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79" r:id="rId3"/>
    <p:sldId id="280" r:id="rId4"/>
    <p:sldId id="281" r:id="rId5"/>
    <p:sldId id="282" r:id="rId6"/>
    <p:sldId id="302" r:id="rId7"/>
    <p:sldId id="283" r:id="rId8"/>
    <p:sldId id="284" r:id="rId9"/>
    <p:sldId id="285" r:id="rId10"/>
    <p:sldId id="286" r:id="rId11"/>
    <p:sldId id="287" r:id="rId12"/>
    <p:sldId id="288" r:id="rId13"/>
    <p:sldId id="289" r:id="rId14"/>
    <p:sldId id="290" r:id="rId15"/>
    <p:sldId id="291" r:id="rId16"/>
    <p:sldId id="292" r:id="rId17"/>
    <p:sldId id="294" r:id="rId18"/>
    <p:sldId id="293" r:id="rId19"/>
    <p:sldId id="295" r:id="rId20"/>
    <p:sldId id="296" r:id="rId21"/>
    <p:sldId id="297" r:id="rId22"/>
    <p:sldId id="298" r:id="rId23"/>
    <p:sldId id="299" r:id="rId24"/>
    <p:sldId id="300" r:id="rId25"/>
    <p:sldId id="301" r:id="rId26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Obdélník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bdélník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Kliknutím lze upravit styl předlohy.</a:t>
            </a:r>
            <a:endParaRPr kumimoji="0" lang="en-US"/>
          </a:p>
        </p:txBody>
      </p:sp>
      <p:sp>
        <p:nvSpPr>
          <p:cNvPr id="28" name="Zástupný symbol pro datum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C535C-7582-4AB7-AD9A-5AE38217832A}" type="datetimeFigureOut">
              <a:rPr lang="cs-CZ" smtClean="0"/>
              <a:t>16.2.2016</a:t>
            </a:fld>
            <a:endParaRPr lang="cs-CZ"/>
          </a:p>
        </p:txBody>
      </p:sp>
      <p:sp>
        <p:nvSpPr>
          <p:cNvPr id="17" name="Zástupný symbol pro zápatí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Přímá spojnice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bdélník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á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á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Zástupný symbol pro číslo snímku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2250736E-0B88-485A-8347-440C82EC9922}" type="slidenum">
              <a:rPr lang="cs-CZ" smtClean="0"/>
              <a:t>‹#›</a:t>
            </a:fld>
            <a:endParaRPr lang="cs-CZ"/>
          </a:p>
        </p:txBody>
      </p:sp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C535C-7582-4AB7-AD9A-5AE38217832A}" type="datetimeFigureOut">
              <a:rPr lang="cs-CZ" smtClean="0"/>
              <a:t>16.2.2016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0736E-0B88-485A-8347-440C82EC9922}" type="slidenum">
              <a:rPr lang="cs-CZ" smtClean="0"/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Svislý nadpis a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Obdélník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Obdélník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bdélník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Obdélník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bdélník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Přímá spojnice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á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á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2250736E-0B88-485A-8347-440C82EC9922}" type="slidenum">
              <a:rPr lang="cs-CZ" smtClean="0"/>
              <a:t>‹#›</a:t>
            </a:fld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C535C-7582-4AB7-AD9A-5AE38217832A}" type="datetimeFigureOut">
              <a:rPr lang="cs-CZ" smtClean="0"/>
              <a:t>16.2.2016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C535C-7582-4AB7-AD9A-5AE38217832A}" type="datetimeFigureOut">
              <a:rPr lang="cs-CZ" smtClean="0"/>
              <a:t>16.2.2016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2250736E-0B88-485A-8347-440C82EC9922}" type="slidenum">
              <a:rPr lang="cs-CZ" smtClean="0"/>
              <a:t>‹#›</a:t>
            </a:fld>
            <a:endParaRPr lang="cs-CZ"/>
          </a:p>
        </p:txBody>
      </p:sp>
      <p:sp>
        <p:nvSpPr>
          <p:cNvPr id="8" name="Zástupný symbol pro obsah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Obdélník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Obdélník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bdélník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13" name="Obdélník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bdélník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C535C-7582-4AB7-AD9A-5AE38217832A}" type="datetimeFigureOut">
              <a:rPr lang="cs-CZ" smtClean="0"/>
              <a:t>16.2.2016</a:t>
            </a:fld>
            <a:endParaRPr lang="cs-CZ"/>
          </a:p>
        </p:txBody>
      </p:sp>
      <p:sp>
        <p:nvSpPr>
          <p:cNvPr id="8" name="Přímá spojnice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á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á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2250736E-0B88-485A-8347-440C82EC9922}" type="slidenum">
              <a:rPr lang="cs-CZ" smtClean="0"/>
              <a:t>‹#›</a:t>
            </a:fld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308C535C-7582-4AB7-AD9A-5AE38217832A}" type="datetimeFigureOut">
              <a:rPr lang="cs-CZ" smtClean="0"/>
              <a:t>16.2.2016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0736E-0B88-485A-8347-440C82EC9922}" type="slidenum">
              <a:rPr lang="cs-CZ" smtClean="0"/>
              <a:t>‹#›</a:t>
            </a:fld>
            <a:endParaRPr lang="cs-CZ"/>
          </a:p>
        </p:txBody>
      </p:sp>
      <p:sp>
        <p:nvSpPr>
          <p:cNvPr id="8" name="Přímá spojnice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Zástupný symbol pro obsah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2" name="Zástupný symbol pro obsah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ovnání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římá spojnice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Obdélník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Obdélník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Obdélník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Obdélník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bdélník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C535C-7582-4AB7-AD9A-5AE38217832A}" type="datetimeFigureOut">
              <a:rPr lang="cs-CZ" smtClean="0"/>
              <a:t>16.2.2016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cs-CZ"/>
          </a:p>
        </p:txBody>
      </p:sp>
      <p:sp>
        <p:nvSpPr>
          <p:cNvPr id="15" name="Přímá spojnice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Zástupný symbol pro obsah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6" name="Zástupný symbol pro obsah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5" name="Ová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á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2250736E-0B88-485A-8347-440C82EC9922}" type="slidenum">
              <a:rPr lang="cs-CZ" smtClean="0"/>
              <a:t>‹#›</a:t>
            </a:fld>
            <a:endParaRPr lang="cs-CZ"/>
          </a:p>
        </p:txBody>
      </p:sp>
      <p:sp>
        <p:nvSpPr>
          <p:cNvPr id="23" name="Nadpis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C535C-7582-4AB7-AD9A-5AE38217832A}" type="datetimeFigureOut">
              <a:rPr lang="cs-CZ" smtClean="0"/>
              <a:t>16.2.2016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2250736E-0B88-485A-8347-440C82EC9922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Obdélník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bdélník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Obdélník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Obdélník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Obdélník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C535C-7582-4AB7-AD9A-5AE38217832A}" type="datetimeFigureOut">
              <a:rPr lang="cs-CZ" smtClean="0"/>
              <a:t>16.2.2016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2250736E-0B88-485A-8347-440C82EC9922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Obdélník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Obdélník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Obdélník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Obdélník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8" name="Obdélník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Přímá spojnice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Zástupný symbol pro obsah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0" name="Ová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á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2250736E-0B88-485A-8347-440C82EC9922}" type="slidenum">
              <a:rPr lang="cs-CZ" smtClean="0"/>
              <a:t>‹#›</a:t>
            </a:fld>
            <a:endParaRPr lang="cs-CZ"/>
          </a:p>
        </p:txBody>
      </p:sp>
      <p:sp>
        <p:nvSpPr>
          <p:cNvPr id="21" name="Obdélník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C535C-7582-4AB7-AD9A-5AE38217832A}" type="datetimeFigureOut">
              <a:rPr lang="cs-CZ" smtClean="0"/>
              <a:t>16.2.2016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římá spojnice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Obdélník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Obdélník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Obdélník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bdélník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á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á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2250736E-0B88-485A-8347-440C82EC9922}" type="slidenum">
              <a:rPr lang="cs-CZ" smtClean="0"/>
              <a:t>‹#›</a:t>
            </a:fld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cs-CZ" smtClean="0"/>
              <a:t>Kliknutím na ikonu přidáte obrázek.</a:t>
            </a:r>
            <a:endParaRPr kumimoji="0"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22" name="Obdélník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308C535C-7582-4AB7-AD9A-5AE38217832A}" type="datetimeFigureOut">
              <a:rPr lang="cs-CZ" smtClean="0"/>
              <a:t>16.2.2016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Obdélník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Obdélník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Zástupný symbol pro datum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308C535C-7582-4AB7-AD9A-5AE38217832A}" type="datetimeFigureOut">
              <a:rPr lang="cs-CZ" smtClean="0"/>
              <a:t>16.2.2016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cs-CZ"/>
          </a:p>
        </p:txBody>
      </p:sp>
      <p:sp>
        <p:nvSpPr>
          <p:cNvPr id="8" name="Obdélník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Přímá spojnice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á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á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Zástupný symbol pro číslo snímku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2250736E-0B88-485A-8347-440C82EC9922}" type="slidenum">
              <a:rPr lang="cs-CZ" smtClean="0"/>
              <a:t>‹#›</a:t>
            </a:fld>
            <a:endParaRPr lang="cs-CZ"/>
          </a:p>
        </p:txBody>
      </p:sp>
      <p:sp>
        <p:nvSpPr>
          <p:cNvPr id="22" name="Zástupný symbol pro nadpis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dnadpis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err="1" smtClean="0"/>
              <a:t>PhDr.hana</a:t>
            </a:r>
            <a:r>
              <a:rPr lang="cs-CZ" dirty="0" smtClean="0"/>
              <a:t> </a:t>
            </a:r>
            <a:r>
              <a:rPr lang="cs-CZ" dirty="0" err="1" smtClean="0"/>
              <a:t>pazlarová</a:t>
            </a:r>
            <a:r>
              <a:rPr lang="cs-CZ" dirty="0" smtClean="0"/>
              <a:t>, </a:t>
            </a:r>
            <a:r>
              <a:rPr lang="cs-CZ" dirty="0" err="1" smtClean="0"/>
              <a:t>ph.d</a:t>
            </a:r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Teorie a přístupy v SP 3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299278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Hlavní adaptivní problémy našich předků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Bezpečí, ochrana před predátory</a:t>
            </a:r>
          </a:p>
          <a:p>
            <a:r>
              <a:rPr lang="cs-CZ" dirty="0" smtClean="0"/>
              <a:t>Vhodná potrava</a:t>
            </a:r>
          </a:p>
          <a:p>
            <a:r>
              <a:rPr lang="cs-CZ" dirty="0" smtClean="0"/>
              <a:t>Vznik spojenectví</a:t>
            </a:r>
          </a:p>
          <a:p>
            <a:r>
              <a:rPr lang="cs-CZ" dirty="0" smtClean="0"/>
              <a:t>Vzájemná pomoc mezi příbuznými </a:t>
            </a:r>
          </a:p>
          <a:p>
            <a:r>
              <a:rPr lang="cs-CZ" dirty="0" smtClean="0"/>
              <a:t>Vzájemná komunikace</a:t>
            </a:r>
          </a:p>
          <a:p>
            <a:r>
              <a:rPr lang="cs-CZ" dirty="0" smtClean="0"/>
              <a:t>Výběr vhodného partnera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5416981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Bezpečí, ochrana před predátory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Rozpoznání predátora – rychlost x přesnost, zaváhání = smrt</a:t>
            </a:r>
          </a:p>
          <a:p>
            <a:r>
              <a:rPr lang="cs-CZ" dirty="0" smtClean="0"/>
              <a:t>Identifikace skutečného nebezpečí – posouzení míry rizika</a:t>
            </a:r>
          </a:p>
          <a:p>
            <a:r>
              <a:rPr lang="cs-CZ" dirty="0" smtClean="0"/>
              <a:t>Únikové vs. obranné reakce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0824857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Konzumace správné potravy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Cukr a tuk je výživný a v africké savaně předkům vzácný = obliba sladkého a tučného byla vysoce adaptivní x neomezený přístup v dnešní době</a:t>
            </a:r>
          </a:p>
          <a:p>
            <a:r>
              <a:rPr lang="cs-CZ" dirty="0" smtClean="0"/>
              <a:t>Pocit odporu vůči nevhodné potravě – shnilé maso, výkaly apod.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29187369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Vytváření spojenectví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Život ve skupině je bezpečnější x soutěž o zdroje a </a:t>
            </a:r>
            <a:r>
              <a:rPr lang="cs-CZ" dirty="0" err="1" smtClean="0"/>
              <a:t>sex.partnery</a:t>
            </a:r>
            <a:endParaRPr lang="cs-CZ" dirty="0" smtClean="0"/>
          </a:p>
          <a:p>
            <a:r>
              <a:rPr lang="cs-CZ" dirty="0"/>
              <a:t>Ž</a:t>
            </a:r>
            <a:r>
              <a:rPr lang="cs-CZ" dirty="0" smtClean="0"/>
              <a:t>ivot </a:t>
            </a:r>
            <a:r>
              <a:rPr lang="cs-CZ" dirty="0"/>
              <a:t>ve velmi </a:t>
            </a:r>
            <a:r>
              <a:rPr lang="cs-CZ" dirty="0" err="1"/>
              <a:t>soudružných</a:t>
            </a:r>
            <a:r>
              <a:rPr lang="cs-CZ" dirty="0"/>
              <a:t> skupinách se složitými hierarchickými a spojeneckými </a:t>
            </a:r>
            <a:r>
              <a:rPr lang="cs-CZ" dirty="0" smtClean="0"/>
              <a:t>vztahy</a:t>
            </a:r>
          </a:p>
          <a:p>
            <a:r>
              <a:rPr lang="cs-CZ" dirty="0" smtClean="0"/>
              <a:t>Se vzrůstající velikostí skupiny vzrůstá potřeba vzniku vnitřních koalic</a:t>
            </a:r>
          </a:p>
          <a:p>
            <a:r>
              <a:rPr lang="cs-CZ" dirty="0" smtClean="0"/>
              <a:t>Reciproční altruismus – „já pomůžu tobě, ty mě“</a:t>
            </a:r>
          </a:p>
          <a:p>
            <a:r>
              <a:rPr lang="cs-CZ" dirty="0" smtClean="0"/>
              <a:t>Riziko „příživníků“ – schopnost identifikace a zapamatování si předchozího chování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2535348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Vzájemná pomoc mezi příbuznými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Nereciproční altruismus – rodičovská péče</a:t>
            </a:r>
          </a:p>
          <a:p>
            <a:r>
              <a:rPr lang="cs-CZ" dirty="0" smtClean="0"/>
              <a:t>Jednotkou evoluce není organismus, ale gen (Dawkins) – individuální altruismus je vyvolán genovým sobectvím – motivace k pomoci příbuzným</a:t>
            </a:r>
          </a:p>
          <a:p>
            <a:r>
              <a:rPr lang="cs-CZ" dirty="0" smtClean="0"/>
              <a:t>Instinktivní sklon k upřednostnění příbuzných</a:t>
            </a:r>
          </a:p>
          <a:p>
            <a:r>
              <a:rPr lang="cs-CZ" dirty="0" smtClean="0"/>
              <a:t>K týrání nebo zabití (70x větší riziko) nevlastních dětí dochází častěji</a:t>
            </a:r>
          </a:p>
          <a:p>
            <a:r>
              <a:rPr lang="cs-CZ" dirty="0" smtClean="0"/>
              <a:t>Alokace zdrojů potomkům – investiční kompromis (řídí se věkem, stavem, situací a perspektivou)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5487567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Vzájemná komunikace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Historicky se zvětšovala velikost skupin = nové nároky</a:t>
            </a:r>
          </a:p>
          <a:p>
            <a:r>
              <a:rPr lang="cs-CZ" dirty="0" smtClean="0"/>
              <a:t>Schopnost odhadnout, co si druzí myslí</a:t>
            </a:r>
          </a:p>
          <a:p>
            <a:r>
              <a:rPr lang="cs-CZ" dirty="0" smtClean="0"/>
              <a:t>Porozumět na základě sledování</a:t>
            </a:r>
          </a:p>
          <a:p>
            <a:r>
              <a:rPr lang="cs-CZ" dirty="0" smtClean="0"/>
              <a:t>Děti se instinktivně učí porozumět signálům druhých a diferencovat reakce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7862629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Verbální komunikace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Jazyk – nejsložitější komunikační systém</a:t>
            </a:r>
          </a:p>
          <a:p>
            <a:r>
              <a:rPr lang="cs-CZ" dirty="0" smtClean="0"/>
              <a:t>Schopnost mluvit se zřejmě rozvinula ještě před velkou migrací z Afriky – anatomická podmíněnost, postavení hrtanu</a:t>
            </a:r>
          </a:p>
          <a:p>
            <a:r>
              <a:rPr lang="cs-CZ" dirty="0" smtClean="0"/>
              <a:t>Vrozená predispozice naučit se mateřský jazyk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724660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Proč se vyvinul jazyk?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6044728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Proč se jazyk vyvinul?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Výměna praktických informací – nebezpeční, zdroje</a:t>
            </a:r>
          </a:p>
          <a:p>
            <a:r>
              <a:rPr lang="cs-CZ" dirty="0" smtClean="0"/>
              <a:t>Sociální funkce jazyka – výměny informací o sociálním prostředí (drby </a:t>
            </a:r>
            <a:r>
              <a:rPr lang="cs-CZ" dirty="0" smtClean="0">
                <a:sym typeface="Wingdings" panose="05000000000000000000" pitchFamily="2" charset="2"/>
              </a:rPr>
              <a:t>)</a:t>
            </a:r>
          </a:p>
          <a:p>
            <a:r>
              <a:rPr lang="cs-CZ" dirty="0" smtClean="0">
                <a:sym typeface="Wingdings" panose="05000000000000000000" pitchFamily="2" charset="2"/>
              </a:rPr>
              <a:t>Se vzrůstající velikostí skupiny rostla potřeba nepřímého předávání zkušenosti x přímě předání osobní zkušeností (osobní kontakt, péče o </a:t>
            </a:r>
            <a:r>
              <a:rPr lang="cs-CZ" dirty="0" smtClean="0">
                <a:sym typeface="Wingdings" panose="05000000000000000000" pitchFamily="2" charset="2"/>
              </a:rPr>
              <a:t>srst</a:t>
            </a:r>
            <a:r>
              <a:rPr lang="cs-CZ" dirty="0" smtClean="0">
                <a:sym typeface="Wingdings" panose="05000000000000000000" pitchFamily="2" charset="2"/>
              </a:rPr>
              <a:t>)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8219434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Výběr vhodného partnera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Mechanismy důležité pro reprodukci, nikoliv pro přežití</a:t>
            </a:r>
          </a:p>
          <a:p>
            <a:r>
              <a:rPr lang="cs-CZ" dirty="0" smtClean="0"/>
              <a:t>Z tohoto hlediska není důležitá délka života – v nebezpečných prostředích dochází k dřívější reprodukci</a:t>
            </a:r>
          </a:p>
          <a:p>
            <a:r>
              <a:rPr lang="cs-CZ" dirty="0" smtClean="0"/>
              <a:t>Hledání dobré genetické výbavy pro potomky</a:t>
            </a:r>
          </a:p>
          <a:p>
            <a:r>
              <a:rPr lang="cs-CZ" dirty="0" smtClean="0"/>
              <a:t>První faktor - fyzický vzhled – čím větší symetrie, tím kvalitnější geny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450892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Opáčko </a:t>
            </a:r>
            <a:r>
              <a:rPr lang="cs-CZ" dirty="0" smtClean="0">
                <a:sym typeface="Wingdings" panose="05000000000000000000" pitchFamily="2" charset="2"/>
              </a:rPr>
              <a:t>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Co je typické pro přístup zaměřený na klienta a kdo ho formuloval? </a:t>
            </a:r>
          </a:p>
          <a:p>
            <a:r>
              <a:rPr lang="cs-CZ" dirty="0" smtClean="0"/>
              <a:t>Jaké jsou tři základní principy přístupu zaměřeného na klienta?</a:t>
            </a:r>
          </a:p>
          <a:p>
            <a:r>
              <a:rPr lang="cs-CZ" dirty="0" smtClean="0"/>
              <a:t>Jak může SP využít transakční analýzu? </a:t>
            </a:r>
          </a:p>
          <a:p>
            <a:r>
              <a:rPr lang="cs-CZ" dirty="0" smtClean="0"/>
              <a:t>Kdo je jejím autorem?</a:t>
            </a:r>
          </a:p>
          <a:p>
            <a:r>
              <a:rPr lang="cs-CZ" dirty="0" smtClean="0"/>
              <a:t>Kdo je zakladatelem logoterapie a jaké jsou její hlavní principy?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2466569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Genetická či kulturní podmíněnost krásy?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Obojí </a:t>
            </a:r>
            <a:r>
              <a:rPr lang="cs-CZ" dirty="0" smtClean="0">
                <a:sym typeface="Wingdings" panose="05000000000000000000" pitchFamily="2" charset="2"/>
              </a:rPr>
              <a:t></a:t>
            </a:r>
          </a:p>
          <a:p>
            <a:pPr lvl="0"/>
            <a:r>
              <a:rPr lang="cs-CZ" dirty="0"/>
              <a:t>O</a:t>
            </a:r>
            <a:r>
              <a:rPr lang="cs-CZ" dirty="0" smtClean="0"/>
              <a:t>becná </a:t>
            </a:r>
            <a:r>
              <a:rPr lang="cs-CZ" dirty="0"/>
              <a:t>mužská preference ženské postavy ve tvaru přesýpacích </a:t>
            </a:r>
            <a:r>
              <a:rPr lang="cs-CZ" dirty="0" smtClean="0"/>
              <a:t>hodin (poměr pasu a boků 0,7) je univerzální x konkrétní rozměry v dané kultuře a době</a:t>
            </a:r>
          </a:p>
          <a:p>
            <a:pPr lvl="0"/>
            <a:r>
              <a:rPr lang="cs-CZ" dirty="0" smtClean="0"/>
              <a:t>Daný tvar signalizuje optimální plodnost</a:t>
            </a: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4571458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Dobrý rodič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Výchova dítěte je časově a energeticky náročná, vyžaduje vysokou míru angažovanosti obou rodičů</a:t>
            </a:r>
          </a:p>
          <a:p>
            <a:r>
              <a:rPr lang="cs-CZ" dirty="0" smtClean="0"/>
              <a:t>Kromě fyzického vzhledu vstupuje do hry chování – pro rodičovství hledáme spojence</a:t>
            </a:r>
          </a:p>
          <a:p>
            <a:r>
              <a:rPr lang="cs-CZ" dirty="0" smtClean="0"/>
              <a:t>Většina adaptačních mechanismů je u obou pohlaví obdobná (bezpečí, potrava…) x rozdílně reprodukční strategie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1601114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Reprodukční strategie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cs-CZ" dirty="0" smtClean="0"/>
              <a:t>Strategie krátkodobého svazku</a:t>
            </a:r>
          </a:p>
          <a:p>
            <a:r>
              <a:rPr lang="cs-CZ" dirty="0" smtClean="0"/>
              <a:t>Typičtější pro muže, zvyšuje jeho reprodukční šance.</a:t>
            </a:r>
          </a:p>
          <a:p>
            <a:r>
              <a:rPr lang="cs-CZ" dirty="0" smtClean="0"/>
              <a:t>Ženy zdrženlivější, riskují osamělé mateřství a snížení šancí potomka na přežití kvůli omezeným zdrojům</a:t>
            </a:r>
          </a:p>
          <a:p>
            <a:r>
              <a:rPr lang="cs-CZ" dirty="0" smtClean="0"/>
              <a:t>Krátkodobý vztah za jiným než reprodukčním účelem (sex za potravu u šimpanzů)</a:t>
            </a:r>
          </a:p>
          <a:p>
            <a:r>
              <a:rPr lang="cs-CZ" dirty="0" smtClean="0"/>
              <a:t>Krátkodobý vztah jako kombinace více zdrojů (trvalý partner + krátkodobý vztah)</a:t>
            </a:r>
          </a:p>
          <a:p>
            <a:r>
              <a:rPr lang="cs-CZ" dirty="0" smtClean="0"/>
              <a:t>Krátkodobé strategie pro ženy obecně rizikovější, evolučně preferována zdrženlivost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0487563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cs-CZ" dirty="0" smtClean="0"/>
              <a:t>Strategie dlouhodobých svazků</a:t>
            </a:r>
          </a:p>
          <a:p>
            <a:r>
              <a:rPr lang="cs-CZ" dirty="0" smtClean="0"/>
              <a:t>Znevýhodnění muži, kteří nevykazují potenciál dobrého rodiče – schopnost zaopatřit zdroje</a:t>
            </a:r>
          </a:p>
          <a:p>
            <a:r>
              <a:rPr lang="cs-CZ" dirty="0" smtClean="0"/>
              <a:t>Ženy univerzálně preferují muže s vyšším spol. statusem a věkem </a:t>
            </a:r>
          </a:p>
          <a:p>
            <a:r>
              <a:rPr lang="cs-CZ" dirty="0" smtClean="0"/>
              <a:t>Muži mladší ženy s vysokou plodností</a:t>
            </a:r>
          </a:p>
          <a:p>
            <a:r>
              <a:rPr lang="cs-CZ" dirty="0" smtClean="0"/>
              <a:t>Muži </a:t>
            </a:r>
            <a:r>
              <a:rPr lang="cs-CZ" dirty="0"/>
              <a:t>přikládají sexuální věrnosti větší význam než ženy, </a:t>
            </a:r>
            <a:r>
              <a:rPr lang="cs-CZ" dirty="0" smtClean="0"/>
              <a:t>riziko </a:t>
            </a:r>
            <a:r>
              <a:rPr lang="cs-CZ" dirty="0"/>
              <a:t>je </a:t>
            </a:r>
            <a:r>
              <a:rPr lang="cs-CZ" dirty="0" smtClean="0"/>
              <a:t>pro ně větší </a:t>
            </a:r>
          </a:p>
          <a:p>
            <a:r>
              <a:rPr lang="cs-CZ" dirty="0" smtClean="0"/>
              <a:t>riziko </a:t>
            </a:r>
            <a:r>
              <a:rPr lang="cs-CZ" dirty="0"/>
              <a:t>pro ženu z mužské nevěry = ztráta části </a:t>
            </a:r>
            <a:r>
              <a:rPr lang="cs-CZ" dirty="0" smtClean="0"/>
              <a:t>zdrojů</a:t>
            </a:r>
          </a:p>
          <a:p>
            <a:r>
              <a:rPr lang="cs-CZ" dirty="0" smtClean="0"/>
              <a:t>riziko </a:t>
            </a:r>
            <a:r>
              <a:rPr lang="cs-CZ" dirty="0"/>
              <a:t>pro muže z ženské nevěry = dlouhodobá investice do nevlastního </a:t>
            </a:r>
            <a:r>
              <a:rPr lang="cs-CZ" dirty="0" smtClean="0"/>
              <a:t>potomka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197291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Žárlivost z evolučního hlediska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lvl="0"/>
            <a:r>
              <a:rPr lang="cs-CZ" dirty="0" smtClean="0"/>
              <a:t>Nestejná rizika </a:t>
            </a:r>
            <a:r>
              <a:rPr lang="cs-CZ" dirty="0"/>
              <a:t>plynoucím z nevěry </a:t>
            </a:r>
            <a:r>
              <a:rPr lang="cs-CZ" dirty="0" smtClean="0"/>
              <a:t>- muži </a:t>
            </a:r>
            <a:r>
              <a:rPr lang="cs-CZ" dirty="0"/>
              <a:t>začali cítit ohroženi možnými sexuálními úlety svých partnerek více než ženy nevěrou svých mužů</a:t>
            </a:r>
          </a:p>
          <a:p>
            <a:pPr lvl="0"/>
            <a:r>
              <a:rPr lang="cs-CZ" dirty="0"/>
              <a:t>Ž</a:t>
            </a:r>
            <a:r>
              <a:rPr lang="cs-CZ" dirty="0" smtClean="0"/>
              <a:t>eny </a:t>
            </a:r>
            <a:r>
              <a:rPr lang="cs-CZ" dirty="0"/>
              <a:t>spíše žárlí na případný citový vztah svého muže, kdežto muži na sexuální poměr své ženy</a:t>
            </a:r>
          </a:p>
          <a:p>
            <a:pPr lvl="0"/>
            <a:r>
              <a:rPr lang="cs-CZ" dirty="0"/>
              <a:t>Ž</a:t>
            </a:r>
            <a:r>
              <a:rPr lang="cs-CZ" dirty="0" smtClean="0"/>
              <a:t>eny </a:t>
            </a:r>
            <a:r>
              <a:rPr lang="cs-CZ" dirty="0"/>
              <a:t>by se měly více obávat převodu zdrojů svého partnera na jinou osobu, zatímco </a:t>
            </a:r>
            <a:r>
              <a:rPr lang="cs-CZ" dirty="0" smtClean="0"/>
              <a:t>mužům hrozí, že se budou </a:t>
            </a:r>
            <a:r>
              <a:rPr lang="cs-CZ" dirty="0"/>
              <a:t>se starat o </a:t>
            </a:r>
            <a:r>
              <a:rPr lang="cs-CZ" dirty="0" smtClean="0"/>
              <a:t>cizí dítě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5269686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Tradiční otázka na závěr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K čemu může SP využít znalost sociobiologie?</a:t>
            </a:r>
          </a:p>
          <a:p>
            <a:endParaRPr lang="cs-CZ" dirty="0"/>
          </a:p>
          <a:p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Co nás čeká příště? </a:t>
            </a:r>
          </a:p>
          <a:p>
            <a:pPr marL="0" indent="0">
              <a:buNone/>
            </a:pPr>
            <a:r>
              <a:rPr lang="cs-CZ" dirty="0" smtClean="0"/>
              <a:t>Psychofyziologie muže a ženy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757075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Sociobiologie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Používá k vysvětlení lidského chování principy užívané k vysvětlení chování zvířat.</a:t>
            </a:r>
          </a:p>
          <a:p>
            <a:r>
              <a:rPr lang="cs-CZ" dirty="0" smtClean="0"/>
              <a:t>„praotcem“ novodobé sociobiologie je </a:t>
            </a:r>
            <a:r>
              <a:rPr lang="cs-CZ" dirty="0" err="1" smtClean="0"/>
              <a:t>Ch.Darwin</a:t>
            </a:r>
            <a:endParaRPr lang="cs-CZ" dirty="0" smtClean="0"/>
          </a:p>
          <a:p>
            <a:r>
              <a:rPr lang="cs-CZ" dirty="0" smtClean="0"/>
              <a:t>Proměnlivost druhů v čase vysvětloval adaptací na podmínky života</a:t>
            </a:r>
          </a:p>
          <a:p>
            <a:r>
              <a:rPr lang="cs-CZ" dirty="0" smtClean="0"/>
              <a:t>Přežívají ti zdatnější, úspěšnější v obstarání potravy a zajištění ochrany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869664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Co mohou namítat kritici sociobiologie?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179530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Sociobiologové chápou specificky lidské projevy (kultura, náboženství, stát…) jako přirozenost našeho druhu nikoliv specifikum, které nás odlišuje od zvířat.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315994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Klasická Darwinova evoluční teorie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Evoluce je dlouhodobý samovolný proces, jehož příčinou je přirozený výběr</a:t>
            </a:r>
          </a:p>
          <a:p>
            <a:r>
              <a:rPr lang="cs-CZ" dirty="0" smtClean="0"/>
              <a:t>Evoluce probíhá formou drobných změn na základě výběru podle úspěšnosti v rozmnožování</a:t>
            </a:r>
          </a:p>
          <a:p>
            <a:r>
              <a:rPr lang="cs-CZ" dirty="0" smtClean="0"/>
              <a:t>Rozmnožují se ti jedinci, kteří mají dobrou možnost předat potomkům výhodnou výbavu v závislosti na prostředí</a:t>
            </a:r>
          </a:p>
          <a:p>
            <a:r>
              <a:rPr lang="cs-CZ" dirty="0" smtClean="0"/>
              <a:t>Důležitá je nejen schopnost přežití, ale i pohlavní výběr = kdo není atraktivním partnerem, ten se nerozmnoží</a:t>
            </a:r>
          </a:p>
        </p:txBody>
      </p:sp>
    </p:spTree>
    <p:extLst>
      <p:ext uri="{BB962C8B-B14F-4D97-AF65-F5344CB8AC3E}">
        <p14:creationId xmlns:p14="http://schemas.microsoft.com/office/powerpoint/2010/main" val="8876099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Richard Dawkins – Sobecký gen (1976)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Klíčové dílo sociobiologie</a:t>
            </a:r>
          </a:p>
          <a:p>
            <a:r>
              <a:rPr lang="cs-CZ" dirty="0" smtClean="0"/>
              <a:t>Darwinův přirozený výběr z pohledu genu a nikoliv jedince – výběr na nejnižší možné úrovni</a:t>
            </a:r>
          </a:p>
          <a:p>
            <a:r>
              <a:rPr lang="cs-CZ" dirty="0" smtClean="0"/>
              <a:t>Biologie sobectví a altruismu</a:t>
            </a:r>
          </a:p>
          <a:p>
            <a:r>
              <a:rPr lang="cs-CZ" dirty="0" smtClean="0"/>
              <a:t>„sobecké geny“ x naučená obětavost a altruismus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756152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Sociální darwinismus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Vlivný na přelomu 19. a 20.st</a:t>
            </a:r>
          </a:p>
          <a:p>
            <a:r>
              <a:rPr lang="cs-CZ" dirty="0" smtClean="0"/>
              <a:t>„přežití schopných“ mělo být podpořeno cílenými opatřeními na zlepšení lidské populace tzv. eugenikou</a:t>
            </a:r>
          </a:p>
          <a:p>
            <a:r>
              <a:rPr lang="cs-CZ" dirty="0" smtClean="0"/>
              <a:t>Zneužito nacistickou ideologií – pozdvižení árijské rasy</a:t>
            </a:r>
          </a:p>
          <a:p>
            <a:r>
              <a:rPr lang="cs-CZ" dirty="0" smtClean="0"/>
              <a:t>Sterilizace, eutanazie, program </a:t>
            </a:r>
            <a:r>
              <a:rPr lang="cs-CZ" dirty="0" err="1"/>
              <a:t>L</a:t>
            </a:r>
            <a:r>
              <a:rPr lang="cs-CZ" dirty="0" err="1" smtClean="0"/>
              <a:t>ebensborn</a:t>
            </a:r>
            <a:endParaRPr lang="cs-CZ" dirty="0" smtClean="0"/>
          </a:p>
          <a:p>
            <a:r>
              <a:rPr lang="cs-CZ" dirty="0" smtClean="0"/>
              <a:t>Dnes přežívá jen v nejpravicovějších extrémistických proudech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4176249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Sociobiologie zkoumá různé aspekty lidského chování a adaptační mechanismy.</a:t>
            </a:r>
          </a:p>
          <a:p>
            <a:r>
              <a:rPr lang="cs-CZ" dirty="0" smtClean="0"/>
              <a:t>Přirozeným výběrem jsou zdokonalovány mechanismy nezbytné pro přežití.</a:t>
            </a:r>
          </a:p>
          <a:p>
            <a:r>
              <a:rPr lang="cs-CZ" dirty="0" smtClean="0"/>
              <a:t>Většina změn a adaptací se udála v průběhu milionů let lidského vývoje – historie lidské civilizace je z tohoto pohledu velmi krátká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644781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ministrativní">
  <a:themeElements>
    <a:clrScheme name="Arkýř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Administrativní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dministrativní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3776</TotalTime>
  <Words>916</Words>
  <Application>Microsoft Office PowerPoint</Application>
  <PresentationFormat>Předvádění na obrazovce (4:3)</PresentationFormat>
  <Paragraphs>111</Paragraphs>
  <Slides>25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25</vt:i4>
      </vt:variant>
    </vt:vector>
  </HeadingPairs>
  <TitlesOfParts>
    <vt:vector size="29" baseType="lpstr">
      <vt:lpstr>Georgia</vt:lpstr>
      <vt:lpstr>Wingdings</vt:lpstr>
      <vt:lpstr>Wingdings 2</vt:lpstr>
      <vt:lpstr>Administrativní</vt:lpstr>
      <vt:lpstr>Teorie a přístupy v SP 3</vt:lpstr>
      <vt:lpstr>Opáčko </vt:lpstr>
      <vt:lpstr>Sociobiologie</vt:lpstr>
      <vt:lpstr>Prezentace aplikace PowerPoint</vt:lpstr>
      <vt:lpstr>Prezentace aplikace PowerPoint</vt:lpstr>
      <vt:lpstr>Klasická Darwinova evoluční teorie</vt:lpstr>
      <vt:lpstr>Richard Dawkins – Sobecký gen (1976)</vt:lpstr>
      <vt:lpstr>Sociální darwinismus</vt:lpstr>
      <vt:lpstr>Prezentace aplikace PowerPoint</vt:lpstr>
      <vt:lpstr>Hlavní adaptivní problémy našich předků</vt:lpstr>
      <vt:lpstr>Bezpečí, ochrana před predátory</vt:lpstr>
      <vt:lpstr>Konzumace správné potravy</vt:lpstr>
      <vt:lpstr>Vytváření spojenectví</vt:lpstr>
      <vt:lpstr>Vzájemná pomoc mezi příbuznými</vt:lpstr>
      <vt:lpstr>Vzájemná komunikace</vt:lpstr>
      <vt:lpstr>Verbální komunikace</vt:lpstr>
      <vt:lpstr>Prezentace aplikace PowerPoint</vt:lpstr>
      <vt:lpstr>Proč se jazyk vyvinul?</vt:lpstr>
      <vt:lpstr>Výběr vhodného partnera</vt:lpstr>
      <vt:lpstr>Genetická či kulturní podmíněnost krásy?</vt:lpstr>
      <vt:lpstr>Dobrý rodič</vt:lpstr>
      <vt:lpstr>Reprodukční strategie</vt:lpstr>
      <vt:lpstr>Prezentace aplikace PowerPoint</vt:lpstr>
      <vt:lpstr>Žárlivost z evolučního hlediska</vt:lpstr>
      <vt:lpstr>Tradiční otázka na závěr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Rizikové skupiny 2</dc:title>
  <dc:creator>pc</dc:creator>
  <cp:lastModifiedBy>Pazlarová, Hana</cp:lastModifiedBy>
  <cp:revision>60</cp:revision>
  <dcterms:created xsi:type="dcterms:W3CDTF">2014-09-09T15:35:06Z</dcterms:created>
  <dcterms:modified xsi:type="dcterms:W3CDTF">2016-02-16T20:11:49Z</dcterms:modified>
</cp:coreProperties>
</file>