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75" r:id="rId4"/>
    <p:sldId id="27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F051B-BD91-4303-AC0C-230E7ED3D390}" type="datetimeFigureOut">
              <a:rPr lang="cs-CZ" smtClean="0"/>
              <a:t>9.2.2016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6F4C4-1DED-4959-8E00-E89A116A53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93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E6AD45E-9EAE-4873-856E-F56770D9CB10}" type="slidenum">
              <a:rPr lang="cs-CZ" altLang="cs-CZ" smtClean="0"/>
              <a:pPr eaLnBrk="1" hangingPunct="1"/>
              <a:t>2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579881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29CF5B-2F17-4668-91B5-0587267D2EB9}" type="slidenum">
              <a:rPr lang="cs-CZ" altLang="cs-CZ" smtClean="0"/>
              <a:pPr eaLnBrk="1" hangingPunct="1"/>
              <a:t>11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265780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2AA1459-8A0A-487F-8F42-452BFF1C2D06}" type="slidenum">
              <a:rPr lang="cs-CZ" altLang="cs-CZ" smtClean="0"/>
              <a:pPr eaLnBrk="1" hangingPunct="1"/>
              <a:t>12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6663283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DBA93C-6BF4-41C7-9ADA-BD69A468F9B5}" type="slidenum">
              <a:rPr lang="cs-CZ" altLang="cs-CZ" smtClean="0"/>
              <a:pPr eaLnBrk="1" hangingPunct="1"/>
              <a:t>13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8959919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8637222-66AC-4766-B578-6CAFF5C51E19}" type="slidenum">
              <a:rPr lang="cs-CZ" altLang="cs-CZ" smtClean="0"/>
              <a:pPr eaLnBrk="1" hangingPunct="1"/>
              <a:t>14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928921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FA8A93-4DC5-45B9-A8B3-DD9F8E1F4BEF}" type="slidenum">
              <a:rPr lang="cs-CZ" altLang="cs-CZ" smtClean="0"/>
              <a:pPr eaLnBrk="1" hangingPunct="1"/>
              <a:t>15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0949163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7FCA27-02FD-4EF5-8BCF-69F02A78158B}" type="slidenum">
              <a:rPr lang="cs-CZ" altLang="cs-CZ" smtClean="0"/>
              <a:pPr eaLnBrk="1" hangingPunct="1"/>
              <a:t>16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8583617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0ED821-D31E-4699-B8C6-1D64D2D6B3F8}" type="slidenum">
              <a:rPr lang="cs-CZ" altLang="cs-CZ" smtClean="0"/>
              <a:pPr eaLnBrk="1" hangingPunct="1"/>
              <a:t>17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1301502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68CA9-2E91-492E-AE51-F94E6E102101}" type="slidenum">
              <a:rPr lang="cs-CZ" altLang="cs-CZ" smtClean="0"/>
              <a:pPr eaLnBrk="1" hangingPunct="1"/>
              <a:t>18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4041760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2133254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DDCDA28-4431-4BC1-93CD-E486EF8B9AB4}" type="slidenum">
              <a:rPr lang="cs-CZ" altLang="cs-CZ" smtClean="0"/>
              <a:pPr eaLnBrk="1" hangingPunct="1">
                <a:spcBef>
                  <a:spcPct val="0"/>
                </a:spcBef>
              </a:pPr>
              <a:t>20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594190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D107C6B-0509-4C43-85D9-298BF74585F2}" type="slidenum">
              <a:rPr lang="cs-CZ" altLang="cs-CZ" smtClean="0"/>
              <a:pPr eaLnBrk="1" hangingPunct="1">
                <a:spcBef>
                  <a:spcPct val="0"/>
                </a:spcBef>
              </a:pPr>
              <a:t>3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363355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DA5DA72-357F-4C22-A14B-E35A724C78CC}" type="slidenum">
              <a:rPr lang="cs-CZ" altLang="cs-CZ" smtClean="0"/>
              <a:pPr eaLnBrk="1" hangingPunct="1">
                <a:spcBef>
                  <a:spcPct val="0"/>
                </a:spcBef>
              </a:pPr>
              <a:t>21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198982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EA7900-4E52-4DF1-B182-C86ECB08560D}" type="slidenum">
              <a:rPr lang="cs-CZ" altLang="cs-CZ" smtClean="0"/>
              <a:pPr eaLnBrk="1" hangingPunct="1">
                <a:spcBef>
                  <a:spcPct val="0"/>
                </a:spcBef>
              </a:pPr>
              <a:t>4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841792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5A7D89-16F5-457D-972F-AC2FC71D48EA}" type="slidenum">
              <a:rPr lang="cs-CZ" altLang="cs-CZ" smtClean="0"/>
              <a:pPr eaLnBrk="1" hangingPunct="1"/>
              <a:t>5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844710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C8B55E-06D0-4338-B4C9-B9D5BBA00E4C}" type="slidenum">
              <a:rPr lang="cs-CZ" altLang="cs-CZ" smtClean="0"/>
              <a:pPr eaLnBrk="1" hangingPunct="1"/>
              <a:t>6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507696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2C63C67-3DF2-4D48-828A-96AF14AAFDD7}" type="slidenum">
              <a:rPr lang="cs-CZ" altLang="cs-CZ" smtClean="0"/>
              <a:pPr eaLnBrk="1" hangingPunct="1"/>
              <a:t>7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73317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05F629-6CB1-4946-A109-0CA83EF3FDEB}" type="slidenum">
              <a:rPr lang="cs-CZ" altLang="cs-CZ" smtClean="0"/>
              <a:pPr eaLnBrk="1" hangingPunct="1"/>
              <a:t>8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88633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D10089-0D4C-43A5-A1C4-6E3EBE15BF92}" type="slidenum">
              <a:rPr lang="cs-CZ" altLang="cs-CZ" smtClean="0"/>
              <a:pPr eaLnBrk="1" hangingPunct="1"/>
              <a:t>9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078067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7D99A39-F6E6-415F-93C4-660747D1B515}" type="slidenum">
              <a:rPr lang="cs-CZ" altLang="cs-CZ" smtClean="0"/>
              <a:pPr eaLnBrk="1" hangingPunct="1"/>
              <a:t>10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04469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A2E8-D403-4CE8-B127-87A1D952188D}" type="datetimeFigureOut">
              <a:rPr lang="cs-CZ" smtClean="0"/>
              <a:t>9.2.2016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5D37CF-1CE7-49C1-AC4D-6B4F26FF986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A2E8-D403-4CE8-B127-87A1D952188D}" type="datetimeFigureOut">
              <a:rPr lang="cs-CZ" smtClean="0"/>
              <a:t>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37CF-1CE7-49C1-AC4D-6B4F26FF986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55D37CF-1CE7-49C1-AC4D-6B4F26FF986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A2E8-D403-4CE8-B127-87A1D952188D}" type="datetimeFigureOut">
              <a:rPr lang="cs-CZ" smtClean="0"/>
              <a:t>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A2E8-D403-4CE8-B127-87A1D952188D}" type="datetimeFigureOut">
              <a:rPr lang="cs-CZ" smtClean="0"/>
              <a:t>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55D37CF-1CE7-49C1-AC4D-6B4F26FF986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A2E8-D403-4CE8-B127-87A1D952188D}" type="datetimeFigureOut">
              <a:rPr lang="cs-CZ" smtClean="0"/>
              <a:t>9.2.2016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5D37CF-1CE7-49C1-AC4D-6B4F26FF986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910A2E8-D403-4CE8-B127-87A1D952188D}" type="datetimeFigureOut">
              <a:rPr lang="cs-CZ" smtClean="0"/>
              <a:t>9.2.2016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37CF-1CE7-49C1-AC4D-6B4F26FF986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A2E8-D403-4CE8-B127-87A1D952188D}" type="datetimeFigureOut">
              <a:rPr lang="cs-CZ" smtClean="0"/>
              <a:t>9.2.2016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55D37CF-1CE7-49C1-AC4D-6B4F26FF986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A2E8-D403-4CE8-B127-87A1D952188D}" type="datetimeFigureOut">
              <a:rPr lang="cs-CZ" smtClean="0"/>
              <a:t>9.2.2016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55D37CF-1CE7-49C1-AC4D-6B4F26FF98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A2E8-D403-4CE8-B127-87A1D952188D}" type="datetimeFigureOut">
              <a:rPr lang="cs-CZ" smtClean="0"/>
              <a:t>9.2.2016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5D37CF-1CE7-49C1-AC4D-6B4F26FF98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5D37CF-1CE7-49C1-AC4D-6B4F26FF986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A2E8-D403-4CE8-B127-87A1D952188D}" type="datetimeFigureOut">
              <a:rPr lang="cs-CZ" smtClean="0"/>
              <a:t>9.2.2016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55D37CF-1CE7-49C1-AC4D-6B4F26FF986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910A2E8-D403-4CE8-B127-87A1D952188D}" type="datetimeFigureOut">
              <a:rPr lang="cs-CZ" smtClean="0"/>
              <a:t>9.2.2016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910A2E8-D403-4CE8-B127-87A1D952188D}" type="datetimeFigureOut">
              <a:rPr lang="cs-CZ" smtClean="0"/>
              <a:t>9.2.2016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5D37CF-1CE7-49C1-AC4D-6B4F26FF986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Metody hodnocení, protektivní </a:t>
            </a:r>
            <a:r>
              <a:rPr lang="cs-CZ" smtClean="0"/>
              <a:t>a rizikové faktory</a:t>
            </a:r>
            <a:endParaRPr lang="cs-CZ" dirty="0" smtClean="0"/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 s rodinou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230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Důvody nespolupráce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Matka nerozumí</a:t>
            </a:r>
          </a:p>
          <a:p>
            <a:r>
              <a:rPr lang="cs-CZ" altLang="cs-CZ" smtClean="0"/>
              <a:t>Matka neumí (není schopná)</a:t>
            </a:r>
          </a:p>
          <a:p>
            <a:r>
              <a:rPr lang="cs-CZ" altLang="cs-CZ" smtClean="0"/>
              <a:t>Matka se vyhýbá</a:t>
            </a:r>
          </a:p>
          <a:p>
            <a:r>
              <a:rPr lang="cs-CZ" altLang="cs-CZ" smtClean="0"/>
              <a:t>Alternativní životní styl</a:t>
            </a:r>
          </a:p>
          <a:p>
            <a:pPr>
              <a:buFont typeface="Wingdings" pitchFamily="2" charset="2"/>
              <a:buNone/>
            </a:pPr>
            <a:r>
              <a:rPr lang="cs-CZ" altLang="cs-CZ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722341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Psychický stav a rozumové schopnosti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Vývojová úroveň x aktuální duševní stav</a:t>
            </a:r>
          </a:p>
          <a:p>
            <a:r>
              <a:rPr lang="cs-CZ" altLang="cs-CZ" smtClean="0"/>
              <a:t>Omezené rozumové schopnosti = zvýšené riziko špatné péče</a:t>
            </a:r>
          </a:p>
          <a:p>
            <a:r>
              <a:rPr lang="cs-CZ" altLang="cs-CZ" smtClean="0"/>
              <a:t>Možnosti hodnocení - většinová populace x menšiny </a:t>
            </a:r>
          </a:p>
        </p:txBody>
      </p:sp>
    </p:spTree>
    <p:extLst>
      <p:ext uri="{BB962C8B-B14F-4D97-AF65-F5344CB8AC3E}">
        <p14:creationId xmlns:p14="http://schemas.microsoft.com/office/powerpoint/2010/main" val="832801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Osobnostní a morální vývoj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Temperament </a:t>
            </a:r>
          </a:p>
          <a:p>
            <a:r>
              <a:rPr lang="cs-CZ" altLang="cs-CZ" smtClean="0"/>
              <a:t>Emocionalita</a:t>
            </a:r>
          </a:p>
          <a:p>
            <a:r>
              <a:rPr lang="cs-CZ" altLang="cs-CZ" smtClean="0"/>
              <a:t>Sebehodnocení</a:t>
            </a:r>
          </a:p>
          <a:p>
            <a:r>
              <a:rPr lang="cs-CZ" altLang="cs-CZ" smtClean="0"/>
              <a:t>Morální vývoj </a:t>
            </a:r>
          </a:p>
          <a:p>
            <a:endParaRPr lang="cs-CZ" altLang="cs-CZ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29374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Sociální vývoj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Komunikace</a:t>
            </a:r>
          </a:p>
          <a:p>
            <a:r>
              <a:rPr lang="cs-CZ" altLang="cs-CZ" smtClean="0"/>
              <a:t>Vztahy</a:t>
            </a:r>
          </a:p>
          <a:p>
            <a:r>
              <a:rPr lang="cs-CZ" altLang="cs-CZ" smtClean="0"/>
              <a:t>Významný vliv rodiny/prostředí.</a:t>
            </a:r>
          </a:p>
        </p:txBody>
      </p:sp>
    </p:spTree>
    <p:extLst>
      <p:ext uri="{BB962C8B-B14F-4D97-AF65-F5344CB8AC3E}">
        <p14:creationId xmlns:p14="http://schemas.microsoft.com/office/powerpoint/2010/main" val="4136521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Hodnocení rizik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mtClean="0"/>
              <a:t>Druhy nevhodného zacházení</a:t>
            </a:r>
          </a:p>
          <a:p>
            <a:r>
              <a:rPr lang="cs-CZ" altLang="cs-CZ" smtClean="0"/>
              <a:t>Psychické týrání</a:t>
            </a:r>
          </a:p>
          <a:p>
            <a:r>
              <a:rPr lang="cs-CZ" altLang="cs-CZ" smtClean="0"/>
              <a:t>Fyzické týrání</a:t>
            </a:r>
          </a:p>
          <a:p>
            <a:r>
              <a:rPr lang="cs-CZ" altLang="cs-CZ" smtClean="0"/>
              <a:t>Emocionální zanedbávání</a:t>
            </a:r>
          </a:p>
          <a:p>
            <a:r>
              <a:rPr lang="cs-CZ" altLang="cs-CZ" smtClean="0"/>
              <a:t>Sexuální zneužívání</a:t>
            </a:r>
          </a:p>
          <a:p>
            <a:endParaRPr lang="cs-CZ" altLang="cs-CZ" smtClean="0"/>
          </a:p>
          <a:p>
            <a:r>
              <a:rPr lang="cs-CZ" altLang="cs-CZ" smtClean="0"/>
              <a:t>Institucionální zneužívání</a:t>
            </a:r>
          </a:p>
        </p:txBody>
      </p:sp>
    </p:spTree>
    <p:extLst>
      <p:ext uri="{BB962C8B-B14F-4D97-AF65-F5344CB8AC3E}">
        <p14:creationId xmlns:p14="http://schemas.microsoft.com/office/powerpoint/2010/main" val="3152310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Institucionální zneužívání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Vyplývá z podstaty institucionální péče, s hmotným zajištěním nesouvisí.</a:t>
            </a:r>
          </a:p>
          <a:p>
            <a:r>
              <a:rPr lang="cs-CZ" altLang="cs-CZ" smtClean="0"/>
              <a:t>Riziko nálepkování, rigidní rutiny, sociální odstupu (izolace), deprivace….</a:t>
            </a:r>
          </a:p>
        </p:txBody>
      </p:sp>
    </p:spTree>
    <p:extLst>
      <p:ext uri="{BB962C8B-B14F-4D97-AF65-F5344CB8AC3E}">
        <p14:creationId xmlns:p14="http://schemas.microsoft.com/office/powerpoint/2010/main" val="1210355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Interakce rizikových faktorů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Špatné zacházení bývá způsobeno kombinací několika rizikových faktorů.</a:t>
            </a:r>
          </a:p>
          <a:p>
            <a:r>
              <a:rPr lang="cs-CZ" altLang="cs-CZ" smtClean="0"/>
              <a:t>Vychýlení rovnováhy protektivních a rizikových faktorů. </a:t>
            </a:r>
          </a:p>
          <a:p>
            <a:r>
              <a:rPr lang="cs-CZ" altLang="cs-CZ" smtClean="0"/>
              <a:t>Hodnocení P + R faktorů na více úrovních.</a:t>
            </a:r>
          </a:p>
        </p:txBody>
      </p:sp>
    </p:spTree>
    <p:extLst>
      <p:ext uri="{BB962C8B-B14F-4D97-AF65-F5344CB8AC3E}">
        <p14:creationId xmlns:p14="http://schemas.microsoft.com/office/powerpoint/2010/main" val="2831531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Rizikové f.na straně rodičů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827088" y="1700213"/>
            <a:ext cx="7707312" cy="3886200"/>
          </a:xfrm>
        </p:spPr>
        <p:txBody>
          <a:bodyPr>
            <a:normAutofit fontScale="92500"/>
          </a:bodyPr>
          <a:lstStyle/>
          <a:p>
            <a:r>
              <a:rPr lang="cs-CZ" altLang="cs-CZ" smtClean="0"/>
              <a:t>Anomální osobnost rodiče.</a:t>
            </a:r>
          </a:p>
          <a:p>
            <a:r>
              <a:rPr lang="cs-CZ" altLang="cs-CZ" smtClean="0"/>
              <a:t>Špatné zacházení/ trauma v osobní historii rodiče. </a:t>
            </a:r>
          </a:p>
          <a:p>
            <a:r>
              <a:rPr lang="cs-CZ" altLang="cs-CZ" smtClean="0"/>
              <a:t>Psychická nemoc (deprese, úzkosti</a:t>
            </a:r>
          </a:p>
          <a:p>
            <a:r>
              <a:rPr lang="cs-CZ" altLang="cs-CZ" smtClean="0"/>
              <a:t>Závislost</a:t>
            </a:r>
          </a:p>
          <a:p>
            <a:r>
              <a:rPr lang="cs-CZ" altLang="cs-CZ" smtClean="0"/>
              <a:t>Vysoká očekávání vůči dítěti</a:t>
            </a:r>
          </a:p>
          <a:p>
            <a:r>
              <a:rPr lang="cs-CZ" altLang="cs-CZ" smtClean="0"/>
              <a:t>Osobnostní dispozice (labilita, nízká frustrační tolerance, snížený intelekt)</a:t>
            </a:r>
          </a:p>
          <a:p>
            <a:r>
              <a:rPr lang="cs-CZ" altLang="cs-CZ" smtClean="0"/>
              <a:t>Příliš nízký věk, rozvod…..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1151812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Rizikové faktory v rodině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Konfliktnost vztahů</a:t>
            </a:r>
          </a:p>
          <a:p>
            <a:r>
              <a:rPr lang="cs-CZ" altLang="cs-CZ" smtClean="0"/>
              <a:t>Osamělost rodiče</a:t>
            </a:r>
          </a:p>
          <a:p>
            <a:r>
              <a:rPr lang="cs-CZ" altLang="cs-CZ" smtClean="0"/>
              <a:t>Nový  partner rodiče</a:t>
            </a:r>
          </a:p>
          <a:p>
            <a:r>
              <a:rPr lang="cs-CZ" altLang="cs-CZ" smtClean="0"/>
              <a:t>Izolovanost rodiny</a:t>
            </a:r>
          </a:p>
          <a:p>
            <a:r>
              <a:rPr lang="cs-CZ" altLang="cs-CZ" smtClean="0"/>
              <a:t>Chudoba/ nezaměstnanost</a:t>
            </a:r>
          </a:p>
        </p:txBody>
      </p:sp>
    </p:spTree>
    <p:extLst>
      <p:ext uri="{BB962C8B-B14F-4D97-AF65-F5344CB8AC3E}">
        <p14:creationId xmlns:p14="http://schemas.microsoft.com/office/powerpoint/2010/main" val="24306418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Cvičení 3 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Jak zjistit zajištění základních potřeb u čtyřletého dítěte?</a:t>
            </a:r>
          </a:p>
          <a:p>
            <a:pPr eaLnBrk="1" hangingPunct="1"/>
            <a:r>
              <a:rPr lang="cs-CZ" altLang="cs-CZ" smtClean="0"/>
              <a:t>Na co byste se zaměřili při pozorování interakce mezi rodiči a čtyřletým dítětem?</a:t>
            </a:r>
          </a:p>
          <a:p>
            <a:pPr eaLnBrk="1" hangingPunct="1"/>
            <a:r>
              <a:rPr lang="cs-CZ" altLang="cs-CZ" smtClean="0"/>
              <a:t>Jakými otázkami byste u desetiletého dítěte zjišťovali vztahy k nejbližším lidem? 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701010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Systémy hodnocení rodiny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mtClean="0"/>
              <a:t>Založené na hodnocení znaků dysfunkce (funkční, problémové, dysfunkční, afunkční)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Založené na dominantním aspektu (perfekcionistické, externě závislé, egocentrické, asociální) 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Založené na hodnocení rizik a protektivních faktorů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9146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Normy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Osobní norma pracovníka</a:t>
            </a:r>
          </a:p>
          <a:p>
            <a:r>
              <a:rPr lang="cs-CZ" altLang="cs-CZ" smtClean="0"/>
              <a:t>Organizační kultura </a:t>
            </a:r>
          </a:p>
          <a:p>
            <a:r>
              <a:rPr lang="cs-CZ" altLang="cs-CZ" smtClean="0"/>
              <a:t>Legislativa</a:t>
            </a:r>
          </a:p>
          <a:p>
            <a:r>
              <a:rPr lang="cs-CZ" altLang="cs-CZ" smtClean="0"/>
              <a:t>Normy rodiny</a:t>
            </a:r>
          </a:p>
          <a:p>
            <a:r>
              <a:rPr lang="cs-CZ" altLang="cs-CZ" smtClean="0"/>
              <a:t>Normy subkultury</a:t>
            </a:r>
          </a:p>
          <a:p>
            <a:r>
              <a:rPr lang="cs-CZ" altLang="cs-CZ" smtClean="0"/>
              <a:t>Kulturní normy</a:t>
            </a:r>
          </a:p>
          <a:p>
            <a:r>
              <a:rPr lang="cs-CZ" altLang="cs-CZ" smtClean="0"/>
              <a:t>Aktuální společenské klima (média) 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257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Kde je pravda?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Pravda jako mínění experta (stereotypy, nálepkování)</a:t>
            </a:r>
          </a:p>
          <a:p>
            <a:r>
              <a:rPr lang="cs-CZ" altLang="cs-CZ" smtClean="0"/>
              <a:t>Pravda jako výsledek výzkumu (pravděpodobnostní výsledky)</a:t>
            </a:r>
          </a:p>
          <a:p>
            <a:r>
              <a:rPr lang="cs-CZ" altLang="cs-CZ" smtClean="0"/>
              <a:t>Pravda jako konsensus zainteresovaných po dostatečně dlouhé době kontaktu</a:t>
            </a:r>
          </a:p>
        </p:txBody>
      </p:sp>
    </p:spTree>
    <p:extLst>
      <p:ext uri="{BB962C8B-B14F-4D97-AF65-F5344CB8AC3E}">
        <p14:creationId xmlns:p14="http://schemas.microsoft.com/office/powerpoint/2010/main" val="197514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Metody hodnocení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Pozorování osob v neřízené interakci (ritualizované události – vítání návštěvy, příprava jídla)</a:t>
            </a:r>
          </a:p>
          <a:p>
            <a:r>
              <a:rPr lang="cs-CZ" altLang="cs-CZ" smtClean="0"/>
              <a:t>Pozorování osob po zadání úkolu (co budete o víkendu?)</a:t>
            </a:r>
          </a:p>
          <a:p>
            <a:r>
              <a:rPr lang="cs-CZ" altLang="cs-CZ" smtClean="0"/>
              <a:t>Pozorování prostředí</a:t>
            </a:r>
          </a:p>
          <a:p>
            <a:r>
              <a:rPr lang="cs-CZ" altLang="cs-CZ" smtClean="0"/>
              <a:t>Společná činnost se zúčastněným pozorováním</a:t>
            </a:r>
          </a:p>
        </p:txBody>
      </p:sp>
    </p:spTree>
    <p:extLst>
      <p:ext uri="{BB962C8B-B14F-4D97-AF65-F5344CB8AC3E}">
        <p14:creationId xmlns:p14="http://schemas.microsoft.com/office/powerpoint/2010/main" val="338761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Dotazníky resp.testy – doplňková metoda pro dospělé, citlivé užití</a:t>
            </a:r>
          </a:p>
          <a:p>
            <a:r>
              <a:rPr lang="cs-CZ" altLang="cs-CZ" smtClean="0"/>
              <a:t>Rozhovor </a:t>
            </a:r>
          </a:p>
          <a:p>
            <a:r>
              <a:rPr lang="cs-CZ" altLang="cs-CZ" smtClean="0"/>
              <a:t>Genogram (www.genopro.com)</a:t>
            </a:r>
          </a:p>
          <a:p>
            <a:r>
              <a:rPr lang="cs-CZ" altLang="cs-CZ" smtClean="0"/>
              <a:t>Ekomapa</a:t>
            </a:r>
          </a:p>
          <a:p>
            <a:r>
              <a:rPr lang="cs-CZ" altLang="cs-CZ" smtClean="0"/>
              <a:t>Analýza dokumentů</a:t>
            </a:r>
          </a:p>
        </p:txBody>
      </p:sp>
    </p:spTree>
    <p:extLst>
      <p:ext uri="{BB962C8B-B14F-4D97-AF65-F5344CB8AC3E}">
        <p14:creationId xmlns:p14="http://schemas.microsoft.com/office/powerpoint/2010/main" val="81351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Rodina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9552" y="1556792"/>
            <a:ext cx="3778250" cy="3886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600" smtClean="0"/>
              <a:t>P faktory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Akceptovaná a využívaná vlastní tradice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Podpůrná síť příbuz. i nepříbuz.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Optimální soudržnost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Kompatibilita partnerských a rodičovských rolí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Jasná pravidla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Jasná komunikace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Sdílení pozitivního výhledu do budoucnosti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600" smtClean="0"/>
              <a:t>R faktory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Společenská diskriminace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Sociální izolace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Nízká míra soudržnosti, rozvodová situace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Zapletenost, ztráta hranic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Neúplnost rodiny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Dlouhodobá nezaměstnanost obou rodičů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Osobní problémy rodičů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Extrémně špatná ekonomická situace</a:t>
            </a:r>
          </a:p>
          <a:p>
            <a:pPr>
              <a:lnSpc>
                <a:spcPct val="90000"/>
              </a:lnSpc>
            </a:pPr>
            <a:endParaRPr lang="cs-CZ" altLang="cs-CZ" sz="2000" smtClean="0"/>
          </a:p>
          <a:p>
            <a:pPr>
              <a:lnSpc>
                <a:spcPct val="90000"/>
              </a:lnSpc>
            </a:pPr>
            <a:endParaRPr lang="cs-CZ" altLang="cs-CZ" sz="2000" smtClean="0"/>
          </a:p>
        </p:txBody>
      </p:sp>
    </p:spTree>
    <p:extLst>
      <p:ext uri="{BB962C8B-B14F-4D97-AF65-F5344CB8AC3E}">
        <p14:creationId xmlns:p14="http://schemas.microsoft.com/office/powerpoint/2010/main" val="114709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Cvičení 1 – protektivní faktory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Které vlastnosti dítěte  podporují jeho odolnost vůči nepříznivým vlivům?</a:t>
            </a:r>
          </a:p>
        </p:txBody>
      </p:sp>
    </p:spTree>
    <p:extLst>
      <p:ext uri="{BB962C8B-B14F-4D97-AF65-F5344CB8AC3E}">
        <p14:creationId xmlns:p14="http://schemas.microsoft.com/office/powerpoint/2010/main" val="2201483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Osobnost dítěte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133600"/>
            <a:ext cx="377825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2600" smtClean="0"/>
              <a:t>P faktory</a:t>
            </a:r>
          </a:p>
          <a:p>
            <a:r>
              <a:rPr lang="cs-CZ" altLang="cs-CZ" sz="2200" smtClean="0"/>
              <a:t>Obecná inteligence</a:t>
            </a:r>
          </a:p>
          <a:p>
            <a:r>
              <a:rPr lang="cs-CZ" altLang="cs-CZ" sz="2200" smtClean="0"/>
              <a:t>Emocionální inteligence</a:t>
            </a:r>
          </a:p>
          <a:p>
            <a:r>
              <a:rPr lang="cs-CZ" altLang="cs-CZ" sz="2200" smtClean="0"/>
              <a:t>Schopnost komunikace</a:t>
            </a:r>
          </a:p>
          <a:p>
            <a:r>
              <a:rPr lang="cs-CZ" altLang="cs-CZ" sz="2200" smtClean="0"/>
              <a:t>Přiměřená sebedůvěra</a:t>
            </a:r>
          </a:p>
          <a:p>
            <a:r>
              <a:rPr lang="cs-CZ" altLang="cs-CZ" sz="2200" smtClean="0"/>
              <a:t>Konvenční postoje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600" smtClean="0"/>
              <a:t>R faktory</a:t>
            </a:r>
          </a:p>
          <a:p>
            <a:pPr>
              <a:lnSpc>
                <a:spcPct val="90000"/>
              </a:lnSpc>
            </a:pPr>
            <a:r>
              <a:rPr lang="cs-CZ" altLang="cs-CZ" sz="2200" smtClean="0"/>
              <a:t>Dlouhodobý pobyt mimo domov</a:t>
            </a:r>
          </a:p>
          <a:p>
            <a:pPr>
              <a:lnSpc>
                <a:spcPct val="90000"/>
              </a:lnSpc>
            </a:pPr>
            <a:r>
              <a:rPr lang="cs-CZ" altLang="cs-CZ" sz="2200" smtClean="0"/>
              <a:t>Rizikový temperament, včetně ADHD</a:t>
            </a:r>
          </a:p>
          <a:p>
            <a:pPr>
              <a:lnSpc>
                <a:spcPct val="90000"/>
              </a:lnSpc>
            </a:pPr>
            <a:r>
              <a:rPr lang="cs-CZ" altLang="cs-CZ" sz="2200" smtClean="0"/>
              <a:t>Nižší obecná inteligence</a:t>
            </a:r>
          </a:p>
          <a:p>
            <a:pPr>
              <a:lnSpc>
                <a:spcPct val="90000"/>
              </a:lnSpc>
            </a:pPr>
            <a:r>
              <a:rPr lang="cs-CZ" altLang="cs-CZ" sz="2200" smtClean="0"/>
              <a:t>Impulzivita</a:t>
            </a:r>
          </a:p>
          <a:p>
            <a:pPr>
              <a:lnSpc>
                <a:spcPct val="90000"/>
              </a:lnSpc>
            </a:pPr>
            <a:r>
              <a:rPr lang="cs-CZ" altLang="cs-CZ" sz="2200" smtClean="0"/>
              <a:t>Nízké sebehodnocení</a:t>
            </a:r>
          </a:p>
          <a:p>
            <a:pPr>
              <a:lnSpc>
                <a:spcPct val="90000"/>
              </a:lnSpc>
            </a:pPr>
            <a:r>
              <a:rPr lang="cs-CZ" altLang="cs-CZ" sz="2200" smtClean="0"/>
              <a:t>Zdravotní postižení, chronická nemoc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200" smtClean="0"/>
          </a:p>
          <a:p>
            <a:pPr>
              <a:lnSpc>
                <a:spcPct val="90000"/>
              </a:lnSpc>
            </a:pPr>
            <a:endParaRPr lang="cs-CZ" altLang="cs-CZ" sz="2600" smtClean="0"/>
          </a:p>
        </p:txBody>
      </p:sp>
    </p:spTree>
    <p:extLst>
      <p:ext uri="{BB962C8B-B14F-4D97-AF65-F5344CB8AC3E}">
        <p14:creationId xmlns:p14="http://schemas.microsoft.com/office/powerpoint/2010/main" val="1606764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Struktura údajů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Vychází z potřeb dítěte</a:t>
            </a:r>
          </a:p>
          <a:p>
            <a:r>
              <a:rPr lang="cs-CZ" altLang="cs-CZ" smtClean="0"/>
              <a:t>Multidisciplinární pohled</a:t>
            </a:r>
          </a:p>
          <a:p>
            <a:r>
              <a:rPr lang="cs-CZ" altLang="cs-CZ" smtClean="0"/>
              <a:t>Vyšší nároky na pracovníka</a:t>
            </a:r>
          </a:p>
        </p:txBody>
      </p:sp>
    </p:spTree>
    <p:extLst>
      <p:ext uri="{BB962C8B-B14F-4D97-AF65-F5344CB8AC3E}">
        <p14:creationId xmlns:p14="http://schemas.microsoft.com/office/powerpoint/2010/main" val="3110388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Zdravotní stav a tělesný vývoj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Spolupráce se zdravotníky </a:t>
            </a:r>
          </a:p>
          <a:p>
            <a:r>
              <a:rPr lang="cs-CZ" altLang="cs-CZ" smtClean="0"/>
              <a:t>Zdravotní průkaz dítěte – vývojové charakteristiky</a:t>
            </a:r>
          </a:p>
          <a:p>
            <a:pPr>
              <a:buFont typeface="Wingdings" pitchFamily="2" charset="2"/>
              <a:buNone/>
            </a:pPr>
            <a:r>
              <a:rPr lang="cs-CZ" altLang="cs-CZ" smtClean="0"/>
              <a:t>+ naplňování základních potřeb</a:t>
            </a:r>
          </a:p>
          <a:p>
            <a:pPr>
              <a:buFont typeface="Wingdings" pitchFamily="2" charset="2"/>
              <a:buNone/>
            </a:pPr>
            <a:endParaRPr lang="cs-CZ" altLang="cs-CZ" smtClean="0"/>
          </a:p>
          <a:p>
            <a:r>
              <a:rPr lang="cs-CZ" altLang="cs-CZ" smtClean="0"/>
              <a:t>Je absence pravidelných lékařských prohlídek znakem špatné péče?</a:t>
            </a:r>
          </a:p>
        </p:txBody>
      </p:sp>
    </p:spTree>
    <p:extLst>
      <p:ext uri="{BB962C8B-B14F-4D97-AF65-F5344CB8AC3E}">
        <p14:creationId xmlns:p14="http://schemas.microsoft.com/office/powerpoint/2010/main" val="3410437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</TotalTime>
  <Words>551</Words>
  <Application>Microsoft Office PowerPoint</Application>
  <PresentationFormat>Předvádění na obrazovce (4:3)</PresentationFormat>
  <Paragraphs>144</Paragraphs>
  <Slides>21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Georgia</vt:lpstr>
      <vt:lpstr>Wingdings</vt:lpstr>
      <vt:lpstr>Wingdings 2</vt:lpstr>
      <vt:lpstr>Administrativní</vt:lpstr>
      <vt:lpstr>SP s rodinou 2</vt:lpstr>
      <vt:lpstr>Systémy hodnocení rodiny</vt:lpstr>
      <vt:lpstr>Metody hodnocení</vt:lpstr>
      <vt:lpstr>Prezentace aplikace PowerPoint</vt:lpstr>
      <vt:lpstr>Rodina</vt:lpstr>
      <vt:lpstr>Cvičení 1 – protektivní faktory </vt:lpstr>
      <vt:lpstr>Osobnost dítěte</vt:lpstr>
      <vt:lpstr>Struktura údajů</vt:lpstr>
      <vt:lpstr>Zdravotní stav a tělesný vývoj</vt:lpstr>
      <vt:lpstr>Důvody nespolupráce</vt:lpstr>
      <vt:lpstr>Psychický stav a rozumové schopnosti</vt:lpstr>
      <vt:lpstr>Osobnostní a morální vývoj</vt:lpstr>
      <vt:lpstr>Sociální vývoj</vt:lpstr>
      <vt:lpstr>Hodnocení rizik</vt:lpstr>
      <vt:lpstr>Institucionální zneužívání</vt:lpstr>
      <vt:lpstr>Interakce rizikových faktorů</vt:lpstr>
      <vt:lpstr>Rizikové f.na straně rodičů</vt:lpstr>
      <vt:lpstr>Rizikové faktory v rodině</vt:lpstr>
      <vt:lpstr>Cvičení 3  </vt:lpstr>
      <vt:lpstr>Normy</vt:lpstr>
      <vt:lpstr>Kde je pravda?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 s rodinou 2</dc:title>
  <dc:creator>pc</dc:creator>
  <cp:lastModifiedBy>FFUK</cp:lastModifiedBy>
  <cp:revision>3</cp:revision>
  <dcterms:created xsi:type="dcterms:W3CDTF">2014-09-15T18:41:00Z</dcterms:created>
  <dcterms:modified xsi:type="dcterms:W3CDTF">2016-02-09T06:56:34Z</dcterms:modified>
</cp:coreProperties>
</file>