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41A5-1BE5-4F4C-909E-833E9FAF76E4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Supervize v rámci sociální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Specifické metody SP</a:t>
            </a:r>
          </a:p>
          <a:p>
            <a:r>
              <a:rPr lang="cs-CZ" dirty="0" smtClean="0"/>
              <a:t>LS </a:t>
            </a:r>
            <a:r>
              <a:rPr lang="cs-CZ" dirty="0" smtClean="0"/>
              <a:t>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b="1" dirty="0" smtClean="0"/>
              <a:t>Reflexe a sebereflexe</a:t>
            </a:r>
          </a:p>
          <a:p>
            <a:pPr>
              <a:buFont typeface="Wingdings" pitchFamily="2" charset="2"/>
              <a:buChar char="ü"/>
            </a:pPr>
            <a:r>
              <a:rPr lang="cs-CZ" b="1" dirty="0"/>
              <a:t>Reflexe (zrcadlení) </a:t>
            </a:r>
            <a:r>
              <a:rPr lang="cs-CZ" dirty="0"/>
              <a:t>je nejlepším zdrojem celoživotního učení dospělých, pokud je aplikována na skutečnosti, které dospělí aktuálně řeší.  Zkušenosti z praxe  rozvíjejí naše profesionální dovednosti, když  v reálných  situacích rozumíme tomu co se děje, </a:t>
            </a:r>
            <a:r>
              <a:rPr lang="cs-CZ" b="1" dirty="0"/>
              <a:t>proč se to děje (reflexe) </a:t>
            </a:r>
            <a:r>
              <a:rPr lang="cs-CZ" dirty="0"/>
              <a:t>a </a:t>
            </a:r>
            <a:r>
              <a:rPr lang="cs-CZ" b="1" dirty="0"/>
              <a:t>jak  situaci prožíváme (</a:t>
            </a:r>
            <a:r>
              <a:rPr lang="cs-CZ" b="1" dirty="0" err="1"/>
              <a:t>seberfelexe</a:t>
            </a:r>
            <a:r>
              <a:rPr lang="cs-CZ" b="1" dirty="0"/>
              <a:t>) </a:t>
            </a:r>
            <a:endParaRPr lang="cs-CZ" b="1" dirty="0" smtClean="0"/>
          </a:p>
          <a:p>
            <a:pPr>
              <a:buFont typeface="Wingdings" pitchFamily="2" charset="2"/>
              <a:buChar char="ü"/>
            </a:pPr>
            <a:r>
              <a:rPr lang="cs-CZ"/>
              <a:t>Supervize vytváří organizovanou příležitost k reflexi a sebereflexi </a:t>
            </a:r>
            <a:r>
              <a:rPr lang="cs-CZ" b="1" smtClean="0"/>
              <a:t> 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Zprostředkování </a:t>
            </a:r>
            <a:r>
              <a:rPr lang="cs-CZ" dirty="0"/>
              <a:t>náhledu na činnost, kterou člověk vykonává s cílem  :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vyvarovat se chyb 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růst osobně   a  profesně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potvrdit kvalitu činnosti </a:t>
            </a:r>
          </a:p>
          <a:p>
            <a:r>
              <a:rPr lang="cs-CZ" dirty="0"/>
              <a:t>Supervizor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pomáhá </a:t>
            </a:r>
            <a:r>
              <a:rPr lang="cs-CZ" dirty="0"/>
              <a:t>zprostředkovat pohled shora, vede k cíli, poskytuje  důvěru, respekt, bezpečí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(rozvoj dovedností, porozumění a schopností </a:t>
            </a:r>
            <a:r>
              <a:rPr lang="cs-CZ" dirty="0" err="1" smtClean="0"/>
              <a:t>supervidovaných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Podpůrná (uvědomování  a zvládání emocí )</a:t>
            </a:r>
          </a:p>
          <a:p>
            <a:r>
              <a:rPr lang="cs-CZ" dirty="0" smtClean="0"/>
              <a:t>Řídící (kontrola kvality práce 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 v práci</a:t>
            </a:r>
          </a:p>
          <a:p>
            <a:r>
              <a:rPr lang="cs-CZ" dirty="0" smtClean="0"/>
              <a:t>Umožnění náhledu na práci</a:t>
            </a:r>
          </a:p>
          <a:p>
            <a:r>
              <a:rPr lang="cs-CZ" dirty="0" smtClean="0"/>
              <a:t>Osobní vztah</a:t>
            </a:r>
          </a:p>
          <a:p>
            <a:r>
              <a:rPr lang="cs-CZ" dirty="0" smtClean="0"/>
              <a:t>Dohoda o tom, co chce </a:t>
            </a:r>
            <a:r>
              <a:rPr lang="cs-CZ" dirty="0" err="1" smtClean="0"/>
              <a:t>supervidovaný</a:t>
            </a:r>
            <a:r>
              <a:rPr lang="cs-CZ" dirty="0" smtClean="0"/>
              <a:t> od supervize získat</a:t>
            </a:r>
          </a:p>
          <a:p>
            <a:r>
              <a:rPr lang="cs-CZ" dirty="0" smtClean="0"/>
              <a:t>Obsah supervize řídí </a:t>
            </a:r>
            <a:r>
              <a:rPr lang="cs-CZ" dirty="0" err="1" smtClean="0"/>
              <a:t>supervidovaný</a:t>
            </a:r>
            <a:endParaRPr lang="cs-CZ" dirty="0" smtClean="0"/>
          </a:p>
          <a:p>
            <a:r>
              <a:rPr lang="cs-CZ" dirty="0" smtClean="0"/>
              <a:t>Proces supervize řídí supervizor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Případová (vztahy, pracovní postupy, způsoby řešení konkrétních problémů při práci s klientem)</a:t>
            </a:r>
          </a:p>
          <a:p>
            <a:r>
              <a:rPr lang="cs-CZ" dirty="0"/>
              <a:t>Týmová (vztahy  a komunikace mezi členy pracovního týmu </a:t>
            </a:r>
          </a:p>
          <a:p>
            <a:r>
              <a:rPr lang="cs-CZ" dirty="0"/>
              <a:t>Manažerská (způsoby a styly vedení a řízení pracovníků )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Individuální </a:t>
            </a:r>
            <a:r>
              <a:rPr lang="cs-CZ" dirty="0" smtClean="0"/>
              <a:t> (</a:t>
            </a:r>
            <a:r>
              <a:rPr lang="cs-CZ" dirty="0" err="1" smtClean="0"/>
              <a:t>supervidovaný</a:t>
            </a:r>
            <a:r>
              <a:rPr lang="cs-CZ" dirty="0" smtClean="0"/>
              <a:t>, supervizor ) </a:t>
            </a:r>
            <a:endParaRPr lang="cs-CZ" dirty="0"/>
          </a:p>
          <a:p>
            <a:r>
              <a:rPr lang="cs-CZ" dirty="0" smtClean="0"/>
              <a:t>Skupinová  ( aktivní zapojení skupiny, individuální ve skupině)</a:t>
            </a:r>
            <a:endParaRPr lang="cs-CZ" dirty="0"/>
          </a:p>
          <a:p>
            <a:r>
              <a:rPr lang="cs-CZ" dirty="0"/>
              <a:t>Týmová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Odbornost</a:t>
            </a:r>
            <a:endParaRPr lang="cs-CZ" dirty="0"/>
          </a:p>
          <a:p>
            <a:r>
              <a:rPr lang="cs-CZ" dirty="0"/>
              <a:t>Hranice </a:t>
            </a:r>
            <a:r>
              <a:rPr lang="cs-CZ" dirty="0" smtClean="0"/>
              <a:t>profese</a:t>
            </a:r>
          </a:p>
          <a:p>
            <a:r>
              <a:rPr lang="cs-CZ" dirty="0" smtClean="0"/>
              <a:t>Hranice profesionálního vztahu</a:t>
            </a:r>
            <a:endParaRPr lang="cs-CZ" dirty="0"/>
          </a:p>
          <a:p>
            <a:r>
              <a:rPr lang="cs-CZ" dirty="0"/>
              <a:t>Etický </a:t>
            </a:r>
            <a:r>
              <a:rPr lang="cs-CZ" dirty="0" smtClean="0"/>
              <a:t>kodex, profesní sdružení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Kontrakt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Kontrakt uzavírají zadavatel </a:t>
            </a:r>
            <a:r>
              <a:rPr lang="cs-CZ" dirty="0" smtClean="0"/>
              <a:t>supervize, supervizor a </a:t>
            </a:r>
            <a:r>
              <a:rPr lang="cs-CZ" dirty="0" err="1" smtClean="0"/>
              <a:t>supervidovaný</a:t>
            </a:r>
            <a:r>
              <a:rPr lang="cs-CZ" dirty="0" smtClean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Jeho </a:t>
            </a:r>
            <a:r>
              <a:rPr lang="cs-CZ" dirty="0"/>
              <a:t>smyslem je průhledně vymezit, co očekávají všechny strany od </a:t>
            </a:r>
            <a:r>
              <a:rPr lang="cs-CZ" dirty="0" err="1"/>
              <a:t>supervizního</a:t>
            </a:r>
            <a:r>
              <a:rPr lang="cs-CZ" dirty="0"/>
              <a:t> procesu, určit jejich odpovědnost a stanovit bezpečný rámec pro společnou práci.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b="1" dirty="0" smtClean="0"/>
              <a:t>Zakázka</a:t>
            </a:r>
          </a:p>
          <a:p>
            <a:pPr lvl="0">
              <a:buFont typeface="Wingdings" pitchFamily="2" charset="2"/>
              <a:buChar char="ü"/>
            </a:pPr>
            <a:r>
              <a:rPr lang="cs-CZ" dirty="0"/>
              <a:t>Jednou ze základních kompetencí </a:t>
            </a:r>
            <a:r>
              <a:rPr lang="cs-CZ" dirty="0" err="1"/>
              <a:t>supervidovaného</a:t>
            </a:r>
            <a:r>
              <a:rPr lang="cs-CZ" dirty="0"/>
              <a:t> je, aby si připravil a co nejlépe zformuloval své potřeby a očekávání od supervize a ujasnil si své</a:t>
            </a:r>
            <a:r>
              <a:rPr lang="cs-CZ" b="1" dirty="0"/>
              <a:t> téma</a:t>
            </a:r>
            <a:r>
              <a:rPr lang="cs-CZ" dirty="0"/>
              <a:t> na dané sezení.</a:t>
            </a:r>
          </a:p>
          <a:p>
            <a:r>
              <a:rPr lang="cs-CZ" b="1" dirty="0" smtClean="0"/>
              <a:t>Téma supervize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„moje otazníky“, „moje potíže“, „co mne zarazilo nebo překvapilo“, „co si stále nesu s sebou“, „co mi leží v hlavě“.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214</Words>
  <Application>Microsoft Office PowerPoint</Application>
  <PresentationFormat>Předvádění na obrazovce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Supervize v rámci sociální práce</vt:lpstr>
      <vt:lpstr>Supervize</vt:lpstr>
      <vt:lpstr>Funkce supervize</vt:lpstr>
      <vt:lpstr>Znaky supervize</vt:lpstr>
      <vt:lpstr>Zaměření  supervize</vt:lpstr>
      <vt:lpstr>Formy supervize</vt:lpstr>
      <vt:lpstr>Etika supervize</vt:lpstr>
      <vt:lpstr>Proces supervize</vt:lpstr>
      <vt:lpstr>Snímek 9</vt:lpstr>
      <vt:lpstr>Snímek 10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Supervize v rámci sociální práce</dc:title>
  <dc:creator>vorlova</dc:creator>
  <cp:lastModifiedBy>vorlova</cp:lastModifiedBy>
  <cp:revision>28</cp:revision>
  <dcterms:created xsi:type="dcterms:W3CDTF">2014-03-03T10:32:52Z</dcterms:created>
  <dcterms:modified xsi:type="dcterms:W3CDTF">2016-05-23T09:44:45Z</dcterms:modified>
</cp:coreProperties>
</file>