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9603A-06FE-46FE-A55F-639777B05D8D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679A9-993A-4E7D-90E7-BCB5334F1E1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práce s uprchlíky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SP</a:t>
            </a:r>
          </a:p>
          <a:p>
            <a:r>
              <a:rPr lang="cs-CZ" dirty="0" smtClean="0"/>
              <a:t>LS 2016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Zařízení pro zajištění cizinců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„detence“, „záchyt“ pro cizince kterým bylo vydáno  rozhodnutí a správním vyhoštění a zajištění</a:t>
            </a:r>
          </a:p>
          <a:p>
            <a:r>
              <a:rPr lang="cs-CZ" dirty="0"/>
              <a:t>v</a:t>
            </a:r>
            <a:r>
              <a:rPr lang="cs-CZ" dirty="0" smtClean="0"/>
              <a:t>ětšinou osoby, které se  dostaly do rozporu s legislativou </a:t>
            </a:r>
          </a:p>
          <a:p>
            <a:r>
              <a:rPr lang="cs-CZ" dirty="0"/>
              <a:t>z</a:t>
            </a:r>
            <a:r>
              <a:rPr lang="cs-CZ" dirty="0" smtClean="0"/>
              <a:t>ajištění se týká jen osob starších 15 let</a:t>
            </a:r>
          </a:p>
          <a:p>
            <a:r>
              <a:rPr lang="cs-CZ" dirty="0"/>
              <a:t>u</a:t>
            </a:r>
            <a:r>
              <a:rPr lang="cs-CZ" dirty="0" smtClean="0"/>
              <a:t>bytování, strava, volný čas,  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Centrum pro podporu integrace cizinců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Dlouhodobá a koncepční podpora integrace cizinců</a:t>
            </a:r>
          </a:p>
          <a:p>
            <a:r>
              <a:rPr lang="cs-CZ" dirty="0" smtClean="0"/>
              <a:t>Poradenská a informační činnost, právní poradenství,   kurzy českého jazyka,  </a:t>
            </a:r>
            <a:r>
              <a:rPr lang="cs-CZ" dirty="0" err="1" smtClean="0"/>
              <a:t>sociokulturní</a:t>
            </a:r>
            <a:r>
              <a:rPr lang="cs-CZ" dirty="0" smtClean="0"/>
              <a:t> aktivity,    </a:t>
            </a:r>
            <a:r>
              <a:rPr lang="cs-CZ" dirty="0" err="1" smtClean="0"/>
              <a:t>atd</a:t>
            </a:r>
            <a:r>
              <a:rPr lang="cs-CZ" dirty="0" smtClean="0"/>
              <a:t>…..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Zařízení pro děti – cizince (ZDC)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sz="2800" dirty="0" smtClean="0"/>
              <a:t>SPOD (viz §6 z. č. 359/99 Sb.)</a:t>
            </a:r>
          </a:p>
          <a:p>
            <a:r>
              <a:rPr lang="cs-CZ" sz="2800" dirty="0" smtClean="0"/>
              <a:t>Příspěvková organizace MŠMT (1. 1. 2003)</a:t>
            </a:r>
          </a:p>
          <a:p>
            <a:r>
              <a:rPr lang="cs-CZ" sz="2800" dirty="0" smtClean="0"/>
              <a:t>ZDC : diagnostický ústav, SVP,  ZŠ</a:t>
            </a:r>
          </a:p>
          <a:p>
            <a:r>
              <a:rPr lang="cs-CZ" sz="2800" dirty="0" smtClean="0"/>
              <a:t>Úkoly : diagnostické, výchovné, vzdělávací, sociálně preventivní a terapeutické, celodenní péče s plným zaopatřením</a:t>
            </a:r>
          </a:p>
          <a:p>
            <a:r>
              <a:rPr lang="cs-CZ" sz="2800" dirty="0" smtClean="0"/>
              <a:t>Zákon .č. 109/2002 Sb., o školských zařízeních pro výkon ÚV, OV , SVP</a:t>
            </a:r>
          </a:p>
          <a:p>
            <a:r>
              <a:rPr lang="cs-CZ" sz="2800" dirty="0" smtClean="0"/>
              <a:t>Vyhláška č. 438/2006 Sb.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Role a význam NNO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Sdružení zabývající se emigranty (SOZE)</a:t>
            </a:r>
          </a:p>
          <a:p>
            <a:r>
              <a:rPr lang="cs-CZ" dirty="0" smtClean="0"/>
              <a:t>Organizace pro pomoc uprchlíkům (OPU)</a:t>
            </a:r>
          </a:p>
          <a:p>
            <a:r>
              <a:rPr lang="cs-CZ" dirty="0" smtClean="0"/>
              <a:t>Český helsinský výbor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Poradna pro uprchlíky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Poradna pro integraci cizinců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Rizika spojená s uprchlictvím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Obchod s lidmi</a:t>
            </a:r>
            <a:endParaRPr lang="cs-CZ" dirty="0" smtClean="0"/>
          </a:p>
          <a:p>
            <a:r>
              <a:rPr lang="cs-CZ" dirty="0" smtClean="0"/>
              <a:t>Nelegální pobyty </a:t>
            </a:r>
          </a:p>
          <a:p>
            <a:r>
              <a:rPr lang="cs-CZ" dirty="0" smtClean="0"/>
              <a:t>Nelegální zaměstnávání</a:t>
            </a:r>
          </a:p>
          <a:p>
            <a:r>
              <a:rPr lang="cs-CZ" dirty="0" smtClean="0"/>
              <a:t>Trestná činnost, organizovaný zločin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Migrace, uprchlíci ,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Uprchlík</a:t>
            </a:r>
            <a:r>
              <a:rPr lang="cs-CZ" dirty="0" smtClean="0"/>
              <a:t> – člověk,  který nedobrovolně opustil svoji rodnou zem nebo stát kde žil. </a:t>
            </a:r>
          </a:p>
          <a:p>
            <a:r>
              <a:rPr lang="cs-CZ" dirty="0" smtClean="0"/>
              <a:t>Důvody ekonomické, politické, válečné, …….</a:t>
            </a:r>
          </a:p>
          <a:p>
            <a:r>
              <a:rPr lang="cs-CZ" dirty="0" smtClean="0"/>
              <a:t>Mezinárodní dokumenty :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Úmluva o právním postavení uprchlíků  (1951)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Protokol o právním postavení uprchlíků (1967)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Úřad vysokého komisaře pro uprchlíky OSN (1950)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Právní postavení uprchlíků v ČR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cs-CZ" b="1" dirty="0" smtClean="0"/>
              <a:t>Zákon  azylu (z.č. 325/1999 Sb.)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podmínky vstupu a pobytu </a:t>
            </a:r>
            <a:r>
              <a:rPr lang="cs-CZ" dirty="0" smtClean="0"/>
              <a:t>cizince, který projeví úmysl požádat Českou republiku o mezinárodní ochranu formou azylu nebo doplňkové ochrany na území České republiky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u="sng" dirty="0" smtClean="0"/>
              <a:t>pobyt azylanta </a:t>
            </a:r>
            <a:r>
              <a:rPr lang="cs-CZ" dirty="0" smtClean="0"/>
              <a:t>nebo osoby požívající doplňkové ochrany na území ČR;</a:t>
            </a:r>
          </a:p>
          <a:p>
            <a:pPr>
              <a:buFont typeface="Wingdings" pitchFamily="2" charset="2"/>
              <a:buChar char="ü"/>
            </a:pPr>
            <a:r>
              <a:rPr lang="cs-CZ" u="sng" dirty="0" smtClean="0"/>
              <a:t>řízení o udělení mezinárodní ochrany </a:t>
            </a:r>
            <a:r>
              <a:rPr lang="cs-CZ" dirty="0" smtClean="0"/>
              <a:t>formou azylu nebo doplňkové ochrany a řízení o odnětí azylu nebo doplňkové ochrany;</a:t>
            </a:r>
          </a:p>
          <a:p>
            <a:pPr>
              <a:buFont typeface="Wingdings" pitchFamily="2" charset="2"/>
              <a:buChar char="ü"/>
            </a:pPr>
            <a:r>
              <a:rPr lang="cs-CZ" u="sng" dirty="0" smtClean="0"/>
              <a:t>práva a povinnosti žadatele </a:t>
            </a:r>
            <a:r>
              <a:rPr lang="cs-CZ" dirty="0" smtClean="0"/>
              <a:t>o udělení mezinárodní ochrany, azylanta a osoby požívající doplňkové ochrany na území;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působnost  MV,  MŠMT a Policie </a:t>
            </a:r>
            <a:r>
              <a:rPr lang="cs-CZ" dirty="0"/>
              <a:t> </a:t>
            </a:r>
            <a:r>
              <a:rPr lang="cs-CZ" dirty="0" smtClean="0"/>
              <a:t>ČR v této oblasti státní správy;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státní integrační program a  azylová zařízení.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/>
              <a:t>Zákon o pobytu cizinců (z.č. 326/1999 Sb.)</a:t>
            </a:r>
            <a:endParaRPr lang="cs-CZ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Důvody pro udělení azylu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600" b="1" dirty="0" smtClean="0"/>
              <a:t>pronásledování za uplatňování politických práv a svobod z důvodu rasy, pohlaví, náboženství, národnosti, příslušnosti k určité sociální skupině nebo pro zastávání určitých politických názorů</a:t>
            </a:r>
            <a:r>
              <a:rPr lang="cs-CZ" sz="2600" dirty="0" smtClean="0"/>
              <a:t> ve státě, jehož občanství má, nebo, v případě, že je osobou bez státního občanství, ve státě jeho posledního trvalého bydliště.</a:t>
            </a:r>
          </a:p>
          <a:p>
            <a:r>
              <a:rPr lang="cs-CZ" sz="2600" b="1" dirty="0" smtClean="0"/>
              <a:t>sloučení s rodinným příslušníkem </a:t>
            </a:r>
            <a:r>
              <a:rPr lang="cs-CZ" sz="2600" dirty="0" smtClean="0"/>
              <a:t>(manželem, nezletilým dítětem nebo v případě nezletilého dítěte s rodičem), kterému již byl azyl udělen</a:t>
            </a:r>
          </a:p>
          <a:p>
            <a:r>
              <a:rPr lang="cs-CZ" sz="2600" b="1" dirty="0"/>
              <a:t>h</a:t>
            </a:r>
            <a:r>
              <a:rPr lang="cs-CZ" sz="2600" b="1" dirty="0" smtClean="0"/>
              <a:t>umanitární důvody</a:t>
            </a:r>
          </a:p>
          <a:p>
            <a:r>
              <a:rPr lang="cs-CZ" sz="2600" b="1" dirty="0" smtClean="0"/>
              <a:t>Doplňková ochrana </a:t>
            </a:r>
            <a:r>
              <a:rPr lang="cs-CZ" sz="2600" dirty="0" smtClean="0"/>
              <a:t>(doba určitá,  pak přezkoumání)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Správa uprchlických zařízení  MV (SUZ)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Kompetence v otázkách azylu a migrace v rámci MV :</a:t>
            </a:r>
          </a:p>
          <a:p>
            <a:r>
              <a:rPr lang="cs-CZ" dirty="0" smtClean="0"/>
              <a:t>SUZ (Správa uprchlických zařízení)</a:t>
            </a:r>
          </a:p>
          <a:p>
            <a:r>
              <a:rPr lang="cs-CZ" dirty="0" smtClean="0"/>
              <a:t>OAMP (Odbor azylové a migrační </a:t>
            </a:r>
            <a:r>
              <a:rPr lang="cs-CZ" dirty="0" err="1" smtClean="0"/>
              <a:t>politoky</a:t>
            </a:r>
            <a:endParaRPr lang="cs-CZ" dirty="0" smtClean="0"/>
          </a:p>
          <a:p>
            <a:r>
              <a:rPr lang="cs-CZ" dirty="0" smtClean="0"/>
              <a:t>Policie ČR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SUZ zabezpečuje zařízení pro ubytování a další služby žadatelům, azylantům, zajištěním cizincům s cílem  zajistit  těmto osobám odpovídající a důstojné podmínky</a:t>
            </a:r>
          </a:p>
          <a:p>
            <a:endParaRPr lang="cs-CZ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Azylová zařízení  SUZ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Přijímací střediska</a:t>
            </a:r>
          </a:p>
          <a:p>
            <a:r>
              <a:rPr lang="cs-CZ" b="1" dirty="0" smtClean="0"/>
              <a:t>Pobytová střediska</a:t>
            </a:r>
          </a:p>
          <a:p>
            <a:r>
              <a:rPr lang="cs-CZ" b="1" dirty="0" smtClean="0"/>
              <a:t>Integrační azylová střediska</a:t>
            </a:r>
          </a:p>
          <a:p>
            <a:r>
              <a:rPr lang="cs-CZ" b="1" dirty="0" smtClean="0"/>
              <a:t>Zařízení pro  zajištění cizinců</a:t>
            </a:r>
          </a:p>
          <a:p>
            <a:r>
              <a:rPr lang="cs-CZ" b="1" dirty="0" smtClean="0"/>
              <a:t>Centra na podporu integrace cizinců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Základní princip :  </a:t>
            </a:r>
            <a:endParaRPr lang="cs-CZ" dirty="0"/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dirty="0" err="1" smtClean="0"/>
              <a:t>Indiduální</a:t>
            </a:r>
            <a:r>
              <a:rPr lang="cs-CZ" dirty="0" smtClean="0"/>
              <a:t> přístup  s ohledem na náboženské, etnické a kulturní odlišnosti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Přijímací středisko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/>
              <a:t>i</a:t>
            </a:r>
            <a:r>
              <a:rPr lang="cs-CZ" dirty="0" smtClean="0"/>
              <a:t>dentifikace totožnosti</a:t>
            </a:r>
          </a:p>
          <a:p>
            <a:r>
              <a:rPr lang="cs-CZ" dirty="0"/>
              <a:t>z</a:t>
            </a:r>
            <a:r>
              <a:rPr lang="cs-CZ" dirty="0" smtClean="0"/>
              <a:t>ahájení řízení o udělení </a:t>
            </a:r>
            <a:r>
              <a:rPr lang="cs-CZ" dirty="0" err="1" smtClean="0"/>
              <a:t>mezinár.ochrany</a:t>
            </a:r>
            <a:endParaRPr lang="cs-CZ" dirty="0" smtClean="0"/>
          </a:p>
          <a:p>
            <a:r>
              <a:rPr lang="cs-CZ" dirty="0"/>
              <a:t>v</a:t>
            </a:r>
            <a:r>
              <a:rPr lang="cs-CZ" dirty="0" smtClean="0"/>
              <a:t>stupní pohovor a </a:t>
            </a:r>
            <a:r>
              <a:rPr lang="cs-CZ" b="1" dirty="0" smtClean="0"/>
              <a:t>sociální šetření</a:t>
            </a:r>
          </a:p>
          <a:p>
            <a:r>
              <a:rPr lang="cs-CZ" dirty="0"/>
              <a:t>v</a:t>
            </a:r>
            <a:r>
              <a:rPr lang="cs-CZ" dirty="0" smtClean="0"/>
              <a:t>stupní zdravotní prohlídka</a:t>
            </a:r>
          </a:p>
          <a:p>
            <a:r>
              <a:rPr lang="cs-CZ" dirty="0"/>
              <a:t>u</a:t>
            </a:r>
            <a:r>
              <a:rPr lang="cs-CZ" dirty="0" smtClean="0"/>
              <a:t>zavřené zařízení, není možné volně opustit</a:t>
            </a:r>
          </a:p>
          <a:p>
            <a:r>
              <a:rPr lang="cs-CZ" dirty="0"/>
              <a:t>u</a:t>
            </a:r>
            <a:r>
              <a:rPr lang="cs-CZ" dirty="0" smtClean="0"/>
              <a:t>bytování, strava, hygienické potřeby,</a:t>
            </a:r>
          </a:p>
          <a:p>
            <a:r>
              <a:rPr lang="cs-CZ" b="1" dirty="0"/>
              <a:t>s</a:t>
            </a:r>
            <a:r>
              <a:rPr lang="cs-CZ" b="1" dirty="0" smtClean="0"/>
              <a:t>ociální a psychologické služby</a:t>
            </a:r>
            <a:r>
              <a:rPr lang="cs-CZ" dirty="0" smtClean="0"/>
              <a:t>, volnočasové aktivity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Pobytové středisko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u</a:t>
            </a:r>
            <a:r>
              <a:rPr lang="cs-CZ" dirty="0" smtClean="0"/>
              <a:t>bytování  po dobu  řízení o žádosti o udělení </a:t>
            </a:r>
            <a:r>
              <a:rPr lang="cs-CZ" dirty="0" err="1" smtClean="0"/>
              <a:t>mezinár</a:t>
            </a:r>
            <a:r>
              <a:rPr lang="cs-CZ" dirty="0" smtClean="0"/>
              <a:t>. ochrany</a:t>
            </a:r>
          </a:p>
          <a:p>
            <a:r>
              <a:rPr lang="cs-CZ" dirty="0"/>
              <a:t>o</a:t>
            </a:r>
            <a:r>
              <a:rPr lang="cs-CZ" dirty="0" smtClean="0"/>
              <a:t>tevřené zařízení, možný pobyt v soukromí</a:t>
            </a:r>
          </a:p>
          <a:p>
            <a:r>
              <a:rPr lang="cs-CZ" b="1" dirty="0"/>
              <a:t>d</a:t>
            </a:r>
            <a:r>
              <a:rPr lang="cs-CZ" b="1" dirty="0" smtClean="0"/>
              <a:t>ůraz na sociální   práci </a:t>
            </a:r>
            <a:r>
              <a:rPr lang="cs-CZ" dirty="0" smtClean="0"/>
              <a:t>a  volnočasové aktivity</a:t>
            </a:r>
          </a:p>
          <a:p>
            <a:r>
              <a:rPr lang="cs-CZ" dirty="0"/>
              <a:t>r</a:t>
            </a:r>
            <a:r>
              <a:rPr lang="cs-CZ" dirty="0" smtClean="0"/>
              <a:t>izikové skupiny osob </a:t>
            </a:r>
          </a:p>
          <a:p>
            <a:r>
              <a:rPr lang="cs-CZ" dirty="0" smtClean="0"/>
              <a:t>specifika SP  (citlivost a respekt ke  kulturním odlišnostem,  </a:t>
            </a:r>
            <a:r>
              <a:rPr lang="cs-CZ" dirty="0" err="1" smtClean="0"/>
              <a:t>gender</a:t>
            </a:r>
            <a:r>
              <a:rPr lang="cs-CZ" dirty="0" smtClean="0"/>
              <a:t> aspektům……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Integrační středisko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Pro osoby, kterým byla přiznána mezinárodní ochrana a které vstoupily do Státního integračního programu a požádaly o dočasné ubytování v IAS</a:t>
            </a:r>
          </a:p>
          <a:p>
            <a:r>
              <a:rPr lang="cs-CZ" dirty="0" smtClean="0"/>
              <a:t> práva a povinnosti osob s přiznanou </a:t>
            </a:r>
            <a:r>
              <a:rPr lang="cs-CZ" dirty="0" err="1" smtClean="0"/>
              <a:t>mezinár</a:t>
            </a:r>
            <a:r>
              <a:rPr lang="cs-CZ" dirty="0" smtClean="0"/>
              <a:t>. ochranou  jsou na trhu práce, v sociální a zdrav.oblasti stejná jako práva a povinnosti  občanů ČR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611</Words>
  <Application>Microsoft Office PowerPoint</Application>
  <PresentationFormat>Předvádění na obrazovce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Sociální práce s uprchlíky</vt:lpstr>
      <vt:lpstr>Migrace, uprchlíci , legislativa</vt:lpstr>
      <vt:lpstr>Právní postavení uprchlíků v ČR</vt:lpstr>
      <vt:lpstr>Důvody pro udělení azylu </vt:lpstr>
      <vt:lpstr>Správa uprchlických zařízení  MV (SUZ)</vt:lpstr>
      <vt:lpstr>Azylová zařízení  SUZ</vt:lpstr>
      <vt:lpstr>Přijímací středisko </vt:lpstr>
      <vt:lpstr>Pobytové středisko</vt:lpstr>
      <vt:lpstr>Integrační středisko</vt:lpstr>
      <vt:lpstr>Zařízení pro zajištění cizinců</vt:lpstr>
      <vt:lpstr>Centrum pro podporu integrace cizinců</vt:lpstr>
      <vt:lpstr>Zařízení pro děti – cizince (ZDC) </vt:lpstr>
      <vt:lpstr>Role a význam NNO </vt:lpstr>
      <vt:lpstr>Rizika spojená s uprchlictvím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uprchlíky</dc:title>
  <dc:creator>vorlova</dc:creator>
  <cp:lastModifiedBy>vorlova</cp:lastModifiedBy>
  <cp:revision>11</cp:revision>
  <dcterms:created xsi:type="dcterms:W3CDTF">2015-05-25T13:14:06Z</dcterms:created>
  <dcterms:modified xsi:type="dcterms:W3CDTF">2016-03-16T13:58:43Z</dcterms:modified>
</cp:coreProperties>
</file>