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D9F8B-490A-46EE-A18D-41551E7B0462}" type="datetimeFigureOut">
              <a:rPr lang="cs-CZ" smtClean="0"/>
              <a:pPr/>
              <a:t>16.3.2016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3C1F0-68EF-41E4-BAA9-DBFAE7CEF25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Mediace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Specifické metody </a:t>
            </a:r>
            <a:r>
              <a:rPr lang="cs-CZ" smtClean="0"/>
              <a:t>SP </a:t>
            </a:r>
            <a:endParaRPr lang="cs-CZ" smtClean="0"/>
          </a:p>
          <a:p>
            <a:r>
              <a:rPr lang="cs-CZ" smtClean="0"/>
              <a:t>LS </a:t>
            </a:r>
            <a:r>
              <a:rPr lang="cs-CZ" dirty="0" smtClean="0"/>
              <a:t>16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 mediace v </a:t>
            </a:r>
            <a:r>
              <a:rPr lang="cs-CZ" b="1" dirty="0" err="1" smtClean="0"/>
              <a:t>tr</a:t>
            </a:r>
            <a:r>
              <a:rPr lang="cs-CZ" b="1" dirty="0" smtClean="0"/>
              <a:t>. řízení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Souhlas poškozeného</a:t>
            </a:r>
          </a:p>
          <a:p>
            <a:r>
              <a:rPr lang="cs-CZ" dirty="0" smtClean="0"/>
              <a:t>Závažnost trestného činu</a:t>
            </a:r>
          </a:p>
          <a:p>
            <a:r>
              <a:rPr lang="cs-CZ" dirty="0" smtClean="0"/>
              <a:t>Postoje pachatele, uznání viny,  ochota  odčinit co  spáchal</a:t>
            </a:r>
          </a:p>
          <a:p>
            <a:r>
              <a:rPr lang="cs-CZ" dirty="0" smtClean="0"/>
              <a:t>Přínosy pro  poškozeného</a:t>
            </a:r>
          </a:p>
          <a:p>
            <a:r>
              <a:rPr lang="cs-CZ" dirty="0" smtClean="0"/>
              <a:t>Přínosy pro pachatele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Pojem, cíle, legislativa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cs-CZ" dirty="0" smtClean="0"/>
              <a:t>Metoda rychlého, kultivovaného mimosoudního řešení konfliktů a sporů</a:t>
            </a:r>
          </a:p>
          <a:p>
            <a:pPr>
              <a:buNone/>
            </a:pPr>
            <a:r>
              <a:rPr lang="cs-CZ" i="1" dirty="0" smtClean="0"/>
              <a:t>   (co je konflikt ?proč se lidé nemohou dohodnout ?)</a:t>
            </a:r>
          </a:p>
          <a:p>
            <a:r>
              <a:rPr lang="cs-CZ" dirty="0" smtClean="0"/>
              <a:t>Přítomnost </a:t>
            </a:r>
            <a:r>
              <a:rPr lang="cs-CZ" dirty="0" err="1" smtClean="0"/>
              <a:t>mediátora</a:t>
            </a:r>
            <a:endParaRPr lang="cs-CZ" dirty="0" smtClean="0"/>
          </a:p>
          <a:p>
            <a:r>
              <a:rPr lang="cs-CZ" dirty="0" smtClean="0"/>
              <a:t>Dobrovolnost </a:t>
            </a:r>
          </a:p>
          <a:p>
            <a:r>
              <a:rPr lang="cs-CZ" dirty="0" smtClean="0"/>
              <a:t>Cílem je  vyvážená, reálná, konkrétní, časově vymezená, dosažitelná,  měřitelná dohoda</a:t>
            </a:r>
          </a:p>
          <a:p>
            <a:r>
              <a:rPr lang="cs-CZ" dirty="0" smtClean="0"/>
              <a:t>Zákon č. 202/2012 Sb.,  o mediaci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Konflikt</a:t>
            </a:r>
            <a:endParaRPr lang="cs-CZ" b="1" dirty="0"/>
          </a:p>
        </p:txBody>
      </p:sp>
      <p:pic>
        <p:nvPicPr>
          <p:cNvPr id="4" name="Zástupný symbol pro obsah 3" descr="http://mezilidske-vztahy.euweb.cz/konflikt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852936"/>
            <a:ext cx="7416824" cy="3528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Konflikt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Střetnutí protichůdných sil na cestě k cíli</a:t>
            </a:r>
          </a:p>
          <a:p>
            <a:r>
              <a:rPr lang="cs-CZ" dirty="0" smtClean="0"/>
              <a:t>Názorové rozdíly jsou  běžnou (i žádoucí) složkou  komunikace</a:t>
            </a:r>
          </a:p>
          <a:p>
            <a:r>
              <a:rPr lang="cs-CZ" b="1" dirty="0" smtClean="0"/>
              <a:t>Každá konfliktní situace  má složku věcnou  (racionální) a lidskou (emocionální, iracionální</a:t>
            </a:r>
            <a:r>
              <a:rPr lang="cs-CZ" dirty="0" smtClean="0"/>
              <a:t>)</a:t>
            </a:r>
          </a:p>
          <a:p>
            <a:r>
              <a:rPr lang="cs-CZ" dirty="0" smtClean="0"/>
              <a:t>Problém – všichni účastníci do  konfliktu vstupují  s cílem  najít dobré řešení</a:t>
            </a:r>
          </a:p>
          <a:p>
            <a:r>
              <a:rPr lang="cs-CZ" dirty="0" smtClean="0"/>
              <a:t>Spor - lidé se v konfliktu snaží  prosadit vlastní řešení – věcné jádro sporu se obaluje „člověčinou“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err="1"/>
              <a:t>M</a:t>
            </a:r>
            <a:r>
              <a:rPr lang="cs-CZ" b="1" dirty="0" err="1" smtClean="0"/>
              <a:t>ediátor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Vede mediační proces</a:t>
            </a:r>
          </a:p>
          <a:p>
            <a:r>
              <a:rPr lang="cs-CZ" dirty="0" smtClean="0"/>
              <a:t>Usnadňuje : 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    rozhovor a řešení  sporu 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    vzájemnou komunikaci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      vzájemné pochopení a respekt</a:t>
            </a:r>
          </a:p>
          <a:p>
            <a:r>
              <a:rPr lang="cs-CZ" dirty="0" smtClean="0"/>
              <a:t>Respektuje </a:t>
            </a:r>
            <a:r>
              <a:rPr lang="cs-CZ" b="1" dirty="0" smtClean="0"/>
              <a:t>zásady nestrannosti,  důvěrnosti, mlčenlivosti, kvality</a:t>
            </a:r>
            <a:r>
              <a:rPr lang="cs-CZ" dirty="0" smtClean="0"/>
              <a:t>, nehodnotící postoj</a:t>
            </a:r>
            <a:endParaRPr lang="cs-CZ" b="1" dirty="0" smtClean="0"/>
          </a:p>
          <a:p>
            <a:r>
              <a:rPr lang="cs-CZ" dirty="0" smtClean="0"/>
              <a:t>Oprávnění  vykonávat činnost (zákon o mediaci, „zapsaný </a:t>
            </a:r>
            <a:r>
              <a:rPr lang="cs-CZ" dirty="0" err="1" smtClean="0"/>
              <a:t>mediátor</a:t>
            </a:r>
            <a:r>
              <a:rPr lang="cs-CZ" dirty="0" smtClean="0"/>
              <a:t>“)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Účastníci 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b="1" dirty="0" smtClean="0"/>
              <a:t>Dobrovolnost</a:t>
            </a:r>
            <a:r>
              <a:rPr lang="cs-CZ" dirty="0" smtClean="0"/>
              <a:t>  </a:t>
            </a:r>
            <a:r>
              <a:rPr lang="cs-CZ" i="1" dirty="0" smtClean="0"/>
              <a:t>( sociálně právní ochrana dětí)</a:t>
            </a:r>
          </a:p>
          <a:p>
            <a:r>
              <a:rPr lang="cs-CZ" dirty="0" smtClean="0"/>
              <a:t>Zodpovědnost za konflikt</a:t>
            </a:r>
          </a:p>
          <a:p>
            <a:r>
              <a:rPr lang="cs-CZ" dirty="0" smtClean="0"/>
              <a:t>Není vítěz ani poražený</a:t>
            </a:r>
          </a:p>
          <a:p>
            <a:r>
              <a:rPr lang="cs-CZ" b="1" dirty="0" smtClean="0"/>
              <a:t>Schopnost komunikovat</a:t>
            </a:r>
          </a:p>
          <a:p>
            <a:r>
              <a:rPr lang="cs-CZ" b="1" dirty="0" smtClean="0"/>
              <a:t>Schopnost hledat  řešení a dohodu vyhovující oběma stranám</a:t>
            </a:r>
          </a:p>
          <a:p>
            <a:r>
              <a:rPr lang="cs-CZ" dirty="0" smtClean="0"/>
              <a:t>Schopnost  </a:t>
            </a:r>
            <a:r>
              <a:rPr lang="cs-CZ" b="1" dirty="0" smtClean="0"/>
              <a:t>porozumět procesu a dohodě</a:t>
            </a:r>
          </a:p>
          <a:p>
            <a:r>
              <a:rPr lang="cs-CZ" dirty="0" smtClean="0"/>
              <a:t>Schopnost </a:t>
            </a:r>
            <a:r>
              <a:rPr lang="cs-CZ" b="1" dirty="0" smtClean="0"/>
              <a:t>respektovat dohodu</a:t>
            </a:r>
            <a:endParaRPr lang="cs-CZ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Proces mediace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cs-CZ" b="1" dirty="0" smtClean="0"/>
              <a:t>Přípravná fáze </a:t>
            </a:r>
            <a:r>
              <a:rPr lang="cs-CZ" dirty="0" smtClean="0"/>
              <a:t>( dostatek informací pro rozhodnutí  obou stran zda mediaci ano)</a:t>
            </a:r>
          </a:p>
          <a:p>
            <a:pPr marL="514350" indent="-514350">
              <a:buAutoNum type="arabicParenR"/>
            </a:pPr>
            <a:r>
              <a:rPr lang="cs-CZ" b="1" dirty="0" smtClean="0"/>
              <a:t>Souhlas</a:t>
            </a:r>
            <a:r>
              <a:rPr lang="cs-CZ" dirty="0" smtClean="0"/>
              <a:t> s mediací (smlouva o mediaci, termín, místo, trvání , honorář, …)</a:t>
            </a:r>
          </a:p>
          <a:p>
            <a:pPr marL="514350" indent="-514350">
              <a:buAutoNum type="arabicParenR" startAt="3"/>
            </a:pPr>
            <a:r>
              <a:rPr lang="cs-CZ" b="1" dirty="0" smtClean="0"/>
              <a:t>Zahájení</a:t>
            </a:r>
            <a:r>
              <a:rPr lang="cs-CZ" dirty="0" smtClean="0"/>
              <a:t> (uvítání, seznámení s postupem,    pravidly,  vyjádření stran k věci)  </a:t>
            </a:r>
          </a:p>
          <a:p>
            <a:pPr marL="514350" indent="-514350">
              <a:buAutoNum type="arabicParenR" startAt="3"/>
            </a:pPr>
            <a:r>
              <a:rPr lang="cs-CZ" dirty="0" smtClean="0"/>
              <a:t>Pomoc pochopit  </a:t>
            </a:r>
            <a:r>
              <a:rPr lang="cs-CZ" b="1" dirty="0" smtClean="0"/>
              <a:t>jak situaci vnímá druhá strana</a:t>
            </a:r>
          </a:p>
          <a:p>
            <a:pPr marL="514350" indent="-514350">
              <a:buAutoNum type="arabicParenR" startAt="3"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cs-CZ" dirty="0" smtClean="0"/>
              <a:t>5) </a:t>
            </a:r>
            <a:r>
              <a:rPr lang="cs-CZ" b="1" dirty="0" smtClean="0"/>
              <a:t>Řešení přijatelné pro obě strany </a:t>
            </a:r>
            <a:r>
              <a:rPr lang="cs-CZ" dirty="0" smtClean="0"/>
              <a:t>(návrhy předkládají  účastníci)</a:t>
            </a:r>
          </a:p>
          <a:p>
            <a:pPr marL="514350" indent="-514350">
              <a:buAutoNum type="arabicParenR" startAt="6"/>
            </a:pPr>
            <a:r>
              <a:rPr lang="cs-CZ" b="1" dirty="0" smtClean="0"/>
              <a:t>Dohoda</a:t>
            </a:r>
            <a:r>
              <a:rPr lang="cs-CZ" dirty="0" smtClean="0"/>
              <a:t> (písemná, stvrzení podpisem účastníků, možnost schválit soudem)</a:t>
            </a:r>
          </a:p>
          <a:p>
            <a:pPr marL="514350" indent="-514350"/>
            <a:r>
              <a:rPr lang="cs-CZ" b="1" dirty="0" err="1" smtClean="0"/>
              <a:t>Mediátor</a:t>
            </a:r>
            <a:r>
              <a:rPr lang="cs-CZ" dirty="0" smtClean="0"/>
              <a:t> je zodpovědný za  průběh mediace, </a:t>
            </a:r>
            <a:r>
              <a:rPr lang="cs-CZ" b="1" dirty="0" smtClean="0"/>
              <a:t>řídí proces</a:t>
            </a:r>
          </a:p>
          <a:p>
            <a:pPr marL="514350" indent="-514350"/>
            <a:r>
              <a:rPr lang="cs-CZ" dirty="0" smtClean="0"/>
              <a:t>Zúčastněné </a:t>
            </a:r>
            <a:r>
              <a:rPr lang="cs-CZ" b="1" dirty="0" smtClean="0"/>
              <a:t>strany jsou zodpovědné za obsah </a:t>
            </a:r>
            <a:r>
              <a:rPr lang="cs-CZ" dirty="0" smtClean="0"/>
              <a:t>návrhů a dohody</a:t>
            </a:r>
          </a:p>
          <a:p>
            <a:pPr marL="514350" indent="-514350"/>
            <a:endParaRPr lang="cs-CZ" dirty="0" smtClean="0"/>
          </a:p>
          <a:p>
            <a:pPr marL="514350" indent="-514350">
              <a:buNone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Mediace v trestním řízení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Zajišťuje </a:t>
            </a:r>
            <a:r>
              <a:rPr lang="cs-CZ" b="1" dirty="0" smtClean="0"/>
              <a:t>PMS ČR </a:t>
            </a:r>
            <a:r>
              <a:rPr lang="cs-CZ" dirty="0" smtClean="0"/>
              <a:t>(zákon č. 257/2000 Sb.)</a:t>
            </a:r>
          </a:p>
          <a:p>
            <a:r>
              <a:rPr lang="cs-CZ" dirty="0"/>
              <a:t> </a:t>
            </a:r>
            <a:r>
              <a:rPr lang="cs-CZ" b="1" dirty="0" smtClean="0"/>
              <a:t>mimosoudní narovnání</a:t>
            </a:r>
            <a:r>
              <a:rPr lang="cs-CZ" dirty="0" smtClean="0"/>
              <a:t>, zprostředkování  řešení trestního konfliktu mezi poškozeným  a pachatelem</a:t>
            </a:r>
          </a:p>
          <a:p>
            <a:r>
              <a:rPr lang="cs-CZ" b="1" dirty="0" smtClean="0"/>
              <a:t>Integrace pachatele</a:t>
            </a:r>
          </a:p>
          <a:p>
            <a:r>
              <a:rPr lang="cs-CZ" b="1" dirty="0" smtClean="0"/>
              <a:t>Participace poškozeného</a:t>
            </a:r>
          </a:p>
          <a:p>
            <a:r>
              <a:rPr lang="cs-CZ" b="1" dirty="0" smtClean="0"/>
              <a:t>Ochrana společnosti</a:t>
            </a: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356</Words>
  <Application>Microsoft Office PowerPoint</Application>
  <PresentationFormat>Předvádění na obrazovce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Mediace</vt:lpstr>
      <vt:lpstr>Pojem, cíle, legislativa</vt:lpstr>
      <vt:lpstr>Konflikt</vt:lpstr>
      <vt:lpstr>Konflikt</vt:lpstr>
      <vt:lpstr>Mediátor</vt:lpstr>
      <vt:lpstr>Účastníci  mediace</vt:lpstr>
      <vt:lpstr>Proces mediace</vt:lpstr>
      <vt:lpstr>Snímek 8</vt:lpstr>
      <vt:lpstr>Mediace v trestním řízení </vt:lpstr>
      <vt:lpstr>Podmínky  mediace v tr. řízení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Mediace</dc:title>
  <dc:creator>vorlova</dc:creator>
  <cp:lastModifiedBy>vorlova</cp:lastModifiedBy>
  <cp:revision>21</cp:revision>
  <dcterms:created xsi:type="dcterms:W3CDTF">2014-02-03T15:47:21Z</dcterms:created>
  <dcterms:modified xsi:type="dcterms:W3CDTF">2016-03-16T13:59:39Z</dcterms:modified>
</cp:coreProperties>
</file>