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58" r:id="rId5"/>
    <p:sldId id="267" r:id="rId6"/>
    <p:sldId id="269" r:id="rId7"/>
    <p:sldId id="259" r:id="rId8"/>
    <p:sldId id="260" r:id="rId9"/>
    <p:sldId id="268" r:id="rId10"/>
    <p:sldId id="263" r:id="rId11"/>
    <p:sldId id="264" r:id="rId12"/>
    <p:sldId id="261" r:id="rId13"/>
    <p:sldId id="26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D8C3-A31F-42B2-9415-453E286247E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smtClean="0"/>
              <a:t>LS </a:t>
            </a:r>
            <a:r>
              <a:rPr lang="cs-CZ" smtClean="0"/>
              <a:t>2016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Aktuálnost, </a:t>
            </a:r>
            <a:r>
              <a:rPr lang="cs-CZ" b="1" dirty="0" smtClean="0"/>
              <a:t>okamžitá pomoc </a:t>
            </a:r>
          </a:p>
          <a:p>
            <a:r>
              <a:rPr lang="cs-CZ" dirty="0" smtClean="0"/>
              <a:t>Snadná </a:t>
            </a:r>
            <a:r>
              <a:rPr lang="cs-CZ" b="1" dirty="0" smtClean="0"/>
              <a:t>dosažitelnost</a:t>
            </a:r>
          </a:p>
          <a:p>
            <a:r>
              <a:rPr lang="cs-CZ" b="1" dirty="0" smtClean="0"/>
              <a:t>Kontinuita a návaznost </a:t>
            </a:r>
            <a:r>
              <a:rPr lang="cs-CZ" dirty="0" smtClean="0"/>
              <a:t>péče,  adekvátní následné  odborné služby, (pomoc při vyhledání a navázání kontaktu)</a:t>
            </a:r>
          </a:p>
          <a:p>
            <a:r>
              <a:rPr lang="cs-CZ" b="1" dirty="0" smtClean="0"/>
              <a:t>Minimální cíle</a:t>
            </a:r>
            <a:r>
              <a:rPr lang="cs-CZ" dirty="0" smtClean="0"/>
              <a:t>,  podpora klienta “aby běžně fungoval“</a:t>
            </a:r>
          </a:p>
          <a:p>
            <a:r>
              <a:rPr lang="cs-CZ" b="1" dirty="0" smtClean="0"/>
              <a:t>Kontext klientových vztahů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b="1" dirty="0" smtClean="0"/>
              <a:t>Prevence možného zhoršení </a:t>
            </a:r>
            <a:r>
              <a:rPr lang="cs-CZ" dirty="0" smtClean="0"/>
              <a:t>stavu (signály ohrožení,  agresivního nebo </a:t>
            </a:r>
            <a:r>
              <a:rPr lang="cs-CZ" dirty="0" err="1" smtClean="0"/>
              <a:t>autoagresivního</a:t>
            </a:r>
            <a:r>
              <a:rPr lang="cs-CZ" dirty="0" smtClean="0"/>
              <a:t> chování)</a:t>
            </a:r>
          </a:p>
          <a:p>
            <a:r>
              <a:rPr lang="cs-CZ" b="1" dirty="0" smtClean="0"/>
              <a:t>Aktivní, popř. direktivní pomoc </a:t>
            </a:r>
            <a:r>
              <a:rPr lang="cs-CZ" dirty="0" smtClean="0"/>
              <a:t>(direktivní postup  pokud snižuje riziko ohrožení K)</a:t>
            </a:r>
          </a:p>
          <a:p>
            <a:r>
              <a:rPr lang="cs-CZ" b="1" dirty="0" smtClean="0"/>
              <a:t>Bezpečné prostředí</a:t>
            </a:r>
            <a:r>
              <a:rPr lang="cs-CZ" dirty="0" smtClean="0"/>
              <a:t>, okamžitá redukce ohrožení</a:t>
            </a:r>
          </a:p>
          <a:p>
            <a:r>
              <a:rPr lang="cs-CZ" dirty="0" smtClean="0"/>
              <a:t>Co nejméně omezující prostředí, respekt k přání klienta</a:t>
            </a:r>
          </a:p>
          <a:p>
            <a:r>
              <a:rPr lang="cs-CZ" b="1" dirty="0" smtClean="0"/>
              <a:t>Znalost právního rámce</a:t>
            </a:r>
          </a:p>
          <a:p>
            <a:r>
              <a:rPr lang="cs-CZ" b="1" dirty="0" smtClean="0"/>
              <a:t>Bezpečí  pomáhajícího</a:t>
            </a:r>
          </a:p>
          <a:p>
            <a:r>
              <a:rPr lang="cs-CZ" b="1" dirty="0" smtClean="0"/>
              <a:t>Etická  dilemata,  ohlašovací povinnost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Proces a  metody KI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 hlavní pravidlo  </a:t>
            </a:r>
            <a:r>
              <a:rPr lang="cs-CZ" b="1" dirty="0" smtClean="0"/>
              <a:t>„být tam, kde je člověk v krizi“</a:t>
            </a:r>
          </a:p>
          <a:p>
            <a:r>
              <a:rPr lang="cs-CZ" b="1" dirty="0" smtClean="0"/>
              <a:t>redukce ohrožení </a:t>
            </a:r>
            <a:r>
              <a:rPr lang="cs-CZ" dirty="0" smtClean="0"/>
              <a:t>( včetně možnosti ohrožení  někoho blízkého jako důsledku krizové situace) </a:t>
            </a:r>
            <a:endParaRPr lang="cs-CZ" b="1" dirty="0" smtClean="0"/>
          </a:p>
          <a:p>
            <a:r>
              <a:rPr lang="cs-CZ" dirty="0"/>
              <a:t>n</a:t>
            </a:r>
            <a:r>
              <a:rPr lang="cs-CZ" dirty="0" smtClean="0"/>
              <a:t>ejdůležitější metoda  </a:t>
            </a:r>
            <a:r>
              <a:rPr lang="cs-CZ" b="1" dirty="0" smtClean="0"/>
              <a:t>zrcadlení emocí </a:t>
            </a:r>
            <a:r>
              <a:rPr lang="cs-CZ" dirty="0" smtClean="0"/>
              <a:t>(zmírní chaos, potvrdí, že  reakce člověka  jsou v pořádku, respektované, srozumitelné, bezpečný prostor, porozumění)</a:t>
            </a:r>
          </a:p>
          <a:p>
            <a:r>
              <a:rPr lang="cs-CZ" dirty="0" smtClean="0"/>
              <a:t>Fyzický kontakt,  nezvyšovat nejistotu</a:t>
            </a:r>
          </a:p>
          <a:p>
            <a:r>
              <a:rPr lang="cs-CZ" b="1" dirty="0" smtClean="0"/>
              <a:t>Nekárat, neprojevovat zděšení , odpor </a:t>
            </a:r>
          </a:p>
          <a:p>
            <a:pPr>
              <a:buNone/>
            </a:pPr>
            <a:endParaRPr lang="cs-CZ" b="1" dirty="0" smtClean="0"/>
          </a:p>
          <a:p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Služby a zařízení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z.č. 108/2006 Sb., o sociálních službách :</a:t>
            </a:r>
          </a:p>
          <a:p>
            <a:pPr>
              <a:buNone/>
            </a:pPr>
            <a:r>
              <a:rPr lang="cs-CZ" dirty="0" smtClean="0"/>
              <a:t>    Telefonická krizová  pomoc, Krizová pomoc, (Tísňová péče)</a:t>
            </a:r>
          </a:p>
          <a:p>
            <a:r>
              <a:rPr lang="cs-CZ" dirty="0" smtClean="0"/>
              <a:t>zařízení pro krizovou  pomoc : RIAPS,  Linka bezpečí,  ………………………………</a:t>
            </a:r>
          </a:p>
          <a:p>
            <a:r>
              <a:rPr lang="cs-CZ" dirty="0" smtClean="0"/>
              <a:t>Systémy integrované pomoci</a:t>
            </a:r>
          </a:p>
          <a:p>
            <a:r>
              <a:rPr lang="cs-CZ" dirty="0" smtClean="0"/>
              <a:t>Pomoc v hmotné nouzi  - Mimořádná okamžitá pomoc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 </a:t>
            </a:r>
            <a:r>
              <a:rPr lang="cs-CZ" sz="3600" b="1" dirty="0" err="1" smtClean="0"/>
              <a:t>intezivní</a:t>
            </a:r>
            <a:r>
              <a:rPr lang="cs-CZ" sz="3600" b="1" dirty="0" smtClean="0"/>
              <a:t> pomoc </a:t>
            </a:r>
            <a:r>
              <a:rPr lang="cs-CZ" sz="3600" dirty="0" smtClean="0"/>
              <a:t>, zaměřená na </a:t>
            </a:r>
            <a:r>
              <a:rPr lang="cs-CZ" sz="3600" b="1" dirty="0" smtClean="0"/>
              <a:t>okamžitou podporu</a:t>
            </a:r>
            <a:r>
              <a:rPr lang="cs-CZ" sz="3600" dirty="0" smtClean="0"/>
              <a:t> při zvládání životních situací, které pro jedince znamenají </a:t>
            </a:r>
            <a:r>
              <a:rPr lang="cs-CZ" sz="3600" b="1" dirty="0" smtClean="0"/>
              <a:t>neúnosnou psychickou zátěž</a:t>
            </a:r>
            <a:r>
              <a:rPr lang="cs-CZ" sz="3600" dirty="0" smtClean="0"/>
              <a:t>, jsou  </a:t>
            </a:r>
            <a:r>
              <a:rPr lang="cs-CZ" sz="3600" b="1" dirty="0" smtClean="0"/>
              <a:t>zahlcující svojí </a:t>
            </a:r>
            <a:r>
              <a:rPr lang="cs-CZ" sz="3600" b="1" dirty="0" err="1" smtClean="0"/>
              <a:t>intezitou</a:t>
            </a:r>
            <a:r>
              <a:rPr lang="cs-CZ" sz="3600" dirty="0" smtClean="0"/>
              <a:t>,  </a:t>
            </a:r>
            <a:r>
              <a:rPr lang="cs-CZ" sz="3600" b="1" dirty="0" smtClean="0"/>
              <a:t>délkou trvání, naléhavostí, nepředvídatelností</a:t>
            </a:r>
          </a:p>
          <a:p>
            <a:r>
              <a:rPr lang="cs-CZ" sz="3600" dirty="0" smtClean="0"/>
              <a:t>zahrnuje pomoc psychologickou, lékařskou sociální, právní, pastorační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 a definice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Překážka</a:t>
            </a:r>
            <a:r>
              <a:rPr lang="cs-CZ" dirty="0" smtClean="0"/>
              <a:t>  na cestě za důležitými životními cíli, kterou člověk není schopen překonat v obvyklém čase obvyklými metodami řešení problémů</a:t>
            </a:r>
          </a:p>
          <a:p>
            <a:r>
              <a:rPr lang="cs-CZ" b="1" dirty="0" smtClean="0"/>
              <a:t>Součást  života </a:t>
            </a:r>
            <a:r>
              <a:rPr lang="cs-CZ" dirty="0" smtClean="0"/>
              <a:t>každého člověka (i dítěte)</a:t>
            </a:r>
          </a:p>
          <a:p>
            <a:r>
              <a:rPr lang="cs-CZ" b="1" dirty="0" smtClean="0"/>
              <a:t>Proces, nebezpečí, příležitost</a:t>
            </a:r>
          </a:p>
          <a:p>
            <a:r>
              <a:rPr lang="cs-CZ" b="1" dirty="0" smtClean="0"/>
              <a:t>Vynucená změna </a:t>
            </a:r>
            <a:r>
              <a:rPr lang="cs-CZ" dirty="0" smtClean="0"/>
              <a:t>(zlom, už nelze jít dál stejným způsobem)</a:t>
            </a:r>
          </a:p>
          <a:p>
            <a:r>
              <a:rPr lang="cs-CZ" b="1" dirty="0" smtClean="0"/>
              <a:t>Emocionální náročnost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Příčiny krizí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100" b="1" dirty="0" smtClean="0"/>
              <a:t>Zátěžová životní situace</a:t>
            </a:r>
          </a:p>
          <a:p>
            <a:pPr>
              <a:buFont typeface="Wingdings" pitchFamily="2" charset="2"/>
              <a:buChar char="ü"/>
            </a:pPr>
            <a:r>
              <a:rPr lang="cs-CZ" sz="3100" dirty="0" smtClean="0"/>
              <a:t>ztráta či ohrožení významné životní hodnoty člověka</a:t>
            </a:r>
          </a:p>
          <a:p>
            <a:pPr>
              <a:buNone/>
            </a:pPr>
            <a:r>
              <a:rPr lang="cs-CZ" sz="3100" dirty="0" smtClean="0"/>
              <a:t>     - čím  žije  (vztahy, práce, zájmy,..)</a:t>
            </a:r>
          </a:p>
          <a:p>
            <a:pPr>
              <a:buNone/>
            </a:pPr>
            <a:r>
              <a:rPr lang="cs-CZ" sz="3100" dirty="0" smtClean="0"/>
              <a:t>     - čím je      (postavení , prestiž,….)</a:t>
            </a:r>
          </a:p>
          <a:p>
            <a:pPr>
              <a:buNone/>
            </a:pPr>
            <a:r>
              <a:rPr lang="cs-CZ" sz="3100" dirty="0" smtClean="0"/>
              <a:t>     - co vlastní   (majetek )</a:t>
            </a:r>
          </a:p>
          <a:p>
            <a:pPr>
              <a:buFont typeface="Wingdings" pitchFamily="2" charset="2"/>
              <a:buChar char="ü"/>
            </a:pPr>
            <a:r>
              <a:rPr lang="cs-CZ" sz="3100" dirty="0" smtClean="0"/>
              <a:t>životní změna</a:t>
            </a:r>
          </a:p>
          <a:p>
            <a:pPr>
              <a:buFont typeface="Wingdings" pitchFamily="2" charset="2"/>
              <a:buChar char="ü"/>
            </a:pPr>
            <a:r>
              <a:rPr lang="cs-CZ" sz="3100" dirty="0" smtClean="0"/>
              <a:t>nutnost volby  mezi dvěma stejnými kvalitami</a:t>
            </a:r>
          </a:p>
          <a:p>
            <a:endParaRPr lang="cs-CZ" sz="31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Typy krizí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Podle projevů  (zjevné, latentní)</a:t>
            </a:r>
          </a:p>
          <a:p>
            <a:r>
              <a:rPr lang="cs-CZ" dirty="0" smtClean="0"/>
              <a:t>Podle průběhu  (akutní, chronické )</a:t>
            </a:r>
          </a:p>
          <a:p>
            <a:r>
              <a:rPr lang="cs-CZ" dirty="0" smtClean="0"/>
              <a:t>Podle závažnosti: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situační</a:t>
            </a:r>
            <a:r>
              <a:rPr lang="cs-CZ" dirty="0" smtClean="0"/>
              <a:t> ( stres způsobený vnějšími spouštěči, např. změna, volba,….)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b="1" dirty="0" smtClean="0"/>
              <a:t>vývojové</a:t>
            </a:r>
            <a:r>
              <a:rPr lang="cs-CZ" dirty="0" smtClean="0"/>
              <a:t> (očekávané změny  v životě člověka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traumatické</a:t>
            </a:r>
            <a:r>
              <a:rPr lang="cs-CZ" dirty="0" smtClean="0"/>
              <a:t> (náhlý traumatizující stres)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pramenící z psychopatologie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b="1" dirty="0" smtClean="0"/>
              <a:t>dlouhodobě trvající, opakovaná stresová situace </a:t>
            </a:r>
            <a:r>
              <a:rPr lang="cs-CZ" sz="4000" dirty="0" smtClean="0"/>
              <a:t>(„poslední kapka“)</a:t>
            </a:r>
          </a:p>
          <a:p>
            <a:r>
              <a:rPr lang="cs-CZ" sz="4000" b="1" dirty="0" smtClean="0"/>
              <a:t>nepředvídatelná událost – neštěstí </a:t>
            </a:r>
            <a:r>
              <a:rPr lang="cs-CZ" sz="4000" dirty="0" smtClean="0"/>
              <a:t>(„blesk z čistého nebe“)</a:t>
            </a:r>
          </a:p>
          <a:p>
            <a:r>
              <a:rPr lang="cs-CZ" sz="4000" dirty="0" smtClean="0"/>
              <a:t>individuální</a:t>
            </a:r>
          </a:p>
          <a:p>
            <a:r>
              <a:rPr lang="cs-CZ" sz="4000" dirty="0" smtClean="0"/>
              <a:t>k</a:t>
            </a:r>
            <a:r>
              <a:rPr lang="cs-CZ" sz="4000" smtClean="0"/>
              <a:t>omunitní  </a:t>
            </a:r>
            <a:r>
              <a:rPr lang="cs-CZ" sz="4000" dirty="0" smtClean="0"/>
              <a:t>(povodeň, zemětřesení,..)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Ukazatelé a projevy 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Emoce </a:t>
            </a:r>
            <a:r>
              <a:rPr lang="cs-CZ" dirty="0" smtClean="0"/>
              <a:t>(emoční rozrušení, vnitřní napětí, neklid, pocity zmatku, hněvu, deprese,  pokles sebedůvěry, schopnosti soustředění, )</a:t>
            </a:r>
            <a:endParaRPr lang="cs-CZ" b="1" dirty="0" smtClean="0"/>
          </a:p>
          <a:p>
            <a:r>
              <a:rPr lang="cs-CZ" b="1" dirty="0" smtClean="0"/>
              <a:t>Bezmoc, ochromení  </a:t>
            </a:r>
            <a:r>
              <a:rPr lang="cs-CZ" dirty="0" smtClean="0"/>
              <a:t>(narušení psychické rovnováhy)</a:t>
            </a:r>
            <a:endParaRPr lang="cs-CZ" b="1" dirty="0" smtClean="0"/>
          </a:p>
          <a:p>
            <a:r>
              <a:rPr lang="cs-CZ" b="1" dirty="0" smtClean="0"/>
              <a:t>Nestandardní, nápadné projevy chování </a:t>
            </a:r>
            <a:r>
              <a:rPr lang="cs-CZ" dirty="0" smtClean="0"/>
              <a:t>(poruchy sociálního fungování až sociální selhání)</a:t>
            </a:r>
          </a:p>
          <a:p>
            <a:r>
              <a:rPr lang="cs-CZ" b="1" dirty="0" smtClean="0"/>
              <a:t>Somatické potíže</a:t>
            </a:r>
            <a:endParaRPr lang="cs-CZ" dirty="0"/>
          </a:p>
          <a:p>
            <a:pPr>
              <a:buNone/>
            </a:pPr>
            <a:r>
              <a:rPr lang="cs-CZ" i="1" dirty="0" smtClean="0"/>
              <a:t>(„ zhroucení, sesypání, složení se,  přerostlo to přes hlavu , je na dně,  ……………..“   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Specializovaná pomoc osobám, které se ocitly v krizi</a:t>
            </a:r>
          </a:p>
          <a:p>
            <a:r>
              <a:rPr lang="cs-CZ" dirty="0" smtClean="0"/>
              <a:t>Dovednost poznat </a:t>
            </a:r>
            <a:r>
              <a:rPr lang="cs-CZ" b="1" dirty="0" smtClean="0"/>
              <a:t>kdy už jde o krizi</a:t>
            </a:r>
          </a:p>
          <a:p>
            <a:r>
              <a:rPr lang="cs-CZ" dirty="0" smtClean="0"/>
              <a:t>Schopnost </a:t>
            </a:r>
            <a:r>
              <a:rPr lang="cs-CZ" b="1" dirty="0" smtClean="0"/>
              <a:t>provázet člověka „propadem a vynořením“</a:t>
            </a:r>
          </a:p>
          <a:p>
            <a:r>
              <a:rPr lang="cs-CZ" dirty="0" smtClean="0"/>
              <a:t>KI je  </a:t>
            </a:r>
            <a:r>
              <a:rPr lang="cs-CZ" b="1" dirty="0" smtClean="0"/>
              <a:t>provázení člověka procesem krize</a:t>
            </a:r>
            <a:r>
              <a:rPr lang="cs-CZ" dirty="0" smtClean="0"/>
              <a:t>, </a:t>
            </a:r>
            <a:r>
              <a:rPr lang="cs-CZ" b="1" dirty="0" smtClean="0"/>
              <a:t>pomoc najít stabilitu</a:t>
            </a:r>
            <a:r>
              <a:rPr lang="cs-CZ" dirty="0" smtClean="0"/>
              <a:t>, ztracený pocit </a:t>
            </a:r>
            <a:r>
              <a:rPr lang="cs-CZ" b="1" dirty="0" smtClean="0"/>
              <a:t>kompetence k řízení vlastního života</a:t>
            </a:r>
          </a:p>
          <a:p>
            <a:r>
              <a:rPr lang="cs-CZ" dirty="0" smtClean="0"/>
              <a:t>KI není řešení problému ani poradenství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Cíle 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4000" dirty="0" smtClean="0"/>
              <a:t>Poskytnout  pomoc: </a:t>
            </a:r>
          </a:p>
          <a:p>
            <a:pPr>
              <a:buFont typeface="Wingdings" pitchFamily="2" charset="2"/>
              <a:buChar char="ü"/>
            </a:pPr>
            <a:r>
              <a:rPr lang="cs-CZ" sz="4000" b="1" dirty="0" smtClean="0"/>
              <a:t>obnovit stav rovnováhy a stability</a:t>
            </a:r>
          </a:p>
          <a:p>
            <a:pPr>
              <a:buFont typeface="Wingdings" pitchFamily="2" charset="2"/>
              <a:buChar char="ü"/>
            </a:pPr>
            <a:r>
              <a:rPr lang="cs-CZ" sz="4000" b="1" dirty="0" smtClean="0"/>
              <a:t>vyrovnat se se situací a být schopen ji řešit</a:t>
            </a:r>
          </a:p>
          <a:p>
            <a:pPr lvl="1">
              <a:buFont typeface="Wingdings" pitchFamily="2" charset="2"/>
              <a:buChar char="ü"/>
            </a:pPr>
            <a:r>
              <a:rPr lang="cs-CZ" sz="3600" b="1" dirty="0" smtClean="0"/>
              <a:t>zvládnout krizi pozitivním způsobem</a:t>
            </a:r>
          </a:p>
          <a:p>
            <a:r>
              <a:rPr lang="cs-CZ" sz="4000" dirty="0" smtClean="0"/>
              <a:t>Poskytnout  sociální podporu, duchovní podporu</a:t>
            </a:r>
          </a:p>
          <a:p>
            <a:endParaRPr lang="cs-CZ" sz="40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583</Words>
  <Application>Microsoft Office PowerPoint</Application>
  <PresentationFormat>Předvádění na obrazovce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Krizová intervence</vt:lpstr>
      <vt:lpstr>Krizová intervence </vt:lpstr>
      <vt:lpstr>Pojem a definice krize</vt:lpstr>
      <vt:lpstr>Příčiny krizí</vt:lpstr>
      <vt:lpstr>Typy krizí</vt:lpstr>
      <vt:lpstr>Snímek 6</vt:lpstr>
      <vt:lpstr>Ukazatelé a projevy  krize</vt:lpstr>
      <vt:lpstr>Krizová intervence</vt:lpstr>
      <vt:lpstr>Cíle  krizové intervence</vt:lpstr>
      <vt:lpstr>Principy krizové intervence</vt:lpstr>
      <vt:lpstr>Snímek 11</vt:lpstr>
      <vt:lpstr>Proces a  metody KI </vt:lpstr>
      <vt:lpstr>Služby a zařízení krizové intervence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Krizová intervence</dc:title>
  <dc:creator>vorlova</dc:creator>
  <cp:lastModifiedBy>vorlova</cp:lastModifiedBy>
  <cp:revision>21</cp:revision>
  <dcterms:created xsi:type="dcterms:W3CDTF">2014-02-05T09:23:30Z</dcterms:created>
  <dcterms:modified xsi:type="dcterms:W3CDTF">2016-03-16T13:59:16Z</dcterms:modified>
</cp:coreProperties>
</file>