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58" r:id="rId10"/>
    <p:sldId id="261" r:id="rId11"/>
    <p:sldId id="262" r:id="rId12"/>
    <p:sldId id="263" r:id="rId13"/>
    <p:sldId id="264" r:id="rId14"/>
    <p:sldId id="265" r:id="rId15"/>
    <p:sldId id="266" r:id="rId16"/>
    <p:sldId id="259" r:id="rId17"/>
    <p:sldId id="268" r:id="rId18"/>
    <p:sldId id="277" r:id="rId19"/>
    <p:sldId id="267" r:id="rId20"/>
    <p:sldId id="279" r:id="rId21"/>
    <p:sldId id="280" r:id="rId22"/>
    <p:sldId id="260" r:id="rId23"/>
    <p:sldId id="278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4F88-B637-468B-9E12-F2B157B3236F}" type="datetimeFigureOut">
              <a:rPr lang="cs-CZ" smtClean="0"/>
              <a:pPr/>
              <a:t>17.5.2013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D8FA74E-3143-4BBD-85D0-B73A9D58430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4F88-B637-468B-9E12-F2B157B3236F}" type="datetimeFigureOut">
              <a:rPr lang="cs-CZ" smtClean="0"/>
              <a:pPr/>
              <a:t>17.5.2013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FA74E-3143-4BBD-85D0-B73A9D58430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4F88-B637-468B-9E12-F2B157B3236F}" type="datetimeFigureOut">
              <a:rPr lang="cs-CZ" smtClean="0"/>
              <a:pPr/>
              <a:t>17.5.2013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FA74E-3143-4BBD-85D0-B73A9D58430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93BAE-CAAC-4799-B9AA-AE8FB982E5B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4F88-B637-468B-9E12-F2B157B3236F}" type="datetimeFigureOut">
              <a:rPr lang="cs-CZ" smtClean="0"/>
              <a:pPr/>
              <a:t>17.5.2013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D8FA74E-3143-4BBD-85D0-B73A9D58430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4F88-B637-468B-9E12-F2B157B3236F}" type="datetimeFigureOut">
              <a:rPr lang="cs-CZ" smtClean="0"/>
              <a:pPr/>
              <a:t>17.5.2013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FA74E-3143-4BBD-85D0-B73A9D58430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4F88-B637-468B-9E12-F2B157B3236F}" type="datetimeFigureOut">
              <a:rPr lang="cs-CZ" smtClean="0"/>
              <a:pPr/>
              <a:t>17.5.2013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FA74E-3143-4BBD-85D0-B73A9D58430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4F88-B637-468B-9E12-F2B157B3236F}" type="datetimeFigureOut">
              <a:rPr lang="cs-CZ" smtClean="0"/>
              <a:pPr/>
              <a:t>17.5.2013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D8FA74E-3143-4BBD-85D0-B73A9D58430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4F88-B637-468B-9E12-F2B157B3236F}" type="datetimeFigureOut">
              <a:rPr lang="cs-CZ" smtClean="0"/>
              <a:pPr/>
              <a:t>17.5.2013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FA74E-3143-4BBD-85D0-B73A9D58430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4F88-B637-468B-9E12-F2B157B3236F}" type="datetimeFigureOut">
              <a:rPr lang="cs-CZ" smtClean="0"/>
              <a:pPr/>
              <a:t>17.5.2013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FA74E-3143-4BBD-85D0-B73A9D58430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4F88-B637-468B-9E12-F2B157B3236F}" type="datetimeFigureOut">
              <a:rPr lang="cs-CZ" smtClean="0"/>
              <a:pPr/>
              <a:t>17.5.2013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FA74E-3143-4BBD-85D0-B73A9D58430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4F88-B637-468B-9E12-F2B157B3236F}" type="datetimeFigureOut">
              <a:rPr lang="cs-CZ" smtClean="0"/>
              <a:pPr/>
              <a:t>17.5.2013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FA74E-3143-4BBD-85D0-B73A9D58430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B204F88-B637-468B-9E12-F2B157B3236F}" type="datetimeFigureOut">
              <a:rPr lang="cs-CZ" smtClean="0"/>
              <a:pPr/>
              <a:t>17.5.2013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D8FA74E-3143-4BBD-85D0-B73A9D58430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mtClean="0"/>
              <a:t>Dotazník rozhovor Pozorování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Kazuistika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Metody sociálních výzkumů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ukázky otázek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600" dirty="0" smtClean="0">
                <a:solidFill>
                  <a:srgbClr val="FF0000"/>
                </a:solidFill>
              </a:rPr>
              <a:t>Myslíte si, že děti se speciálními vzdělávacími potřebami mají chodit do běžné ZŠ?</a:t>
            </a:r>
          </a:p>
          <a:p>
            <a:r>
              <a:rPr lang="cs-CZ" sz="2600" dirty="0" smtClean="0"/>
              <a:t>Ano</a:t>
            </a:r>
          </a:p>
          <a:p>
            <a:r>
              <a:rPr lang="cs-CZ" sz="2600" dirty="0" smtClean="0"/>
              <a:t>Ne </a:t>
            </a:r>
          </a:p>
          <a:p>
            <a:r>
              <a:rPr lang="cs-CZ" sz="2600" dirty="0" smtClean="0"/>
              <a:t>Nevím</a:t>
            </a:r>
          </a:p>
          <a:p>
            <a:pPr>
              <a:buNone/>
            </a:pPr>
            <a:r>
              <a:rPr lang="cs-CZ" sz="2600" dirty="0" err="1" smtClean="0">
                <a:solidFill>
                  <a:srgbClr val="00B050"/>
                </a:solidFill>
              </a:rPr>
              <a:t>Polouzavřené</a:t>
            </a:r>
            <a:r>
              <a:rPr lang="cs-CZ" sz="2600" dirty="0" smtClean="0">
                <a:solidFill>
                  <a:srgbClr val="00B050"/>
                </a:solidFill>
              </a:rPr>
              <a:t> otázky-umožňují dovysvětlení.</a:t>
            </a:r>
          </a:p>
          <a:p>
            <a:pPr>
              <a:buNone/>
            </a:pPr>
            <a:r>
              <a:rPr lang="cs-CZ" sz="2600" dirty="0" smtClean="0">
                <a:solidFill>
                  <a:srgbClr val="FF0000"/>
                </a:solidFill>
              </a:rPr>
              <a:t>Myslíte si, že děti se speciálními vzdělávacími potřebami mají chodit do běžné ZŠ?</a:t>
            </a:r>
          </a:p>
          <a:p>
            <a:r>
              <a:rPr lang="cs-CZ" sz="2600" dirty="0" smtClean="0"/>
              <a:t>Ano</a:t>
            </a:r>
          </a:p>
          <a:p>
            <a:r>
              <a:rPr lang="cs-CZ" sz="2600" dirty="0" smtClean="0"/>
              <a:t>Ne </a:t>
            </a:r>
          </a:p>
          <a:p>
            <a:r>
              <a:rPr lang="cs-CZ" sz="2600" dirty="0" smtClean="0"/>
              <a:t>Pokud uvedete ano, doplňte proč.</a:t>
            </a:r>
          </a:p>
          <a:p>
            <a:pPr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ukázky otázek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Otevřené otázky-neomezují, ale těžko se vyhodnocují.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Jaký je Váš postoj k integraci dětí se speciálními vzdělávacími potřebami do běžných tříd?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………………………………………………………………………………………………………………………………………………</a:t>
            </a:r>
            <a:endParaRPr 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Ukázky otázek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>
                <a:solidFill>
                  <a:srgbClr val="00B050"/>
                </a:solidFill>
              </a:rPr>
              <a:t>Tvrzení s možností volby na škále</a:t>
            </a:r>
          </a:p>
          <a:p>
            <a:r>
              <a:rPr lang="cs-CZ" dirty="0" err="1" smtClean="0"/>
              <a:t>Likertova</a:t>
            </a:r>
            <a:r>
              <a:rPr lang="cs-CZ" dirty="0" smtClean="0"/>
              <a:t> škála (3,5,7,9 stupňů)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Metody sociálních výzkumů jsou můj oblíbený předmět</a:t>
            </a:r>
          </a:p>
          <a:p>
            <a:r>
              <a:rPr lang="cs-CZ" dirty="0" smtClean="0"/>
              <a:t>Plně souhlasím</a:t>
            </a:r>
          </a:p>
          <a:p>
            <a:r>
              <a:rPr lang="cs-CZ" dirty="0" smtClean="0"/>
              <a:t>Spíše souhlasím</a:t>
            </a:r>
          </a:p>
          <a:p>
            <a:r>
              <a:rPr lang="cs-CZ" dirty="0" smtClean="0"/>
              <a:t>Nevím</a:t>
            </a:r>
          </a:p>
          <a:p>
            <a:r>
              <a:rPr lang="cs-CZ" dirty="0" smtClean="0"/>
              <a:t>Spíše nesouhlasím</a:t>
            </a:r>
          </a:p>
          <a:p>
            <a:r>
              <a:rPr lang="cs-CZ" dirty="0" smtClean="0"/>
              <a:t>Plně nesouhlasím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Struktura dotazníku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Vstupní část (oslovení, vysvětlení, ujištění)</a:t>
            </a:r>
          </a:p>
          <a:p>
            <a:endParaRPr lang="cs-CZ" dirty="0" smtClean="0"/>
          </a:p>
          <a:p>
            <a:r>
              <a:rPr lang="cs-CZ" dirty="0" smtClean="0"/>
              <a:t>Hlavní část (identifikační otázky + hlavní otázky)</a:t>
            </a:r>
          </a:p>
          <a:p>
            <a:endParaRPr lang="cs-CZ" dirty="0" smtClean="0"/>
          </a:p>
          <a:p>
            <a:r>
              <a:rPr lang="cs-CZ" dirty="0" smtClean="0"/>
              <a:t>Závěrečná část-poděkování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Časté chyby v dotazníku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Pokus o sugesci-navádějící otázky:</a:t>
            </a:r>
          </a:p>
          <a:p>
            <a:r>
              <a:rPr lang="cs-CZ" dirty="0" smtClean="0"/>
              <a:t>Jste přesvědčen, že chovat se ke zvířátkům ošklivě je nehezké?</a:t>
            </a:r>
          </a:p>
          <a:p>
            <a:r>
              <a:rPr lang="cs-CZ" dirty="0" smtClean="0"/>
              <a:t>Umoření respondenta příliš mnoha otázkami</a:t>
            </a:r>
          </a:p>
          <a:p>
            <a:r>
              <a:rPr lang="cs-CZ" dirty="0" smtClean="0"/>
              <a:t>Kladení otázek, které nesouvisí s výzkumnou otázkou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Časté chyby ve formulaci otázek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Otázka je nejasná</a:t>
            </a:r>
          </a:p>
          <a:p>
            <a:r>
              <a:rPr lang="cs-CZ" dirty="0" smtClean="0"/>
              <a:t>Dvojí zápor (Nesouhlasíte s tím, aby nebyly vražděny velryby? Ano  Ne)</a:t>
            </a:r>
          </a:p>
          <a:p>
            <a:r>
              <a:rPr lang="cs-CZ" dirty="0" smtClean="0"/>
              <a:t>Výrazy v otázce jako obvykle, někdy, obyčejně, občas </a:t>
            </a:r>
            <a:r>
              <a:rPr lang="cs-CZ" dirty="0" err="1" smtClean="0"/>
              <a:t>Občas</a:t>
            </a:r>
            <a:r>
              <a:rPr lang="cs-CZ" dirty="0" smtClean="0"/>
              <a:t> si rád zajdu na pivo    Souhlasím Nesouhlasím)</a:t>
            </a:r>
          </a:p>
          <a:p>
            <a:r>
              <a:rPr lang="cs-CZ" dirty="0" smtClean="0"/>
              <a:t>Double-</a:t>
            </a:r>
            <a:r>
              <a:rPr lang="cs-CZ" dirty="0" err="1" smtClean="0"/>
              <a:t>barell</a:t>
            </a:r>
            <a:r>
              <a:rPr lang="cs-CZ" dirty="0" smtClean="0"/>
              <a:t>  otázky-ptáme se na dvě věci najednou (Souhlasíte  s tím, aby na </a:t>
            </a:r>
            <a:r>
              <a:rPr lang="cs-CZ" dirty="0" err="1" smtClean="0"/>
              <a:t>Jaboku</a:t>
            </a:r>
            <a:r>
              <a:rPr lang="cs-CZ" dirty="0" smtClean="0"/>
              <a:t> byly zavedeny snídaně zdarma a do dalšího ročníku směla postoupit pouze polovina studentů?  Ano Ne)</a:t>
            </a: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Dotazník</a:t>
            </a:r>
          </a:p>
        </p:txBody>
      </p:sp>
      <p:pic>
        <p:nvPicPr>
          <p:cNvPr id="13317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50223" y="1554163"/>
            <a:ext cx="7995953" cy="4525962"/>
          </a:xfrm>
          <a:ln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Vyhodnocení dotazníku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Nejschůdnější varianta-formou deskriptivní statistiky (popisná statistika)-tj. pomocí absolutní a relativní četnosti odpovědí .</a:t>
            </a:r>
          </a:p>
          <a:p>
            <a:r>
              <a:rPr lang="cs-CZ" dirty="0" smtClean="0"/>
              <a:t>Pozor na otevřené otázky-2 možnosti:</a:t>
            </a:r>
          </a:p>
          <a:p>
            <a:r>
              <a:rPr lang="cs-CZ" dirty="0" smtClean="0"/>
              <a:t>1/vytvoření kategorií a potom pomocí deskriptivní statistiky</a:t>
            </a:r>
          </a:p>
          <a:p>
            <a:r>
              <a:rPr lang="cs-CZ" dirty="0" smtClean="0"/>
              <a:t>2/kvalitativně-pouze vyhodnotit dané kategorie</a:t>
            </a: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Cvičení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pPr eaLnBrk="1" hangingPunct="1"/>
            <a:r>
              <a:rPr lang="cs-CZ" sz="2000" smtClean="0"/>
              <a:t>Cvičení-</a:t>
            </a:r>
          </a:p>
          <a:p>
            <a:pPr eaLnBrk="1" hangingPunct="1"/>
            <a:r>
              <a:rPr lang="cs-CZ" sz="2000" smtClean="0"/>
              <a:t>1/Vytvořte otázku včetně možných kategorií, ve které budete zjišťovat, co dělá respondent rád ve volném čase.</a:t>
            </a:r>
          </a:p>
          <a:p>
            <a:pPr eaLnBrk="1" hangingPunct="1"/>
            <a:r>
              <a:rPr lang="cs-CZ" sz="2000" smtClean="0"/>
              <a:t>2/Vytvořte dotazník, ve kterém budete zjišťovat postoje respondenta s integrací dětí s PAS do běžných tříd. </a:t>
            </a:r>
          </a:p>
          <a:p>
            <a:pPr eaLnBrk="1" hangingPunct="1"/>
            <a:endParaRPr lang="cs-CZ" sz="2000" smtClean="0"/>
          </a:p>
        </p:txBody>
      </p:sp>
      <p:sp>
        <p:nvSpPr>
          <p:cNvPr id="2765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756150" y="2362200"/>
            <a:ext cx="3775075" cy="3724275"/>
          </a:xfrm>
        </p:spPr>
        <p:txBody>
          <a:bodyPr/>
          <a:lstStyle/>
          <a:p>
            <a:pPr eaLnBrk="1" hangingPunct="1"/>
            <a:endParaRPr lang="cs-CZ" sz="2000" smtClean="0"/>
          </a:p>
        </p:txBody>
      </p:sp>
      <p:pic>
        <p:nvPicPr>
          <p:cNvPr id="27653" name="Picture 6" descr="64899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64075" y="2565400"/>
            <a:ext cx="4156075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Kazuistika/případová studie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Detailní studium jednoho případu, nejčastěji osobní případová studie.</a:t>
            </a:r>
          </a:p>
          <a:p>
            <a:r>
              <a:rPr lang="cs-CZ" dirty="0" smtClean="0"/>
              <a:t>Volba výzkumného tématu a formulace výzkumných otázek.</a:t>
            </a:r>
          </a:p>
          <a:p>
            <a:r>
              <a:rPr lang="cs-CZ" dirty="0" smtClean="0"/>
              <a:t>Strategie výběru (záměrný výběr, typický případ či extrémní případ)</a:t>
            </a:r>
          </a:p>
          <a:p>
            <a:r>
              <a:rPr lang="cs-CZ" dirty="0" smtClean="0"/>
              <a:t>Metody sběru dat: zdroje-dokumentace aktuálního, archivní záznamy, dotazování, pozorování, analýza produktů (využijte všechny zdroje dat!)</a:t>
            </a:r>
          </a:p>
          <a:p>
            <a:r>
              <a:rPr lang="cs-CZ" dirty="0" smtClean="0"/>
              <a:t>Logika spojení dat a kritéria pro interpretaci</a:t>
            </a:r>
          </a:p>
          <a:p>
            <a:r>
              <a:rPr lang="cs-CZ" dirty="0" smtClean="0"/>
              <a:t>a/teorie</a:t>
            </a:r>
          </a:p>
          <a:p>
            <a:r>
              <a:rPr lang="cs-CZ" dirty="0" smtClean="0"/>
              <a:t>b/popis případu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Základní techniky sběru dat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pPr eaLnBrk="1" hangingPunct="1"/>
            <a:r>
              <a:rPr lang="cs-CZ" sz="2400" smtClean="0"/>
              <a:t>Přímé pozorování</a:t>
            </a:r>
          </a:p>
          <a:p>
            <a:pPr eaLnBrk="1" hangingPunct="1"/>
            <a:r>
              <a:rPr lang="cs-CZ" sz="2400" smtClean="0"/>
              <a:t>Rozhovor</a:t>
            </a:r>
          </a:p>
          <a:p>
            <a:pPr eaLnBrk="1" hangingPunct="1"/>
            <a:r>
              <a:rPr lang="cs-CZ" sz="2400" smtClean="0"/>
              <a:t>Dotazník</a:t>
            </a:r>
          </a:p>
          <a:p>
            <a:pPr eaLnBrk="1" hangingPunct="1"/>
            <a:r>
              <a:rPr lang="cs-CZ" sz="2400" smtClean="0"/>
              <a:t>Analýza dokumentů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1800" smtClean="0"/>
              <a:t>(standardizovaný rozhovor, nestandardizovaný rozhovor, skupinový rozhovor, dotazník, sociometrické techniky, zúčastněné pozorování…..)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756150" y="2362200"/>
            <a:ext cx="3775075" cy="3724275"/>
          </a:xfrm>
        </p:spPr>
        <p:txBody>
          <a:bodyPr/>
          <a:lstStyle/>
          <a:p>
            <a:pPr eaLnBrk="1" hangingPunct="1"/>
            <a:endParaRPr lang="cs-CZ" sz="2400" smtClean="0"/>
          </a:p>
        </p:txBody>
      </p:sp>
      <p:pic>
        <p:nvPicPr>
          <p:cNvPr id="6149" name="Picture 6" descr="houb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420938"/>
            <a:ext cx="4156075" cy="3814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Kazuistika/Případová studie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Plán případové studie:</a:t>
            </a:r>
          </a:p>
          <a:p>
            <a:r>
              <a:rPr lang="cs-CZ" dirty="0" smtClean="0"/>
              <a:t>1. Volba tématu</a:t>
            </a:r>
          </a:p>
          <a:p>
            <a:r>
              <a:rPr lang="cs-CZ" dirty="0" smtClean="0"/>
              <a:t>2.strategie výběru</a:t>
            </a:r>
          </a:p>
          <a:p>
            <a:r>
              <a:rPr lang="cs-CZ" dirty="0" smtClean="0"/>
              <a:t>3.metoda sběru dat </a:t>
            </a:r>
          </a:p>
          <a:p>
            <a:r>
              <a:rPr lang="cs-CZ" dirty="0" smtClean="0"/>
              <a:t>4.logika spojení dat a závěrů</a:t>
            </a:r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Kazuistika/případová studie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Rozdíl kazuistika/případová studie</a:t>
            </a:r>
          </a:p>
          <a:p>
            <a:r>
              <a:rPr lang="cs-CZ" dirty="0" smtClean="0"/>
              <a:t>Malý, u kazuistiky bývá obsažena anamnéza. Na základě rozboru kazuistik se vyvozují společné projevy, příčiny studovaných jevů a přístupy, které lze aplikovat u obdobných případů.</a:t>
            </a:r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Pozorování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400"/>
              <a:t>Standardizované pozorování-nutný je záznamový arch s kategoriemi, které budeme pozorovat. Př. Balesova stupnice pro pozorování kooperativního chování v malé skupině. Příklady kategorií:</a:t>
            </a:r>
          </a:p>
          <a:p>
            <a:pPr>
              <a:lnSpc>
                <a:spcPct val="90000"/>
              </a:lnSpc>
            </a:pPr>
            <a:r>
              <a:rPr lang="cs-CZ" sz="2400"/>
              <a:t>Projevuje solidaritu, pozoruje jiné, pomáhá, odměňuje.</a:t>
            </a:r>
          </a:p>
          <a:p>
            <a:pPr>
              <a:lnSpc>
                <a:spcPct val="90000"/>
              </a:lnSpc>
            </a:pPr>
            <a:r>
              <a:rPr lang="cs-CZ" sz="2400"/>
              <a:t>Uvolňuje napětí, žertuje, směje se, ukazuje uspokojení.</a:t>
            </a:r>
          </a:p>
          <a:p>
            <a:pPr>
              <a:lnSpc>
                <a:spcPct val="90000"/>
              </a:lnSpc>
            </a:pPr>
            <a:r>
              <a:rPr lang="cs-CZ" sz="2400"/>
              <a:t>Souhlasí, pasivně přijímá, ukazuje pochopení, podílí se, přizpůsobuje se……………………..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sz="2400"/>
              <a:t>Reliabilní je taková metoda pozorování, při jejíž aplikaci se skupina pozorovatelů shodne.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Obsahová analýza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800" dirty="0"/>
              <a:t>Obsahová analýza –postup:</a:t>
            </a:r>
          </a:p>
          <a:p>
            <a:r>
              <a:rPr lang="cs-CZ" sz="2800" dirty="0"/>
              <a:t>Vymezení souboru textů</a:t>
            </a:r>
          </a:p>
          <a:p>
            <a:r>
              <a:rPr lang="cs-CZ" sz="2800" dirty="0"/>
              <a:t>Vymezení významové jednotky (slovo, idea, téma). V textu se významové jednotky vyhledávají a jejich výskyt se zaznamenává</a:t>
            </a:r>
          </a:p>
          <a:p>
            <a:r>
              <a:rPr lang="cs-CZ" sz="2800" dirty="0"/>
              <a:t>Stanovení analytických kategorií</a:t>
            </a:r>
          </a:p>
          <a:p>
            <a:r>
              <a:rPr lang="cs-CZ" sz="2800" dirty="0"/>
              <a:t>Kvantifikace významových jednotek (počet, procento, průměr</a:t>
            </a:r>
          </a:p>
          <a:p>
            <a:r>
              <a:rPr lang="cs-CZ" sz="2800" dirty="0"/>
              <a:t>Interpretace významových </a:t>
            </a:r>
            <a:r>
              <a:rPr lang="cs-CZ" sz="2800" dirty="0" smtClean="0"/>
              <a:t>jednotek</a:t>
            </a:r>
            <a:endParaRPr lang="cs-CZ" sz="2800" dirty="0"/>
          </a:p>
          <a:p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smtClean="0"/>
              <a:t>Rozhovor a dotazník-co je „lepší“?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z="2400" smtClean="0"/>
              <a:t>Rozhovor x dotazník-výhody a nevýhody</a:t>
            </a:r>
          </a:p>
          <a:p>
            <a:pPr eaLnBrk="1" hangingPunct="1"/>
            <a:endParaRPr lang="cs-CZ" sz="2400" smtClean="0"/>
          </a:p>
          <a:p>
            <a:pPr eaLnBrk="1" hangingPunct="1"/>
            <a:r>
              <a:rPr lang="cs-CZ" sz="2400" smtClean="0"/>
              <a:t>Otázka do skupin-zkuste uvést, jaké výhody a nevýhody má rozhovor ve srovnání s dotazníkem</a:t>
            </a:r>
          </a:p>
          <a:p>
            <a:pPr eaLnBrk="1" hangingPunct="1"/>
            <a:r>
              <a:rPr lang="cs-CZ" sz="2400" smtClean="0"/>
              <a:t>(čas, pracnost, nákladnost, anonymita, zkreslení, nároky na respondenta, obtížnost, návratnost informací)</a:t>
            </a:r>
          </a:p>
          <a:p>
            <a:pPr eaLnBrk="1" hangingPunct="1"/>
            <a:r>
              <a:rPr lang="cs-CZ" sz="2400" smtClean="0"/>
              <a:t>Disman str. 141 tabulka 7.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smtClean="0"/>
              <a:t>Rozhovor a dotazník-co je „lepší“?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400" dirty="0" smtClean="0"/>
              <a:t>Návratnost-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 smtClean="0"/>
              <a:t>u dotazníku problematické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 smtClean="0"/>
              <a:t>rozhovor spolehlivý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dirty="0" smtClean="0"/>
              <a:t>Časová náročnost-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 smtClean="0"/>
              <a:t>rozhovor velmi náročný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 smtClean="0"/>
              <a:t>dotazník úsporný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dirty="0" smtClean="0"/>
              <a:t>Náklady-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 smtClean="0"/>
              <a:t>Dotazník „levný“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 smtClean="0"/>
              <a:t>Rozhovor drahý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smtClean="0"/>
              <a:t>Rozhovor a dotazník-co je „lepší“?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Ad anonymita-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mtClean="0"/>
              <a:t>dotazník je anonymní</a:t>
            </a:r>
          </a:p>
          <a:p>
            <a:pPr eaLnBrk="1" hangingPunct="1"/>
            <a:r>
              <a:rPr lang="cs-CZ" smtClean="0"/>
              <a:t>Ad zkreslení-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mtClean="0"/>
              <a:t>u rozhovoru vysoké interviewer bias</a:t>
            </a:r>
          </a:p>
          <a:p>
            <a:pPr eaLnBrk="1" hangingPunct="1"/>
            <a:r>
              <a:rPr lang="cs-CZ" smtClean="0"/>
              <a:t>Nároky na respondenta-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mtClean="0"/>
              <a:t>rozhovor pro respondenta jednodušší, nevynechá odpovědi</a:t>
            </a:r>
          </a:p>
          <a:p>
            <a:pPr eaLnBrk="1" hangingPunct="1"/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Jak vytváříme otázky?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dirty="0" smtClean="0"/>
              <a:t>Základní typy otázek (jak v dotazníku, tak v rozhovoru):</a:t>
            </a:r>
          </a:p>
          <a:p>
            <a:pPr eaLnBrk="1" hangingPunct="1"/>
            <a:r>
              <a:rPr lang="cs-CZ" dirty="0" smtClean="0">
                <a:solidFill>
                  <a:srgbClr val="FF0000"/>
                </a:solidFill>
              </a:rPr>
              <a:t>Uzavřené otázky </a:t>
            </a:r>
            <a:r>
              <a:rPr lang="cs-CZ" dirty="0" smtClean="0"/>
              <a:t>- nabízíme výčet možností (kategorií)</a:t>
            </a:r>
          </a:p>
          <a:p>
            <a:pPr eaLnBrk="1" hangingPunct="1"/>
            <a:r>
              <a:rPr lang="cs-CZ" dirty="0" smtClean="0">
                <a:solidFill>
                  <a:srgbClr val="FF0000"/>
                </a:solidFill>
              </a:rPr>
              <a:t>Otevřené otázky </a:t>
            </a:r>
            <a:r>
              <a:rPr lang="cs-CZ" dirty="0" smtClean="0"/>
              <a:t>- respondent uvede volně odpověď, my si ji zařadíme dle připraveného seznamu kategorií</a:t>
            </a:r>
          </a:p>
          <a:p>
            <a:pPr eaLnBrk="1" hangingPunct="1"/>
            <a:r>
              <a:rPr lang="cs-CZ" dirty="0" err="1" smtClean="0">
                <a:solidFill>
                  <a:srgbClr val="FF0000"/>
                </a:solidFill>
              </a:rPr>
              <a:t>Polouzavřené</a:t>
            </a:r>
            <a:r>
              <a:rPr lang="cs-CZ" dirty="0" smtClean="0">
                <a:solidFill>
                  <a:srgbClr val="FF0000"/>
                </a:solidFill>
              </a:rPr>
              <a:t> otázky </a:t>
            </a:r>
            <a:r>
              <a:rPr lang="cs-CZ" dirty="0" smtClean="0"/>
              <a:t>- umožňují </a:t>
            </a:r>
            <a:r>
              <a:rPr lang="cs-CZ" dirty="0" err="1" smtClean="0"/>
              <a:t>dovysvětlení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Jak vytváříme otázky?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Vytváření kategorií (tj. varianty různých odpovědí na otázku)-kategorie musí vyčerpávat všechny možnosti odpovědí</a:t>
            </a:r>
          </a:p>
          <a:p>
            <a:pPr eaLnBrk="1" hangingPunct="1"/>
            <a:r>
              <a:rPr lang="cs-CZ" dirty="0" smtClean="0"/>
              <a:t>Všechny kategorie se musí vylučovat, nelze odpověď zařadit do více kategorií</a:t>
            </a:r>
          </a:p>
          <a:p>
            <a:pPr eaLnBrk="1" hangingPunct="1"/>
            <a:r>
              <a:rPr lang="cs-CZ" dirty="0" smtClean="0"/>
              <a:t>Pozor na „zdvojené otázky“ (double-</a:t>
            </a:r>
            <a:r>
              <a:rPr lang="cs-CZ" dirty="0" err="1" smtClean="0"/>
              <a:t>barrel</a:t>
            </a:r>
            <a:r>
              <a:rPr lang="cs-CZ" dirty="0" smtClean="0"/>
              <a:t> </a:t>
            </a:r>
            <a:r>
              <a:rPr lang="cs-CZ" dirty="0" err="1" smtClean="0"/>
              <a:t>question</a:t>
            </a:r>
            <a:r>
              <a:rPr lang="cs-CZ" dirty="0" smtClean="0"/>
              <a:t>)-nelze se ptát v 1 otázce na 2 věci najednou! (viz </a:t>
            </a:r>
            <a:r>
              <a:rPr lang="cs-CZ" dirty="0" err="1" smtClean="0"/>
              <a:t>Disman</a:t>
            </a:r>
            <a:r>
              <a:rPr lang="cs-CZ" dirty="0" smtClean="0"/>
              <a:t> str. 129).</a:t>
            </a:r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Jak vytváříme otázky?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400" smtClean="0"/>
              <a:t>Otázky o otázce, které si musíme položit: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1/Je tato otázka nezbytná?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2/Bude srozumitelná každému členu našeho souboru? Budou ji všichni rozumět stejným způsobem?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3/ Je respondent schopný poskytnout žádanou informaci? (Řešením je pilotní studie)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4/ neptám se na 2 věci najednou?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5/Není otázka sugestivní?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Ukázky otázek</a:t>
            </a:r>
            <a:endParaRPr lang="cs-CZ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2400" b="1" dirty="0" smtClean="0">
                <a:solidFill>
                  <a:srgbClr val="00B050"/>
                </a:solidFill>
              </a:rPr>
              <a:t>Uzavřené </a:t>
            </a:r>
            <a:r>
              <a:rPr lang="cs-CZ" sz="2400" b="1" dirty="0">
                <a:solidFill>
                  <a:srgbClr val="00B050"/>
                </a:solidFill>
              </a:rPr>
              <a:t>otázky=soubor možných alternativ</a:t>
            </a:r>
          </a:p>
          <a:p>
            <a:pPr>
              <a:lnSpc>
                <a:spcPct val="90000"/>
              </a:lnSpc>
              <a:buNone/>
            </a:pPr>
            <a:r>
              <a:rPr lang="cs-CZ" sz="2400" dirty="0"/>
              <a:t>Ukázka nevhodné </a:t>
            </a:r>
            <a:r>
              <a:rPr lang="cs-CZ" sz="2400" dirty="0" smtClean="0"/>
              <a:t>otázky typu double-</a:t>
            </a:r>
            <a:r>
              <a:rPr lang="cs-CZ" sz="2400" dirty="0" err="1" smtClean="0"/>
              <a:t>barell</a:t>
            </a:r>
            <a:r>
              <a:rPr lang="cs-CZ" sz="2400" dirty="0" smtClean="0"/>
              <a:t> </a:t>
            </a:r>
            <a:r>
              <a:rPr lang="cs-CZ" sz="2400" dirty="0" err="1" smtClean="0"/>
              <a:t>question</a:t>
            </a:r>
            <a:r>
              <a:rPr lang="cs-CZ" sz="2400" dirty="0" smtClean="0"/>
              <a:t>:</a:t>
            </a:r>
            <a:endParaRPr lang="cs-CZ" sz="2400" dirty="0"/>
          </a:p>
          <a:p>
            <a:pPr>
              <a:lnSpc>
                <a:spcPct val="90000"/>
              </a:lnSpc>
              <a:buNone/>
            </a:pPr>
            <a:r>
              <a:rPr lang="cs-CZ" sz="2400" dirty="0">
                <a:solidFill>
                  <a:srgbClr val="FF0000"/>
                </a:solidFill>
              </a:rPr>
              <a:t>Jste spokojen s výsledkem voleb do zastupitelstva Prahy a s výsledkem </a:t>
            </a:r>
            <a:r>
              <a:rPr lang="cs-CZ" sz="2400" dirty="0" smtClean="0">
                <a:solidFill>
                  <a:srgbClr val="FF0000"/>
                </a:solidFill>
              </a:rPr>
              <a:t>parlamentních </a:t>
            </a:r>
            <a:r>
              <a:rPr lang="cs-CZ" sz="2400" dirty="0">
                <a:solidFill>
                  <a:srgbClr val="FF0000"/>
                </a:solidFill>
              </a:rPr>
              <a:t>voleb?</a:t>
            </a:r>
          </a:p>
          <a:p>
            <a:pPr>
              <a:lnSpc>
                <a:spcPct val="90000"/>
              </a:lnSpc>
            </a:pPr>
            <a:r>
              <a:rPr lang="cs-CZ" sz="2400" dirty="0"/>
              <a:t>Velice spokojen</a:t>
            </a:r>
          </a:p>
          <a:p>
            <a:pPr>
              <a:lnSpc>
                <a:spcPct val="90000"/>
              </a:lnSpc>
            </a:pPr>
            <a:r>
              <a:rPr lang="cs-CZ" sz="2400" dirty="0"/>
              <a:t>Spíše spokojen</a:t>
            </a:r>
          </a:p>
          <a:p>
            <a:pPr>
              <a:lnSpc>
                <a:spcPct val="90000"/>
              </a:lnSpc>
            </a:pPr>
            <a:r>
              <a:rPr lang="cs-CZ" sz="2400" dirty="0"/>
              <a:t>Nevím</a:t>
            </a:r>
          </a:p>
          <a:p>
            <a:pPr>
              <a:lnSpc>
                <a:spcPct val="90000"/>
              </a:lnSpc>
            </a:pPr>
            <a:r>
              <a:rPr lang="cs-CZ" sz="2400" dirty="0"/>
              <a:t>Spíše nespokojen</a:t>
            </a:r>
          </a:p>
          <a:p>
            <a:pPr>
              <a:lnSpc>
                <a:spcPct val="90000"/>
              </a:lnSpc>
            </a:pPr>
            <a:r>
              <a:rPr lang="cs-CZ" sz="2400" dirty="0"/>
              <a:t>Nespokojen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88</TotalTime>
  <Words>900</Words>
  <Application>Microsoft Office PowerPoint</Application>
  <PresentationFormat>Předvádění na obrazovce (4:3)</PresentationFormat>
  <Paragraphs>137</Paragraphs>
  <Slides>23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Cesta</vt:lpstr>
      <vt:lpstr>Dotazník rozhovor Pozorování Kazuistika</vt:lpstr>
      <vt:lpstr>Základní techniky sběru dat</vt:lpstr>
      <vt:lpstr>Rozhovor a dotazník-co je „lepší“?</vt:lpstr>
      <vt:lpstr>Rozhovor a dotazník-co je „lepší“?</vt:lpstr>
      <vt:lpstr>Rozhovor a dotazník-co je „lepší“?</vt:lpstr>
      <vt:lpstr>Jak vytváříme otázky?</vt:lpstr>
      <vt:lpstr>Jak vytváříme otázky?</vt:lpstr>
      <vt:lpstr>Jak vytváříme otázky?</vt:lpstr>
      <vt:lpstr>Ukázky otázek</vt:lpstr>
      <vt:lpstr>ukázky otázek</vt:lpstr>
      <vt:lpstr>ukázky otázek</vt:lpstr>
      <vt:lpstr>Ukázky otázek</vt:lpstr>
      <vt:lpstr>Struktura dotazníku</vt:lpstr>
      <vt:lpstr>Časté chyby v dotazníku</vt:lpstr>
      <vt:lpstr>Časté chyby ve formulaci otázek</vt:lpstr>
      <vt:lpstr>Dotazník</vt:lpstr>
      <vt:lpstr>Vyhodnocení dotazníku</vt:lpstr>
      <vt:lpstr>Cvičení</vt:lpstr>
      <vt:lpstr>Kazuistika/případová studie</vt:lpstr>
      <vt:lpstr>Kazuistika/Případová studie</vt:lpstr>
      <vt:lpstr>Kazuistika/případová studie</vt:lpstr>
      <vt:lpstr>Pozorování</vt:lpstr>
      <vt:lpstr>Obsahová analýza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Dotazník Pozorování Kazuistika</dc:title>
  <dc:creator>hubertova</dc:creator>
  <cp:lastModifiedBy>hubertova</cp:lastModifiedBy>
  <cp:revision>15</cp:revision>
  <dcterms:created xsi:type="dcterms:W3CDTF">2012-05-02T11:20:32Z</dcterms:created>
  <dcterms:modified xsi:type="dcterms:W3CDTF">2013-05-17T07:43:55Z</dcterms:modified>
</cp:coreProperties>
</file>