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8" r:id="rId8"/>
    <p:sldId id="261" r:id="rId9"/>
    <p:sldId id="262" r:id="rId10"/>
    <p:sldId id="263" r:id="rId11"/>
    <p:sldId id="264" r:id="rId12"/>
    <p:sldId id="266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-180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6C44668-7057-4D0C-BD7A-4A37D1FA6516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2C5BA-8D72-41DA-981E-441B41F9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Metody sociálních výzkumů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Přednáška č. 2</a:t>
            </a:r>
          </a:p>
          <a:p>
            <a:r>
              <a:rPr lang="cs-CZ" dirty="0" smtClean="0"/>
              <a:t>Co je to vlastně věda? Neděláme z vědy příliš „vědu“?</a:t>
            </a:r>
          </a:p>
          <a:p>
            <a:r>
              <a:rPr lang="cs-CZ" dirty="0" smtClean="0"/>
              <a:t>Etické principy sociálních výzkumů aneb lidi nejsou brouci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3949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Informační báze vědeckých výstupů-praktický vstup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Celosvětové sdílení vědeckých poznatků</a:t>
            </a:r>
          </a:p>
          <a:p>
            <a:r>
              <a:rPr lang="cs-CZ" dirty="0" smtClean="0"/>
              <a:t>Zejména prostřednictvím vědeckých databází jako </a:t>
            </a:r>
            <a:r>
              <a:rPr lang="cs-CZ" dirty="0" err="1" smtClean="0"/>
              <a:t>ProQuest</a:t>
            </a:r>
            <a:r>
              <a:rPr lang="cs-CZ" dirty="0" smtClean="0"/>
              <a:t>, </a:t>
            </a:r>
            <a:r>
              <a:rPr lang="cs-CZ" dirty="0" err="1" smtClean="0"/>
              <a:t>Ebsco</a:t>
            </a:r>
            <a:r>
              <a:rPr lang="cs-CZ" dirty="0" smtClean="0"/>
              <a:t>, </a:t>
            </a:r>
            <a:r>
              <a:rPr lang="cs-CZ" dirty="0" err="1" smtClean="0"/>
              <a:t>PsychArticles</a:t>
            </a:r>
            <a:r>
              <a:rPr lang="cs-CZ" dirty="0" smtClean="0"/>
              <a:t> atd. atd.</a:t>
            </a:r>
          </a:p>
          <a:p>
            <a:r>
              <a:rPr lang="cs-CZ" dirty="0" smtClean="0"/>
              <a:t>Praktický úkol-vymyslet 3-4 konkrétní klíčová slova pro nějaký problém v aj</a:t>
            </a:r>
          </a:p>
          <a:p>
            <a:r>
              <a:rPr lang="cs-CZ" dirty="0" smtClean="0"/>
              <a:t>Otevřít vědeckou databázi</a:t>
            </a:r>
          </a:p>
          <a:p>
            <a:r>
              <a:rPr lang="cs-CZ" dirty="0" smtClean="0"/>
              <a:t>Vložit do vyhledávače databáze a </a:t>
            </a:r>
          </a:p>
          <a:p>
            <a:r>
              <a:rPr lang="cs-CZ" b="1" dirty="0" err="1" smtClean="0">
                <a:solidFill>
                  <a:srgbClr val="FF0000"/>
                </a:solidFill>
              </a:rPr>
              <a:t>Voilá</a:t>
            </a:r>
            <a:r>
              <a:rPr lang="cs-CZ" b="1" dirty="0" smtClean="0">
                <a:solidFill>
                  <a:srgbClr val="FF0000"/>
                </a:solidFill>
              </a:rPr>
              <a:t>!!!!!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0120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výzkumu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Retrospektiva- </a:t>
            </a:r>
            <a:r>
              <a:rPr lang="cs-CZ" dirty="0" err="1" smtClean="0"/>
              <a:t>Milgramovy</a:t>
            </a:r>
            <a:r>
              <a:rPr lang="cs-CZ" dirty="0" smtClean="0"/>
              <a:t> či Watsonovy pokusy-v současnosti by neprošly etickou komisí</a:t>
            </a:r>
          </a:p>
          <a:p>
            <a:r>
              <a:rPr lang="cs-CZ" dirty="0" smtClean="0"/>
              <a:t>Proč?</a:t>
            </a:r>
          </a:p>
          <a:p>
            <a:r>
              <a:rPr lang="cs-CZ" dirty="0" smtClean="0"/>
              <a:t>Principy:</a:t>
            </a:r>
          </a:p>
          <a:p>
            <a:r>
              <a:rPr lang="cs-CZ" dirty="0" smtClean="0"/>
              <a:t>Anonymita</a:t>
            </a:r>
          </a:p>
          <a:p>
            <a:r>
              <a:rPr lang="cs-CZ" dirty="0" smtClean="0"/>
              <a:t>Informovaný souhlas (dospělého či rodiče dítěte)</a:t>
            </a:r>
          </a:p>
          <a:p>
            <a:r>
              <a:rPr lang="cs-CZ" dirty="0" smtClean="0"/>
              <a:t>V zahraničí (např. USA) souhlas etické komise pro výzkum</a:t>
            </a:r>
          </a:p>
          <a:p>
            <a:r>
              <a:rPr lang="cs-CZ" dirty="0" smtClean="0"/>
              <a:t>Výzkum nesmí poškodit psychiku účastníka</a:t>
            </a:r>
          </a:p>
          <a:p>
            <a:r>
              <a:rPr lang="cs-CZ" dirty="0" smtClean="0"/>
              <a:t>Při psaní neopisujeme, vždy citujeme příslušného autora</a:t>
            </a:r>
          </a:p>
          <a:p>
            <a:r>
              <a:rPr lang="cs-CZ" dirty="0" smtClean="0"/>
              <a:t>Výsledky </a:t>
            </a:r>
            <a:r>
              <a:rPr lang="cs-CZ" dirty="0" smtClean="0"/>
              <a:t>nezkreslujeme</a:t>
            </a:r>
          </a:p>
          <a:p>
            <a:pPr>
              <a:buNone/>
            </a:pPr>
            <a:r>
              <a:rPr lang="cs-CZ" i="1" dirty="0" smtClean="0"/>
              <a:t>(Demonstrace </a:t>
            </a:r>
            <a:r>
              <a:rPr lang="cs-CZ" i="1" dirty="0" err="1" smtClean="0"/>
              <a:t>Milgramových</a:t>
            </a:r>
            <a:r>
              <a:rPr lang="cs-CZ" i="1" dirty="0" smtClean="0"/>
              <a:t> pokusů, demonstrace </a:t>
            </a:r>
            <a:r>
              <a:rPr lang="cs-CZ" i="1" dirty="0" err="1" smtClean="0"/>
              <a:t>Watsonových</a:t>
            </a:r>
            <a:r>
              <a:rPr lang="cs-CZ" i="1" dirty="0" smtClean="0"/>
              <a:t> pokusů na malém </a:t>
            </a:r>
            <a:r>
              <a:rPr lang="cs-CZ" i="1" dirty="0" smtClean="0"/>
              <a:t>Albertovi- k stažení na </a:t>
            </a:r>
            <a:r>
              <a:rPr lang="cs-CZ" i="1" dirty="0" err="1" smtClean="0"/>
              <a:t>youtube</a:t>
            </a:r>
            <a:r>
              <a:rPr lang="cs-CZ" i="1" dirty="0" smtClean="0"/>
              <a:t>)</a:t>
            </a:r>
            <a:endParaRPr lang="cs-CZ" i="1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9511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Etika výzkumu-příklad informovaného souhlasu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132856"/>
            <a:ext cx="6777317" cy="3960440"/>
          </a:xfrm>
        </p:spPr>
        <p:txBody>
          <a:bodyPr>
            <a:normAutofit fontScale="25000" lnSpcReduction="20000"/>
          </a:bodyPr>
          <a:lstStyle/>
          <a:p>
            <a:r>
              <a:rPr lang="cs-CZ" sz="4000" dirty="0" err="1" smtClean="0"/>
              <a:t>Cac</a:t>
            </a:r>
            <a:r>
              <a:rPr lang="cs-CZ" sz="4000" dirty="0" smtClean="0"/>
              <a:t> bac </a:t>
            </a:r>
            <a:r>
              <a:rPr lang="cs-CZ" sz="4000" dirty="0" err="1" smtClean="0"/>
              <a:t>phu</a:t>
            </a:r>
            <a:r>
              <a:rPr lang="cs-CZ" sz="4000" dirty="0" smtClean="0"/>
              <a:t> </a:t>
            </a:r>
            <a:r>
              <a:rPr lang="cs-CZ" sz="4000" dirty="0" err="1" smtClean="0"/>
              <a:t>huynh</a:t>
            </a:r>
            <a:endParaRPr lang="cs-CZ" sz="4000" dirty="0" smtClean="0"/>
          </a:p>
          <a:p>
            <a:r>
              <a:rPr lang="cs-CZ" sz="4000" dirty="0" err="1" smtClean="0"/>
              <a:t>Boi</a:t>
            </a:r>
            <a:r>
              <a:rPr lang="cs-CZ" sz="4000" dirty="0" smtClean="0"/>
              <a:t> </a:t>
            </a:r>
            <a:r>
              <a:rPr lang="cs-CZ" sz="4000" dirty="0" err="1" smtClean="0"/>
              <a:t>gio</a:t>
            </a:r>
            <a:r>
              <a:rPr lang="cs-CZ" sz="4000" dirty="0" smtClean="0"/>
              <a:t> </a:t>
            </a:r>
            <a:r>
              <a:rPr lang="cs-CZ" sz="4000" dirty="0" err="1" smtClean="0"/>
              <a:t>toi</a:t>
            </a:r>
            <a:r>
              <a:rPr lang="cs-CZ" sz="4000" dirty="0" smtClean="0"/>
              <a:t> </a:t>
            </a:r>
            <a:r>
              <a:rPr lang="cs-CZ" sz="4000" dirty="0" err="1" smtClean="0"/>
              <a:t>dang</a:t>
            </a:r>
            <a:r>
              <a:rPr lang="cs-CZ" sz="4000" dirty="0" smtClean="0"/>
              <a:t> lam </a:t>
            </a:r>
            <a:r>
              <a:rPr lang="cs-CZ" sz="4000" dirty="0" err="1" smtClean="0"/>
              <a:t>tren</a:t>
            </a:r>
            <a:r>
              <a:rPr lang="cs-CZ" sz="4000" dirty="0" smtClean="0"/>
              <a:t> </a:t>
            </a:r>
            <a:r>
              <a:rPr lang="cs-CZ" sz="4000" dirty="0" err="1" smtClean="0"/>
              <a:t>mot</a:t>
            </a:r>
            <a:r>
              <a:rPr lang="cs-CZ" sz="4000" dirty="0" smtClean="0"/>
              <a:t> </a:t>
            </a:r>
            <a:r>
              <a:rPr lang="cs-CZ" sz="4000" dirty="0" err="1" smtClean="0"/>
              <a:t>cong</a:t>
            </a:r>
            <a:r>
              <a:rPr lang="cs-CZ" sz="4000" dirty="0" smtClean="0"/>
              <a:t> </a:t>
            </a:r>
            <a:r>
              <a:rPr lang="cs-CZ" sz="4000" dirty="0" err="1" smtClean="0"/>
              <a:t>viec</a:t>
            </a:r>
            <a:r>
              <a:rPr lang="cs-CZ" sz="4000" dirty="0" smtClean="0"/>
              <a:t> ve </a:t>
            </a:r>
            <a:r>
              <a:rPr lang="cs-CZ" sz="4000" dirty="0" err="1" smtClean="0"/>
              <a:t>trung</a:t>
            </a:r>
            <a:r>
              <a:rPr lang="cs-CZ" sz="4000" dirty="0" smtClean="0"/>
              <a:t> </a:t>
            </a:r>
            <a:r>
              <a:rPr lang="cs-CZ" sz="4000" dirty="0" err="1" smtClean="0"/>
              <a:t>dai</a:t>
            </a:r>
            <a:r>
              <a:rPr lang="cs-CZ" sz="4000" dirty="0" smtClean="0"/>
              <a:t> hoc Masarykova Univerzita o Brno . </a:t>
            </a:r>
            <a:r>
              <a:rPr lang="cs-CZ" sz="4000" dirty="0" err="1" smtClean="0"/>
              <a:t>Cong</a:t>
            </a:r>
            <a:r>
              <a:rPr lang="cs-CZ" sz="4000" dirty="0" smtClean="0"/>
              <a:t> </a:t>
            </a:r>
            <a:r>
              <a:rPr lang="cs-CZ" sz="4000" dirty="0" err="1" smtClean="0"/>
              <a:t>viec</a:t>
            </a:r>
            <a:r>
              <a:rPr lang="cs-CZ" sz="4000" dirty="0" smtClean="0"/>
              <a:t> </a:t>
            </a:r>
            <a:r>
              <a:rPr lang="cs-CZ" sz="4000" dirty="0" err="1" smtClean="0"/>
              <a:t>nay</a:t>
            </a:r>
            <a:r>
              <a:rPr lang="cs-CZ" sz="4000" dirty="0" smtClean="0"/>
              <a:t> la </a:t>
            </a:r>
            <a:r>
              <a:rPr lang="cs-CZ" sz="4000" dirty="0" err="1" smtClean="0"/>
              <a:t>nham</a:t>
            </a:r>
            <a:r>
              <a:rPr lang="cs-CZ" sz="4000" dirty="0" smtClean="0"/>
              <a:t> </a:t>
            </a:r>
            <a:r>
              <a:rPr lang="cs-CZ" sz="4000" dirty="0" err="1" smtClean="0"/>
              <a:t>vao</a:t>
            </a:r>
            <a:r>
              <a:rPr lang="cs-CZ" sz="4000" dirty="0" smtClean="0"/>
              <a:t> </a:t>
            </a:r>
            <a:r>
              <a:rPr lang="cs-CZ" sz="4000" dirty="0" err="1" smtClean="0"/>
              <a:t>cac</a:t>
            </a:r>
            <a:r>
              <a:rPr lang="cs-CZ" sz="4000" dirty="0" smtClean="0"/>
              <a:t> </a:t>
            </a:r>
            <a:r>
              <a:rPr lang="cs-CZ" sz="4000" dirty="0" err="1" smtClean="0"/>
              <a:t>tre</a:t>
            </a:r>
            <a:r>
              <a:rPr lang="cs-CZ" sz="4000" dirty="0" smtClean="0"/>
              <a:t> </a:t>
            </a:r>
            <a:r>
              <a:rPr lang="cs-CZ" sz="4000" dirty="0" err="1" smtClean="0"/>
              <a:t>em</a:t>
            </a:r>
            <a:r>
              <a:rPr lang="cs-CZ" sz="4000" dirty="0" smtClean="0"/>
              <a:t> </a:t>
            </a:r>
            <a:r>
              <a:rPr lang="cs-CZ" sz="4000" dirty="0" err="1" smtClean="0"/>
              <a:t>Viet</a:t>
            </a:r>
            <a:r>
              <a:rPr lang="cs-CZ" sz="4000" dirty="0" smtClean="0"/>
              <a:t> </a:t>
            </a:r>
            <a:r>
              <a:rPr lang="cs-CZ" sz="4000" dirty="0" err="1" smtClean="0"/>
              <a:t>Nam</a:t>
            </a:r>
            <a:r>
              <a:rPr lang="cs-CZ" sz="4000" dirty="0" smtClean="0"/>
              <a:t> </a:t>
            </a:r>
            <a:r>
              <a:rPr lang="cs-CZ" sz="4000" dirty="0" err="1" smtClean="0"/>
              <a:t>va</a:t>
            </a:r>
            <a:r>
              <a:rPr lang="cs-CZ" sz="4000" dirty="0" smtClean="0"/>
              <a:t> </a:t>
            </a:r>
            <a:r>
              <a:rPr lang="cs-CZ" sz="4000" dirty="0" err="1" smtClean="0"/>
              <a:t>nhung</a:t>
            </a:r>
            <a:r>
              <a:rPr lang="cs-CZ" sz="4000" dirty="0" smtClean="0"/>
              <a:t> </a:t>
            </a:r>
            <a:r>
              <a:rPr lang="cs-CZ" sz="4000" dirty="0" err="1" smtClean="0"/>
              <a:t>nguoi</a:t>
            </a:r>
            <a:r>
              <a:rPr lang="cs-CZ" sz="4000" dirty="0" smtClean="0"/>
              <a:t> </a:t>
            </a:r>
            <a:r>
              <a:rPr lang="cs-CZ" sz="4000" dirty="0" err="1" smtClean="0"/>
              <a:t>tre</a:t>
            </a:r>
            <a:r>
              <a:rPr lang="cs-CZ" sz="4000" dirty="0" smtClean="0"/>
              <a:t> song o </a:t>
            </a:r>
            <a:r>
              <a:rPr lang="cs-CZ" sz="4000" dirty="0" err="1" smtClean="0"/>
              <a:t>cong</a:t>
            </a:r>
            <a:r>
              <a:rPr lang="cs-CZ" sz="4000" dirty="0" smtClean="0"/>
              <a:t> </a:t>
            </a:r>
            <a:r>
              <a:rPr lang="cs-CZ" sz="4000" dirty="0" err="1" smtClean="0"/>
              <a:t>hoa</a:t>
            </a:r>
            <a:r>
              <a:rPr lang="cs-CZ" sz="4000" dirty="0" smtClean="0"/>
              <a:t> Sec. </a:t>
            </a:r>
            <a:r>
              <a:rPr lang="cs-CZ" sz="4000" dirty="0" err="1" smtClean="0"/>
              <a:t>Toi</a:t>
            </a:r>
            <a:r>
              <a:rPr lang="cs-CZ" sz="4000" dirty="0" smtClean="0"/>
              <a:t> </a:t>
            </a:r>
            <a:r>
              <a:rPr lang="cs-CZ" sz="4000" dirty="0" err="1" smtClean="0"/>
              <a:t>moun</a:t>
            </a:r>
            <a:r>
              <a:rPr lang="cs-CZ" sz="4000" dirty="0" smtClean="0"/>
              <a:t> </a:t>
            </a:r>
            <a:r>
              <a:rPr lang="cs-CZ" sz="4000" dirty="0" err="1" smtClean="0"/>
              <a:t>biet</a:t>
            </a:r>
            <a:r>
              <a:rPr lang="cs-CZ" sz="4000" dirty="0" smtClean="0"/>
              <a:t> </a:t>
            </a:r>
            <a:r>
              <a:rPr lang="cs-CZ" sz="4000" dirty="0" err="1" smtClean="0"/>
              <a:t>cac</a:t>
            </a:r>
            <a:r>
              <a:rPr lang="cs-CZ" sz="4000" dirty="0" smtClean="0"/>
              <a:t> </a:t>
            </a:r>
            <a:r>
              <a:rPr lang="cs-CZ" sz="4000" dirty="0" err="1" smtClean="0"/>
              <a:t>tre</a:t>
            </a:r>
            <a:r>
              <a:rPr lang="cs-CZ" sz="4000" dirty="0" smtClean="0"/>
              <a:t> </a:t>
            </a:r>
            <a:r>
              <a:rPr lang="cs-CZ" sz="4000" dirty="0" err="1" smtClean="0"/>
              <a:t>em</a:t>
            </a:r>
            <a:r>
              <a:rPr lang="cs-CZ" sz="4000" dirty="0" smtClean="0"/>
              <a:t> </a:t>
            </a:r>
            <a:r>
              <a:rPr lang="cs-CZ" sz="4000" dirty="0" err="1" smtClean="0"/>
              <a:t>Viet</a:t>
            </a:r>
            <a:r>
              <a:rPr lang="cs-CZ" sz="4000" dirty="0" smtClean="0"/>
              <a:t> </a:t>
            </a:r>
            <a:r>
              <a:rPr lang="cs-CZ" sz="4000" dirty="0" err="1" smtClean="0"/>
              <a:t>nam</a:t>
            </a:r>
            <a:r>
              <a:rPr lang="cs-CZ" sz="4000" dirty="0" smtClean="0"/>
              <a:t> </a:t>
            </a:r>
            <a:r>
              <a:rPr lang="cs-CZ" sz="4000" dirty="0" err="1" smtClean="0"/>
              <a:t>hieu</a:t>
            </a:r>
            <a:r>
              <a:rPr lang="cs-CZ" sz="4000" dirty="0" smtClean="0"/>
              <a:t> </a:t>
            </a:r>
            <a:r>
              <a:rPr lang="cs-CZ" sz="4000" dirty="0" err="1" smtClean="0"/>
              <a:t>nhung</a:t>
            </a:r>
            <a:r>
              <a:rPr lang="cs-CZ" sz="4000" dirty="0" smtClean="0"/>
              <a:t> van </a:t>
            </a:r>
            <a:r>
              <a:rPr lang="cs-CZ" sz="4000" dirty="0" err="1" smtClean="0"/>
              <a:t>hoa</a:t>
            </a:r>
            <a:r>
              <a:rPr lang="cs-CZ" sz="4000" dirty="0" smtClean="0"/>
              <a:t> </a:t>
            </a:r>
            <a:r>
              <a:rPr lang="cs-CZ" sz="4000" dirty="0" err="1" smtClean="0"/>
              <a:t>cua</a:t>
            </a:r>
            <a:r>
              <a:rPr lang="cs-CZ" sz="4000" dirty="0" smtClean="0"/>
              <a:t> </a:t>
            </a:r>
            <a:r>
              <a:rPr lang="cs-CZ" sz="4000" dirty="0" err="1" smtClean="0"/>
              <a:t>cong</a:t>
            </a:r>
            <a:r>
              <a:rPr lang="cs-CZ" sz="4000" dirty="0" smtClean="0"/>
              <a:t> </a:t>
            </a:r>
            <a:r>
              <a:rPr lang="cs-CZ" sz="4000" dirty="0" err="1" smtClean="0"/>
              <a:t>dong</a:t>
            </a:r>
            <a:r>
              <a:rPr lang="cs-CZ" sz="4000" dirty="0" smtClean="0"/>
              <a:t> </a:t>
            </a:r>
            <a:r>
              <a:rPr lang="cs-CZ" sz="4000" dirty="0" err="1" smtClean="0"/>
              <a:t>minh</a:t>
            </a:r>
            <a:r>
              <a:rPr lang="cs-CZ" sz="4000" dirty="0" smtClean="0"/>
              <a:t> </a:t>
            </a:r>
            <a:r>
              <a:rPr lang="cs-CZ" sz="4000" dirty="0" err="1" smtClean="0"/>
              <a:t>nhu</a:t>
            </a:r>
            <a:r>
              <a:rPr lang="cs-CZ" sz="4000" dirty="0" smtClean="0"/>
              <a:t> </a:t>
            </a:r>
            <a:r>
              <a:rPr lang="cs-CZ" sz="4000" dirty="0" err="1" smtClean="0"/>
              <a:t>the</a:t>
            </a:r>
            <a:r>
              <a:rPr lang="cs-CZ" sz="4000" dirty="0" smtClean="0"/>
              <a:t> nao </a:t>
            </a:r>
            <a:r>
              <a:rPr lang="cs-CZ" sz="4000" dirty="0" err="1" smtClean="0"/>
              <a:t>va</a:t>
            </a:r>
            <a:r>
              <a:rPr lang="cs-CZ" sz="4000" dirty="0" smtClean="0"/>
              <a:t> </a:t>
            </a:r>
            <a:r>
              <a:rPr lang="cs-CZ" sz="4000" dirty="0" err="1" smtClean="0"/>
              <a:t>nhung</a:t>
            </a:r>
            <a:r>
              <a:rPr lang="cs-CZ" sz="4000" dirty="0" smtClean="0"/>
              <a:t> van </a:t>
            </a:r>
            <a:r>
              <a:rPr lang="cs-CZ" sz="4000" dirty="0" err="1" smtClean="0"/>
              <a:t>hoa</a:t>
            </a:r>
            <a:r>
              <a:rPr lang="cs-CZ" sz="4000" dirty="0" smtClean="0"/>
              <a:t> </a:t>
            </a:r>
            <a:r>
              <a:rPr lang="cs-CZ" sz="4000" dirty="0" err="1" smtClean="0"/>
              <a:t>trong</a:t>
            </a:r>
            <a:r>
              <a:rPr lang="cs-CZ" sz="4000" dirty="0" smtClean="0"/>
              <a:t> </a:t>
            </a:r>
            <a:r>
              <a:rPr lang="cs-CZ" sz="4000" dirty="0" err="1" smtClean="0"/>
              <a:t>gia</a:t>
            </a:r>
            <a:r>
              <a:rPr lang="cs-CZ" sz="4000" dirty="0" smtClean="0"/>
              <a:t> </a:t>
            </a:r>
            <a:r>
              <a:rPr lang="cs-CZ" sz="4000" dirty="0" err="1" smtClean="0"/>
              <a:t>dinh</a:t>
            </a:r>
            <a:r>
              <a:rPr lang="cs-CZ" sz="4000" dirty="0" smtClean="0"/>
              <a:t> .</a:t>
            </a:r>
            <a:r>
              <a:rPr lang="cs-CZ" sz="4000" dirty="0" err="1" smtClean="0"/>
              <a:t>Toi</a:t>
            </a:r>
            <a:r>
              <a:rPr lang="cs-CZ" sz="4000" dirty="0" smtClean="0"/>
              <a:t> </a:t>
            </a:r>
            <a:r>
              <a:rPr lang="cs-CZ" sz="4000" dirty="0" err="1" smtClean="0"/>
              <a:t>cung</a:t>
            </a:r>
            <a:r>
              <a:rPr lang="cs-CZ" sz="4000" dirty="0" smtClean="0"/>
              <a:t> </a:t>
            </a:r>
            <a:r>
              <a:rPr lang="cs-CZ" sz="4000" dirty="0" err="1" smtClean="0"/>
              <a:t>muom</a:t>
            </a:r>
            <a:r>
              <a:rPr lang="cs-CZ" sz="4000" dirty="0" smtClean="0"/>
              <a:t> </a:t>
            </a:r>
            <a:r>
              <a:rPr lang="cs-CZ" sz="4000" dirty="0" err="1" smtClean="0"/>
              <a:t>biet</a:t>
            </a:r>
            <a:r>
              <a:rPr lang="cs-CZ" sz="4000" dirty="0" smtClean="0"/>
              <a:t> </a:t>
            </a:r>
            <a:r>
              <a:rPr lang="cs-CZ" sz="4000" dirty="0" err="1" smtClean="0"/>
              <a:t>cac</a:t>
            </a:r>
            <a:r>
              <a:rPr lang="cs-CZ" sz="4000" dirty="0" smtClean="0"/>
              <a:t> </a:t>
            </a:r>
            <a:r>
              <a:rPr lang="cs-CZ" sz="4000" dirty="0" err="1" smtClean="0"/>
              <a:t>tre</a:t>
            </a:r>
            <a:r>
              <a:rPr lang="cs-CZ" sz="4000" dirty="0" smtClean="0"/>
              <a:t> </a:t>
            </a:r>
            <a:r>
              <a:rPr lang="cs-CZ" sz="4000" dirty="0" err="1" smtClean="0"/>
              <a:t>em</a:t>
            </a:r>
            <a:r>
              <a:rPr lang="cs-CZ" sz="4000" dirty="0" smtClean="0"/>
              <a:t> se  </a:t>
            </a:r>
            <a:r>
              <a:rPr lang="cs-CZ" sz="4000" dirty="0" err="1" smtClean="0"/>
              <a:t>muom</a:t>
            </a:r>
            <a:r>
              <a:rPr lang="cs-CZ" sz="4000" dirty="0" smtClean="0"/>
              <a:t> lam </a:t>
            </a:r>
            <a:r>
              <a:rPr lang="cs-CZ" sz="4000" dirty="0" err="1" smtClean="0"/>
              <a:t>di</a:t>
            </a:r>
            <a:r>
              <a:rPr lang="cs-CZ" sz="4000" dirty="0" smtClean="0"/>
              <a:t> </a:t>
            </a:r>
            <a:r>
              <a:rPr lang="cs-CZ" sz="4000" dirty="0" err="1" smtClean="0"/>
              <a:t>sao</a:t>
            </a:r>
            <a:r>
              <a:rPr lang="cs-CZ" sz="4000" dirty="0" smtClean="0"/>
              <a:t> </a:t>
            </a:r>
            <a:r>
              <a:rPr lang="cs-CZ" sz="4000" dirty="0" err="1" smtClean="0"/>
              <a:t>khi</a:t>
            </a:r>
            <a:r>
              <a:rPr lang="cs-CZ" sz="4000" dirty="0" smtClean="0"/>
              <a:t> hoc song.  </a:t>
            </a:r>
            <a:r>
              <a:rPr lang="cs-CZ" sz="4000" dirty="0" err="1" smtClean="0"/>
              <a:t>Toi</a:t>
            </a:r>
            <a:r>
              <a:rPr lang="cs-CZ" sz="4000" dirty="0" smtClean="0"/>
              <a:t> </a:t>
            </a:r>
            <a:r>
              <a:rPr lang="cs-CZ" sz="4000" dirty="0" err="1" smtClean="0"/>
              <a:t>muom</a:t>
            </a:r>
            <a:r>
              <a:rPr lang="cs-CZ" sz="4000" dirty="0" smtClean="0"/>
              <a:t> </a:t>
            </a:r>
            <a:r>
              <a:rPr lang="cs-CZ" sz="4000" dirty="0" err="1" smtClean="0"/>
              <a:t>noi</a:t>
            </a:r>
            <a:r>
              <a:rPr lang="cs-CZ" sz="4000" dirty="0" smtClean="0"/>
              <a:t> </a:t>
            </a:r>
            <a:r>
              <a:rPr lang="cs-CZ" sz="4000" dirty="0" err="1" smtClean="0"/>
              <a:t>chuyen</a:t>
            </a:r>
            <a:r>
              <a:rPr lang="cs-CZ" sz="4000" dirty="0" smtClean="0"/>
              <a:t>  ve </a:t>
            </a:r>
            <a:r>
              <a:rPr lang="cs-CZ" sz="4000" dirty="0" err="1" smtClean="0"/>
              <a:t>viec</a:t>
            </a:r>
            <a:r>
              <a:rPr lang="cs-CZ" sz="4000" dirty="0" smtClean="0"/>
              <a:t> </a:t>
            </a:r>
            <a:r>
              <a:rPr lang="cs-CZ" sz="4000" dirty="0" err="1" smtClean="0"/>
              <a:t>toi</a:t>
            </a:r>
            <a:r>
              <a:rPr lang="cs-CZ" sz="4000" dirty="0" smtClean="0"/>
              <a:t> </a:t>
            </a:r>
            <a:r>
              <a:rPr lang="cs-CZ" sz="4000" dirty="0" err="1" smtClean="0"/>
              <a:t>da</a:t>
            </a:r>
            <a:r>
              <a:rPr lang="cs-CZ" sz="4000" dirty="0" smtClean="0"/>
              <a:t> </a:t>
            </a:r>
            <a:r>
              <a:rPr lang="cs-CZ" sz="4000" dirty="0" err="1" smtClean="0"/>
              <a:t>noi</a:t>
            </a:r>
            <a:r>
              <a:rPr lang="cs-CZ" sz="4000" dirty="0" smtClean="0"/>
              <a:t> </a:t>
            </a:r>
            <a:r>
              <a:rPr lang="cs-CZ" sz="4000" dirty="0" err="1" smtClean="0"/>
              <a:t>tren</a:t>
            </a:r>
            <a:r>
              <a:rPr lang="cs-CZ" sz="4000" dirty="0" smtClean="0"/>
              <a:t> </a:t>
            </a:r>
            <a:r>
              <a:rPr lang="cs-CZ" sz="4000" dirty="0" err="1" smtClean="0"/>
              <a:t>voi</a:t>
            </a:r>
            <a:r>
              <a:rPr lang="cs-CZ" sz="4000" dirty="0" smtClean="0"/>
              <a:t> </a:t>
            </a:r>
            <a:r>
              <a:rPr lang="cs-CZ" sz="4000" dirty="0" err="1" smtClean="0"/>
              <a:t>con</a:t>
            </a:r>
            <a:r>
              <a:rPr lang="cs-CZ" sz="4000" dirty="0" smtClean="0"/>
              <a:t> </a:t>
            </a:r>
            <a:r>
              <a:rPr lang="cs-CZ" sz="4000" dirty="0" err="1" smtClean="0"/>
              <a:t>cua</a:t>
            </a:r>
            <a:r>
              <a:rPr lang="cs-CZ" sz="4000" dirty="0" smtClean="0"/>
              <a:t> bac </a:t>
            </a:r>
            <a:r>
              <a:rPr lang="cs-CZ" sz="4000" dirty="0" err="1" smtClean="0"/>
              <a:t>phu</a:t>
            </a:r>
            <a:r>
              <a:rPr lang="cs-CZ" sz="4000" dirty="0" smtClean="0"/>
              <a:t> </a:t>
            </a:r>
            <a:r>
              <a:rPr lang="cs-CZ" sz="4000" dirty="0" err="1" smtClean="0"/>
              <a:t>huynh</a:t>
            </a:r>
            <a:r>
              <a:rPr lang="cs-CZ" sz="4000" dirty="0" smtClean="0"/>
              <a:t> .</a:t>
            </a:r>
            <a:r>
              <a:rPr lang="cs-CZ" sz="4000" dirty="0" err="1" smtClean="0"/>
              <a:t>Toi</a:t>
            </a:r>
            <a:r>
              <a:rPr lang="cs-CZ" sz="4000" dirty="0" smtClean="0"/>
              <a:t> </a:t>
            </a:r>
            <a:r>
              <a:rPr lang="cs-CZ" sz="4000" dirty="0" err="1" smtClean="0"/>
              <a:t>can</a:t>
            </a:r>
            <a:r>
              <a:rPr lang="cs-CZ" sz="4000" dirty="0" smtClean="0"/>
              <a:t> </a:t>
            </a:r>
            <a:r>
              <a:rPr lang="cs-CZ" sz="4000" dirty="0" err="1" smtClean="0"/>
              <a:t>cac</a:t>
            </a:r>
            <a:r>
              <a:rPr lang="cs-CZ" sz="4000" dirty="0" smtClean="0"/>
              <a:t> bac </a:t>
            </a:r>
            <a:r>
              <a:rPr lang="cs-CZ" sz="4000" dirty="0" err="1" smtClean="0"/>
              <a:t>phu</a:t>
            </a:r>
            <a:r>
              <a:rPr lang="cs-CZ" sz="4000" dirty="0" smtClean="0"/>
              <a:t> </a:t>
            </a:r>
            <a:r>
              <a:rPr lang="cs-CZ" sz="4000" dirty="0" err="1" smtClean="0"/>
              <a:t>huynh</a:t>
            </a:r>
            <a:r>
              <a:rPr lang="cs-CZ" sz="4000" dirty="0" smtClean="0"/>
              <a:t> </a:t>
            </a:r>
            <a:r>
              <a:rPr lang="cs-CZ" sz="4000" dirty="0" err="1" smtClean="0"/>
              <a:t>dong</a:t>
            </a:r>
            <a:r>
              <a:rPr lang="cs-CZ" sz="4000" dirty="0" smtClean="0"/>
              <a:t> y </a:t>
            </a:r>
            <a:r>
              <a:rPr lang="cs-CZ" sz="4000" dirty="0" err="1" smtClean="0"/>
              <a:t>voi</a:t>
            </a:r>
            <a:r>
              <a:rPr lang="cs-CZ" sz="4000" dirty="0" smtClean="0"/>
              <a:t> </a:t>
            </a:r>
            <a:r>
              <a:rPr lang="cs-CZ" sz="4000" dirty="0" err="1" smtClean="0"/>
              <a:t>cuoc</a:t>
            </a:r>
            <a:r>
              <a:rPr lang="cs-CZ" sz="4000" dirty="0" smtClean="0"/>
              <a:t> gap de </a:t>
            </a:r>
            <a:r>
              <a:rPr lang="cs-CZ" sz="4000" dirty="0" err="1" smtClean="0"/>
              <a:t>toi</a:t>
            </a:r>
            <a:r>
              <a:rPr lang="cs-CZ" sz="4000" dirty="0" smtClean="0"/>
              <a:t> </a:t>
            </a:r>
            <a:r>
              <a:rPr lang="cs-CZ" sz="4000" dirty="0" err="1" smtClean="0"/>
              <a:t>noi</a:t>
            </a:r>
            <a:r>
              <a:rPr lang="cs-CZ" sz="4000" dirty="0" smtClean="0"/>
              <a:t> </a:t>
            </a:r>
            <a:r>
              <a:rPr lang="cs-CZ" sz="4000" dirty="0" err="1" smtClean="0"/>
              <a:t>chuyn</a:t>
            </a:r>
            <a:r>
              <a:rPr lang="cs-CZ" sz="4000" dirty="0" smtClean="0"/>
              <a:t> </a:t>
            </a:r>
            <a:r>
              <a:rPr lang="cs-CZ" sz="4000" dirty="0" err="1" smtClean="0"/>
              <a:t>voi</a:t>
            </a:r>
            <a:r>
              <a:rPr lang="cs-CZ" sz="4000" dirty="0" smtClean="0"/>
              <a:t> </a:t>
            </a:r>
            <a:r>
              <a:rPr lang="cs-CZ" sz="4000" dirty="0" err="1" smtClean="0"/>
              <a:t>con</a:t>
            </a:r>
            <a:r>
              <a:rPr lang="cs-CZ" sz="4000" dirty="0" smtClean="0"/>
              <a:t> </a:t>
            </a:r>
            <a:r>
              <a:rPr lang="cs-CZ" sz="4000" dirty="0" err="1" smtClean="0"/>
              <a:t>cua</a:t>
            </a:r>
            <a:r>
              <a:rPr lang="cs-CZ" sz="4000" dirty="0" smtClean="0"/>
              <a:t> bac </a:t>
            </a:r>
            <a:r>
              <a:rPr lang="cs-CZ" sz="4000" dirty="0" err="1" smtClean="0"/>
              <a:t>phu</a:t>
            </a:r>
            <a:r>
              <a:rPr lang="cs-CZ" sz="4000" dirty="0" smtClean="0"/>
              <a:t> </a:t>
            </a:r>
            <a:r>
              <a:rPr lang="cs-CZ" sz="4000" dirty="0" err="1" smtClean="0"/>
              <a:t>huynh.Cuoc</a:t>
            </a:r>
            <a:r>
              <a:rPr lang="cs-CZ" sz="4000" dirty="0" smtClean="0"/>
              <a:t> gap mat se o </a:t>
            </a:r>
            <a:r>
              <a:rPr lang="cs-CZ" sz="4000" dirty="0" err="1" smtClean="0"/>
              <a:t>trong</a:t>
            </a:r>
            <a:r>
              <a:rPr lang="cs-CZ" sz="4000" dirty="0" smtClean="0"/>
              <a:t> </a:t>
            </a:r>
            <a:r>
              <a:rPr lang="cs-CZ" sz="4000" dirty="0" err="1" smtClean="0"/>
              <a:t>truong</a:t>
            </a:r>
            <a:r>
              <a:rPr lang="cs-CZ" sz="4000" dirty="0" smtClean="0"/>
              <a:t> o van </a:t>
            </a:r>
            <a:r>
              <a:rPr lang="cs-CZ" sz="4000" dirty="0" err="1" smtClean="0"/>
              <a:t>phong</a:t>
            </a:r>
            <a:r>
              <a:rPr lang="cs-CZ" sz="4000" dirty="0" smtClean="0"/>
              <a:t> </a:t>
            </a:r>
            <a:r>
              <a:rPr lang="cs-CZ" sz="4000" dirty="0" err="1" smtClean="0"/>
              <a:t>cua</a:t>
            </a:r>
            <a:r>
              <a:rPr lang="cs-CZ" sz="4000" dirty="0" smtClean="0"/>
              <a:t> </a:t>
            </a:r>
            <a:r>
              <a:rPr lang="cs-CZ" sz="4000" dirty="0" err="1" smtClean="0"/>
              <a:t>toi</a:t>
            </a:r>
            <a:r>
              <a:rPr lang="cs-CZ" sz="4000" dirty="0" smtClean="0"/>
              <a:t> .Ten </a:t>
            </a:r>
            <a:r>
              <a:rPr lang="cs-CZ" sz="4000" dirty="0" err="1" smtClean="0"/>
              <a:t>cua</a:t>
            </a:r>
            <a:r>
              <a:rPr lang="cs-CZ" sz="4000" dirty="0" smtClean="0"/>
              <a:t> </a:t>
            </a:r>
            <a:r>
              <a:rPr lang="cs-CZ" sz="4000" dirty="0" err="1" smtClean="0"/>
              <a:t>con</a:t>
            </a:r>
            <a:r>
              <a:rPr lang="cs-CZ" sz="4000" dirty="0" smtClean="0"/>
              <a:t> bac </a:t>
            </a:r>
            <a:r>
              <a:rPr lang="cs-CZ" sz="4000" dirty="0" err="1" smtClean="0"/>
              <a:t>phu</a:t>
            </a:r>
            <a:r>
              <a:rPr lang="cs-CZ" sz="4000" dirty="0" smtClean="0"/>
              <a:t> </a:t>
            </a:r>
            <a:r>
              <a:rPr lang="cs-CZ" sz="4000" dirty="0" err="1" smtClean="0"/>
              <a:t>huynh</a:t>
            </a:r>
            <a:r>
              <a:rPr lang="cs-CZ" sz="4000" dirty="0" smtClean="0"/>
              <a:t> se </a:t>
            </a:r>
            <a:r>
              <a:rPr lang="cs-CZ" sz="4000" dirty="0" err="1" smtClean="0"/>
              <a:t>khong</a:t>
            </a:r>
            <a:r>
              <a:rPr lang="cs-CZ" sz="4000" dirty="0" smtClean="0"/>
              <a:t> o </a:t>
            </a:r>
            <a:r>
              <a:rPr lang="cs-CZ" sz="4000" dirty="0" err="1" smtClean="0"/>
              <a:t>bi</a:t>
            </a:r>
            <a:r>
              <a:rPr lang="cs-CZ" sz="4000" dirty="0" smtClean="0"/>
              <a:t> de </a:t>
            </a:r>
            <a:r>
              <a:rPr lang="cs-CZ" sz="4000" dirty="0" err="1" smtClean="0"/>
              <a:t>cap</a:t>
            </a:r>
            <a:r>
              <a:rPr lang="cs-CZ" sz="4000" dirty="0" smtClean="0"/>
              <a:t> o </a:t>
            </a:r>
            <a:r>
              <a:rPr lang="cs-CZ" sz="4000" dirty="0" err="1" smtClean="0"/>
              <a:t>dou</a:t>
            </a:r>
            <a:r>
              <a:rPr lang="cs-CZ" sz="4000" dirty="0" smtClean="0"/>
              <a:t> ca.</a:t>
            </a:r>
          </a:p>
          <a:p>
            <a:r>
              <a:rPr lang="cs-CZ" sz="4000" dirty="0" smtClean="0"/>
              <a:t>Lucie Hubertova</a:t>
            </a:r>
          </a:p>
          <a:p>
            <a:r>
              <a:rPr lang="cs-CZ" sz="4000" dirty="0" err="1" smtClean="0"/>
              <a:t>Thay</a:t>
            </a:r>
            <a:r>
              <a:rPr lang="cs-CZ" sz="4000" dirty="0" smtClean="0"/>
              <a:t> </a:t>
            </a:r>
            <a:r>
              <a:rPr lang="cs-CZ" sz="4000" dirty="0" err="1" smtClean="0"/>
              <a:t>giao</a:t>
            </a:r>
            <a:endParaRPr lang="cs-CZ" sz="4000" dirty="0" smtClean="0"/>
          </a:p>
          <a:p>
            <a:pPr>
              <a:buNone/>
            </a:pPr>
            <a:r>
              <a:rPr lang="cs-CZ" sz="4000" dirty="0" smtClean="0"/>
              <a:t> </a:t>
            </a:r>
          </a:p>
          <a:p>
            <a:pPr>
              <a:buNone/>
            </a:pPr>
            <a:r>
              <a:rPr lang="cs-CZ" sz="4000" dirty="0" smtClean="0"/>
              <a:t> </a:t>
            </a:r>
          </a:p>
          <a:p>
            <a:pPr>
              <a:buNone/>
            </a:pPr>
            <a:r>
              <a:rPr lang="cs-CZ" sz="4000" dirty="0" smtClean="0"/>
              <a:t> </a:t>
            </a:r>
          </a:p>
          <a:p>
            <a:pPr>
              <a:buNone/>
            </a:pPr>
            <a:r>
              <a:rPr lang="cs-CZ" sz="4000" dirty="0" smtClean="0"/>
              <a:t> </a:t>
            </a:r>
          </a:p>
          <a:p>
            <a:r>
              <a:rPr lang="cs-CZ" sz="4000" dirty="0" smtClean="0"/>
              <a:t>Vážení rodiče,</a:t>
            </a:r>
          </a:p>
          <a:p>
            <a:r>
              <a:rPr lang="cs-CZ" sz="4000" dirty="0" smtClean="0"/>
              <a:t>V současné době pracuji na výzkumu na  Masarykově Univerzitě v Brně. Tento výzkum je zaměřen na vietnamskou mládež žijící v ČR. Zajímá nás, jak si vietnamské děti uchovávají vietnamské kulturní a rodinné tradice, jak je ovlivnilo české prostředí,  jak si hledají přátele, jaké mají plány do budoucnosti. Ráda bych s Vaším dítětem udělala rozhovor na toto téma. Prosím Vás tedy o souhlas s účastí Vašeho dítěte ve výzkumu. Výzkumný rozhovor se mnou proběhne Na Vyšší odborné škole </a:t>
            </a:r>
            <a:r>
              <a:rPr lang="cs-CZ" sz="4000" dirty="0" err="1" smtClean="0"/>
              <a:t>Jabok</a:t>
            </a:r>
            <a:r>
              <a:rPr lang="cs-CZ" sz="4000" dirty="0" smtClean="0"/>
              <a:t>, </a:t>
            </a:r>
            <a:r>
              <a:rPr lang="cs-CZ" sz="4000" dirty="0" err="1" smtClean="0"/>
              <a:t>Salmovská</a:t>
            </a:r>
            <a:r>
              <a:rPr lang="cs-CZ" sz="4000" dirty="0" smtClean="0"/>
              <a:t> 8, Praha 2 nebo ve škole Vašeho dítěte.</a:t>
            </a:r>
          </a:p>
          <a:p>
            <a:r>
              <a:rPr lang="cs-CZ" sz="4000" dirty="0" smtClean="0"/>
              <a:t>Výzkum je anonymní, jméno dítěte nebude nikde uvedeno.</a:t>
            </a:r>
          </a:p>
          <a:p>
            <a:r>
              <a:rPr lang="cs-CZ" sz="4000" dirty="0" smtClean="0"/>
              <a:t>Velice děkuji,</a:t>
            </a:r>
          </a:p>
          <a:p>
            <a:r>
              <a:rPr lang="cs-CZ" sz="4000" dirty="0" smtClean="0"/>
              <a:t>Lucie </a:t>
            </a:r>
            <a:r>
              <a:rPr lang="cs-CZ" sz="4000" dirty="0" err="1" smtClean="0"/>
              <a:t>Hubertová</a:t>
            </a:r>
            <a:endParaRPr lang="cs-CZ" sz="4000" dirty="0" smtClean="0"/>
          </a:p>
          <a:p>
            <a:r>
              <a:rPr lang="cs-CZ" sz="4000" dirty="0" smtClean="0"/>
              <a:t>Učitel na Vyšší odborné škole </a:t>
            </a:r>
            <a:r>
              <a:rPr lang="cs-CZ" sz="4000" dirty="0" err="1" smtClean="0"/>
              <a:t>Jabok</a:t>
            </a:r>
            <a:endParaRPr lang="cs-CZ" sz="4000" dirty="0" smtClean="0"/>
          </a:p>
          <a:p>
            <a:r>
              <a:rPr lang="cs-CZ" sz="3700" dirty="0" smtClean="0"/>
              <a:t>Student Masarykovy univerzity Brno</a:t>
            </a:r>
          </a:p>
          <a:p>
            <a:endParaRPr lang="cs-CZ" dirty="0" smtClean="0"/>
          </a:p>
          <a:p>
            <a:r>
              <a:rPr lang="cs-CZ" sz="3600" b="1" dirty="0" smtClean="0">
                <a:solidFill>
                  <a:srgbClr val="FF0000"/>
                </a:solidFill>
              </a:rPr>
              <a:t>(Pozor-do 18 let je vždy nutný souhlas s rodiče s účastní na výzkumu dítěte!)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 k tématu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Skutil</a:t>
            </a:r>
            <a:r>
              <a:rPr lang="cs-CZ" dirty="0" smtClean="0"/>
              <a:t>, M.  A kol. (2011): Základy pedagogicko-psychologického výzkumu pro studenty učitelství. Kapitola 1. Věda a výzkum (s. 13-22) a kapitola 2. Etické principy v pedagogickém výzkumu s. 23-41</a:t>
            </a:r>
          </a:p>
          <a:p>
            <a:r>
              <a:rPr lang="cs-CZ" dirty="0" err="1" smtClean="0"/>
              <a:t>Disman</a:t>
            </a:r>
            <a:r>
              <a:rPr lang="cs-CZ" dirty="0" smtClean="0"/>
              <a:t>, M. (200): Jak se vyrábí sociologická znalost. Kap. 1-Jak se dělá věda s. 12-25</a:t>
            </a:r>
          </a:p>
          <a:p>
            <a:pPr>
              <a:buNone/>
            </a:pPr>
            <a:r>
              <a:rPr lang="cs-CZ" dirty="0" smtClean="0"/>
              <a:t>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Rekapitulace přednášky č.1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 smtClean="0"/>
              <a:t>Téma dne: </a:t>
            </a:r>
            <a:r>
              <a:rPr lang="cs-CZ" dirty="0" smtClean="0"/>
              <a:t>Vědecká literatura, vědecký článek aneb kritéria pro rozpoznání</a:t>
            </a:r>
          </a:p>
          <a:p>
            <a:r>
              <a:rPr lang="cs-CZ" dirty="0" smtClean="0"/>
              <a:t>Kriteria diferenciace vědeckého </a:t>
            </a:r>
            <a:r>
              <a:rPr lang="cs-CZ" dirty="0" smtClean="0"/>
              <a:t>článku x popularizačního článku-demonstrace </a:t>
            </a:r>
            <a:r>
              <a:rPr lang="cs-CZ" dirty="0" smtClean="0"/>
              <a:t>na textu Krejčová, </a:t>
            </a:r>
            <a:r>
              <a:rPr lang="cs-CZ" dirty="0" err="1" smtClean="0"/>
              <a:t>Vosyková</a:t>
            </a:r>
            <a:r>
              <a:rPr lang="cs-CZ" dirty="0" smtClean="0"/>
              <a:t> (2011): Soutěže a soutěžení v hodinách matematiky z pohledu žáků a pedagogů. Pedagogika, (61), str. 34-43</a:t>
            </a:r>
          </a:p>
          <a:p>
            <a:r>
              <a:rPr lang="cs-CZ" dirty="0" smtClean="0"/>
              <a:t>Porovnáváme se článkem např. v časopise Psychologie dnes</a:t>
            </a:r>
          </a:p>
          <a:p>
            <a:r>
              <a:rPr lang="cs-CZ" b="1" dirty="0" smtClean="0"/>
              <a:t>Kriteria</a:t>
            </a:r>
            <a:r>
              <a:rPr lang="cs-CZ" dirty="0" smtClean="0"/>
              <a:t> (na ty přicházíme sami):</a:t>
            </a:r>
          </a:p>
          <a:p>
            <a:pPr lvl="0"/>
            <a:r>
              <a:rPr lang="cs-CZ" dirty="0" smtClean="0"/>
              <a:t>Výzkumníci jsou současně autoři článku</a:t>
            </a:r>
          </a:p>
          <a:p>
            <a:pPr lvl="0"/>
            <a:r>
              <a:rPr lang="cs-CZ" dirty="0" smtClean="0"/>
              <a:t>Článek má anotaci (co to je anotace a k čemu slouží)</a:t>
            </a:r>
          </a:p>
          <a:p>
            <a:pPr lvl="0"/>
            <a:r>
              <a:rPr lang="cs-CZ" dirty="0" smtClean="0"/>
              <a:t>Článek má danou strukturu (úvod, metodika, výsledky, diskuse, závěr, literatura)</a:t>
            </a:r>
          </a:p>
          <a:p>
            <a:pPr lvl="0"/>
            <a:r>
              <a:rPr lang="cs-CZ" dirty="0" smtClean="0"/>
              <a:t>Článek má v textu citace</a:t>
            </a:r>
          </a:p>
          <a:p>
            <a:pPr lvl="0"/>
            <a:r>
              <a:rPr lang="cs-CZ" dirty="0" smtClean="0"/>
              <a:t>Článek má seznam citované literatury</a:t>
            </a:r>
          </a:p>
          <a:p>
            <a:pPr lvl="0"/>
            <a:r>
              <a:rPr lang="cs-CZ" b="1" dirty="0" smtClean="0">
                <a:solidFill>
                  <a:srgbClr val="FF0000"/>
                </a:solidFill>
              </a:rPr>
              <a:t>A to co není </a:t>
            </a:r>
            <a:r>
              <a:rPr lang="cs-CZ" b="1" dirty="0" smtClean="0">
                <a:solidFill>
                  <a:srgbClr val="FF0000"/>
                </a:solidFill>
              </a:rPr>
              <a:t>nápadné </a:t>
            </a:r>
            <a:r>
              <a:rPr lang="cs-CZ" b="1" dirty="0" smtClean="0">
                <a:solidFill>
                  <a:srgbClr val="FF0000"/>
                </a:solidFill>
              </a:rPr>
              <a:t>na první pohled, ale je zásadní-tyto články procházejí odbornou recenzí!!!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věda?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Výsledky vědy a výzkumu nás provázejí neustále-kde?</a:t>
            </a:r>
          </a:p>
          <a:p>
            <a:r>
              <a:rPr lang="cs-CZ" dirty="0" smtClean="0"/>
              <a:t>Pojem věda-znalost spíše intuitivní.</a:t>
            </a:r>
          </a:p>
          <a:p>
            <a:r>
              <a:rPr lang="cs-CZ" dirty="0" smtClean="0"/>
              <a:t>Na počátku byla zvědavost a snaha porozumět věcem a dějům, které nás </a:t>
            </a:r>
            <a:r>
              <a:rPr lang="cs-CZ" dirty="0" err="1" smtClean="0"/>
              <a:t>obkopují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Snaha dát poznatkům pevnou a logickou strukturu-vědecké poznání je systematické.</a:t>
            </a:r>
          </a:p>
          <a:p>
            <a:r>
              <a:rPr lang="cs-CZ" dirty="0" smtClean="0"/>
              <a:t>Vědecké poznání se neustále vyvíjí!</a:t>
            </a:r>
          </a:p>
          <a:p>
            <a:endParaRPr lang="cs-CZ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5034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věda?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Vědecké poznání by mělo přispívat ke zvyšování celkové kulturní a civilizační úrovně společnosti.</a:t>
            </a:r>
          </a:p>
          <a:p>
            <a:r>
              <a:rPr lang="cs-CZ" dirty="0" smtClean="0"/>
              <a:t>Otázka pro všechny-kdy vědecké poznání  nesloužilo k prospěchu lidstva?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3565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Každodenní poznání a vědecké poznání (Hendl, 2005)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Každodenní poznání</a:t>
            </a:r>
            <a:endParaRPr lang="en-US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Znalosti podle subjektivní důležitosti</a:t>
            </a:r>
          </a:p>
          <a:p>
            <a:r>
              <a:rPr lang="cs-CZ" dirty="0" smtClean="0"/>
              <a:t>Nesystematizované znalosti</a:t>
            </a:r>
          </a:p>
          <a:p>
            <a:r>
              <a:rPr lang="cs-CZ" dirty="0" smtClean="0"/>
              <a:t>Rutinní jednání</a:t>
            </a:r>
          </a:p>
          <a:p>
            <a:r>
              <a:rPr lang="cs-CZ" dirty="0" smtClean="0"/>
              <a:t>Neorganizované poznávání</a:t>
            </a:r>
          </a:p>
          <a:p>
            <a:r>
              <a:rPr lang="cs-CZ" dirty="0" smtClean="0"/>
              <a:t>Vyhýbání se pochybnostem</a:t>
            </a:r>
          </a:p>
          <a:p>
            <a:r>
              <a:rPr lang="cs-CZ" dirty="0" smtClean="0"/>
              <a:t>Vyhýbání se alternativám</a:t>
            </a:r>
          </a:p>
          <a:p>
            <a:r>
              <a:rPr lang="cs-CZ" dirty="0" smtClean="0"/>
              <a:t>Zaměření se na jeden význam</a:t>
            </a:r>
            <a:endParaRPr lang="en-US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/>
              <a:t>Vědecké poznání</a:t>
            </a:r>
            <a:endParaRPr lang="en-US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Znalosti uspořádané podle paradigmaticky daných </a:t>
            </a:r>
            <a:r>
              <a:rPr lang="cs-CZ" dirty="0" err="1" smtClean="0"/>
              <a:t>kriterií</a:t>
            </a:r>
            <a:endParaRPr lang="cs-CZ" dirty="0" smtClean="0"/>
          </a:p>
          <a:p>
            <a:r>
              <a:rPr lang="cs-CZ" dirty="0" smtClean="0"/>
              <a:t>Systematizované </a:t>
            </a:r>
            <a:r>
              <a:rPr lang="cs-CZ" dirty="0" err="1" smtClean="0"/>
              <a:t>vědení</a:t>
            </a:r>
            <a:endParaRPr lang="cs-CZ" dirty="0" smtClean="0"/>
          </a:p>
          <a:p>
            <a:r>
              <a:rPr lang="cs-CZ" dirty="0" smtClean="0"/>
              <a:t>Reflektované metodické jednání</a:t>
            </a:r>
          </a:p>
          <a:p>
            <a:r>
              <a:rPr lang="cs-CZ" dirty="0" smtClean="0"/>
              <a:t>Organizované poznávání</a:t>
            </a:r>
          </a:p>
          <a:p>
            <a:r>
              <a:rPr lang="cs-CZ" dirty="0" smtClean="0"/>
              <a:t>Systematizace pochybností</a:t>
            </a:r>
          </a:p>
          <a:p>
            <a:r>
              <a:rPr lang="cs-CZ" dirty="0" smtClean="0"/>
              <a:t>Odkrývání a hledání alternativ</a:t>
            </a:r>
          </a:p>
          <a:p>
            <a:r>
              <a:rPr lang="cs-CZ" dirty="0" smtClean="0"/>
              <a:t>Uznávání plurality významů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5294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Věda-lze ji vůbec definovat?</a:t>
            </a:r>
            <a:endParaRPr lang="en-US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Soubor systematicky setříděných poznatků podle určité tematické oblasti</a:t>
            </a:r>
          </a:p>
          <a:p>
            <a:r>
              <a:rPr lang="cs-CZ" dirty="0" smtClean="0"/>
              <a:t>Proces generování těchto poznatků pomocí určitých </a:t>
            </a:r>
            <a:r>
              <a:rPr lang="cs-CZ" dirty="0" smtClean="0"/>
              <a:t>pravidel</a:t>
            </a:r>
          </a:p>
          <a:p>
            <a:pPr>
              <a:buNone/>
            </a:pPr>
            <a:r>
              <a:rPr lang="cs-CZ" dirty="0" smtClean="0"/>
              <a:t>Anebo dle </a:t>
            </a:r>
            <a:r>
              <a:rPr lang="cs-CZ" dirty="0" err="1" smtClean="0"/>
              <a:t>Kuhna</a:t>
            </a:r>
            <a:r>
              <a:rPr lang="cs-CZ" dirty="0" smtClean="0"/>
              <a:t> (1962 in </a:t>
            </a:r>
            <a:r>
              <a:rPr lang="cs-CZ" dirty="0" err="1" smtClean="0"/>
              <a:t>Disman</a:t>
            </a:r>
            <a:r>
              <a:rPr lang="cs-CZ" dirty="0" smtClean="0"/>
              <a:t>, 2000)</a:t>
            </a:r>
          </a:p>
          <a:p>
            <a:r>
              <a:rPr lang="cs-CZ" i="1" dirty="0" smtClean="0"/>
              <a:t>„</a:t>
            </a:r>
            <a:r>
              <a:rPr lang="cs-CZ" i="1" dirty="0" smtClean="0"/>
              <a:t>Věda je to, co za vědu považují vědci v daném oboru.“</a:t>
            </a:r>
          </a:p>
          <a:p>
            <a:r>
              <a:rPr lang="cs-CZ" dirty="0" smtClean="0"/>
              <a:t>Pro vědu jsou zásadní paradigmata-tj. modely, které zahrnují zákony, teorii, aplikace, instrumentaci. O tom, co je paradigma, rozhoduje komunita vědců.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2500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Exaktní vědy x sociální vědy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Mají univerzální paradigmata</a:t>
            </a:r>
          </a:p>
          <a:p>
            <a:r>
              <a:rPr lang="cs-CZ" dirty="0" smtClean="0"/>
              <a:t>Nálezy jsou přesnější a spolehlivější</a:t>
            </a:r>
          </a:p>
          <a:p>
            <a:r>
              <a:rPr lang="cs-CZ" dirty="0" smtClean="0"/>
              <a:t>Závěry mají více univerzální platnost</a:t>
            </a:r>
          </a:p>
          <a:p>
            <a:r>
              <a:rPr lang="cs-CZ" dirty="0" smtClean="0"/>
              <a:t>Využívají častěji metodu experimentu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Mají pouze elementy paradigmat</a:t>
            </a:r>
          </a:p>
          <a:p>
            <a:r>
              <a:rPr lang="cs-CZ" dirty="0" smtClean="0"/>
              <a:t>Nálezy mají pravděpodobnost-ní charakter</a:t>
            </a:r>
          </a:p>
          <a:p>
            <a:r>
              <a:rPr lang="cs-CZ" dirty="0" smtClean="0"/>
              <a:t>Závěry jsou limitované (např. prostředím atd.)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Vědecká metoda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Vymezený postup, kterým se získávají vědecké poznatky (tj. soubor principů, způsobů a prostředků získávání vědeckých poznatků). </a:t>
            </a:r>
          </a:p>
          <a:p>
            <a:r>
              <a:rPr lang="cs-CZ" dirty="0" smtClean="0"/>
              <a:t>Metodologie pak představuje teorii těchto postupů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654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výzkumů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Základní výzkum-řeší otázky vznikající v průběhu rozvoje dané vědní disciplíny</a:t>
            </a:r>
          </a:p>
          <a:p>
            <a:r>
              <a:rPr lang="cs-CZ" dirty="0" smtClean="0"/>
              <a:t>Aplikovaný výzkum-výsledky mají přímé využití, zabývá se problémy a tématy vycházejícími z bezprostřední praxe. Bez základního výzkumu by však aplikovaný výzkum nebyl schopný existence.</a:t>
            </a:r>
          </a:p>
          <a:p>
            <a:r>
              <a:rPr lang="cs-CZ" dirty="0" smtClean="0"/>
              <a:t>Př. </a:t>
            </a:r>
            <a:r>
              <a:rPr lang="cs-CZ" dirty="0"/>
              <a:t>z</a:t>
            </a:r>
            <a:r>
              <a:rPr lang="cs-CZ" dirty="0" smtClean="0"/>
              <a:t> biologie-výzkum bakteriálního osídlení střeva roztoče-základní výzkum</a:t>
            </a:r>
          </a:p>
          <a:p>
            <a:r>
              <a:rPr lang="cs-CZ" dirty="0" smtClean="0"/>
              <a:t>Možnost hubení roztočů pomocí „nepřátelských“ </a:t>
            </a:r>
            <a:r>
              <a:rPr lang="cs-CZ" dirty="0" err="1" smtClean="0"/>
              <a:t>bakterií-aplikovaný</a:t>
            </a:r>
            <a:r>
              <a:rPr lang="cs-CZ" dirty="0" smtClean="0"/>
              <a:t> výzkum (využitelný v přímé praxi).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4425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97</TotalTime>
  <Words>740</Words>
  <Application>Microsoft Office PowerPoint</Application>
  <PresentationFormat>Předvádění na obrazovce (4:3)</PresentationFormat>
  <Paragraphs>103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Austin</vt:lpstr>
      <vt:lpstr>Metody sociálních výzkumů</vt:lpstr>
      <vt:lpstr>Rekapitulace přednášky č.1</vt:lpstr>
      <vt:lpstr>Co je to věda?</vt:lpstr>
      <vt:lpstr>Co je to věda?</vt:lpstr>
      <vt:lpstr>Každodenní poznání a vědecké poznání (Hendl, 2005)</vt:lpstr>
      <vt:lpstr>Věda-lze ji vůbec definovat?</vt:lpstr>
      <vt:lpstr>Exaktní vědy x sociální vědy</vt:lpstr>
      <vt:lpstr>Vědecká metoda</vt:lpstr>
      <vt:lpstr>Typy výzkumů</vt:lpstr>
      <vt:lpstr>Informační báze vědeckých výstupů-praktický vstup</vt:lpstr>
      <vt:lpstr>Etika výzkumu</vt:lpstr>
      <vt:lpstr>Etika výzkumu-příklad informovaného souhlasu</vt:lpstr>
      <vt:lpstr>Literatura k tématu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sociálních výzkumů</dc:title>
  <dc:creator>HP</dc:creator>
  <cp:lastModifiedBy>hubertova</cp:lastModifiedBy>
  <cp:revision>12</cp:revision>
  <dcterms:created xsi:type="dcterms:W3CDTF">2013-02-14T20:22:49Z</dcterms:created>
  <dcterms:modified xsi:type="dcterms:W3CDTF">2013-02-15T08:57:43Z</dcterms:modified>
</cp:coreProperties>
</file>