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5" r:id="rId13"/>
    <p:sldId id="266" r:id="rId14"/>
    <p:sldId id="269" r:id="rId15"/>
    <p:sldId id="270" r:id="rId16"/>
    <p:sldId id="27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9.5.2015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Riziková mládež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mladiství delikventi přestanou páchat přestupky resp. trestnou činnost?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898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Desistance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Ustávání v kriminalitě</a:t>
            </a:r>
          </a:p>
          <a:p>
            <a:r>
              <a:rPr lang="cs-CZ" dirty="0" smtClean="0"/>
              <a:t>Dokončení rozumového a sociálního vývoje</a:t>
            </a:r>
          </a:p>
          <a:p>
            <a:r>
              <a:rPr lang="cs-CZ" dirty="0" smtClean="0"/>
              <a:t>Nabytí smyslu pro osobní kontrolu, zdrženlivost</a:t>
            </a:r>
          </a:p>
          <a:p>
            <a:r>
              <a:rPr lang="cs-CZ" dirty="0" smtClean="0"/>
              <a:t>Změny v postojích k normám, příklon k vštípeným normám</a:t>
            </a:r>
          </a:p>
          <a:p>
            <a:r>
              <a:rPr lang="cs-CZ" dirty="0" smtClean="0"/>
              <a:t>Důvěra ve společnost</a:t>
            </a:r>
          </a:p>
          <a:p>
            <a:r>
              <a:rPr lang="cs-CZ" dirty="0" smtClean="0"/>
              <a:t>Náhled na budoucnost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926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Rysy kriminality mládeže</a:t>
            </a:r>
            <a:r>
              <a:rPr lang="cs-CZ" baseline="30000" dirty="0"/>
              <a:t>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Vysoká míra latence (43% mladistvých respondentů přiznává delikventní chování)</a:t>
            </a:r>
          </a:p>
          <a:p>
            <a:r>
              <a:rPr lang="cs-CZ" dirty="0" smtClean="0"/>
              <a:t>Častěji méně závažné, bagatelní delikty (krádeže, vandalismus, sprejerství)</a:t>
            </a:r>
          </a:p>
          <a:p>
            <a:r>
              <a:rPr lang="cs-CZ" dirty="0" smtClean="0"/>
              <a:t>Výrazně nižší zastoupení dívek (6-8%)</a:t>
            </a:r>
          </a:p>
          <a:p>
            <a:r>
              <a:rPr lang="cs-CZ" dirty="0" smtClean="0"/>
              <a:t>Častější u mladistvých z minorit a sociálně slabých skupin (výzkumy USA)</a:t>
            </a:r>
          </a:p>
          <a:p>
            <a:r>
              <a:rPr lang="cs-CZ" dirty="0" smtClean="0"/>
              <a:t>Páchání typicky ve skupinách vrstevníků, zejména chlapci</a:t>
            </a:r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sz="1400" dirty="0" smtClean="0"/>
              <a:t>Válková a kol. 2012. </a:t>
            </a:r>
            <a:r>
              <a:rPr lang="cs-CZ" sz="1400" i="1" dirty="0" smtClean="0"/>
              <a:t>Základy kriminologie a trestní politiky</a:t>
            </a:r>
            <a:endParaRPr 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5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Skupinové jednání klesá po dovršení 20.roku</a:t>
            </a:r>
          </a:p>
          <a:p>
            <a:r>
              <a:rPr lang="cs-CZ" dirty="0" smtClean="0"/>
              <a:t>Dívky častěji jednají samostatně</a:t>
            </a:r>
          </a:p>
          <a:p>
            <a:r>
              <a:rPr lang="cs-CZ" dirty="0" smtClean="0"/>
              <a:t>Významný vliv skupiny u některých deliktů – násilné, rasistické činy, sprejerství, šikanování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719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„Intenzivní pachatelé“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Opakované delikventní jednání </a:t>
            </a:r>
          </a:p>
          <a:p>
            <a:r>
              <a:rPr lang="cs-CZ" dirty="0" smtClean="0"/>
              <a:t>Závažnější delikty</a:t>
            </a:r>
          </a:p>
          <a:p>
            <a:r>
              <a:rPr lang="cs-CZ" dirty="0" smtClean="0"/>
              <a:t>Obvykle v kombinaci s dalšími problémy v chování – záškoláctví, alkohol, drogy, automaty</a:t>
            </a:r>
          </a:p>
          <a:p>
            <a:r>
              <a:rPr lang="cs-CZ" dirty="0" smtClean="0"/>
              <a:t>Často špatné rodinné zázemí a/nebo sociální vyloučení</a:t>
            </a:r>
          </a:p>
          <a:p>
            <a:r>
              <a:rPr lang="cs-CZ" dirty="0" smtClean="0"/>
              <a:t>V USA 2,4% intenzivních pachatelů spáchalo 49,5% všech činů spáchaných mladistvými (Válková 2012)</a:t>
            </a:r>
          </a:p>
          <a:p>
            <a:r>
              <a:rPr lang="cs-CZ" dirty="0" smtClean="0"/>
              <a:t>Velké riziko rozvoje kriminální kariéry x i u intenzivních pachatelů dochází někdy k ustávání kriminality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58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zvláštnosti podmíněné geneticky, chorobou, </a:t>
            </a:r>
            <a:r>
              <a:rPr lang="cs-CZ" dirty="0" err="1" smtClean="0"/>
              <a:t>duš.poruchou</a:t>
            </a:r>
            <a:r>
              <a:rPr lang="cs-CZ" dirty="0" smtClean="0"/>
              <a:t> apod.</a:t>
            </a:r>
          </a:p>
          <a:p>
            <a:r>
              <a:rPr lang="cs-CZ" dirty="0" smtClean="0"/>
              <a:t>Poruchy socializace  důsledku selhání rodiny – významný u pachatelů násilné kriminality – rozvoj antisociálního chování</a:t>
            </a:r>
          </a:p>
          <a:p>
            <a:r>
              <a:rPr lang="cs-CZ" dirty="0" smtClean="0"/>
              <a:t>Násilí v rodině</a:t>
            </a:r>
          </a:p>
          <a:p>
            <a:r>
              <a:rPr lang="cs-CZ" dirty="0" smtClean="0"/>
              <a:t>Poruchy vazby</a:t>
            </a:r>
          </a:p>
          <a:p>
            <a:r>
              <a:rPr lang="cs-CZ" dirty="0" smtClean="0"/>
              <a:t>Psychické i fyzické týrání a/nebo zneužívání</a:t>
            </a:r>
          </a:p>
          <a:p>
            <a:r>
              <a:rPr lang="cs-CZ" dirty="0" smtClean="0"/>
              <a:t>Vliv subkultury</a:t>
            </a:r>
          </a:p>
          <a:p>
            <a:r>
              <a:rPr lang="cs-CZ" dirty="0" smtClean="0"/>
              <a:t>Členství v extremistické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429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Syndrom rizikového chování v dospívání</a:t>
            </a:r>
            <a:br>
              <a:rPr lang="cs-CZ" dirty="0" smtClean="0"/>
            </a:br>
            <a:r>
              <a:rPr lang="cs-CZ" sz="1800" dirty="0" smtClean="0"/>
              <a:t>(</a:t>
            </a:r>
            <a:r>
              <a:rPr lang="cs-CZ" sz="1800" dirty="0" err="1" smtClean="0"/>
              <a:t>Jessor</a:t>
            </a:r>
            <a:r>
              <a:rPr lang="cs-CZ" sz="1800" dirty="0" smtClean="0"/>
              <a:t>, R. 1991 a další)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Existují vzájemné korelace mezi skupinami rizikového chování, které umožňují do určité míry predikovat jejich výskyt</a:t>
            </a:r>
          </a:p>
          <a:p>
            <a:r>
              <a:rPr lang="cs-CZ" dirty="0" smtClean="0"/>
              <a:t>Zneužívání návykových látek</a:t>
            </a:r>
          </a:p>
          <a:p>
            <a:r>
              <a:rPr lang="cs-CZ" dirty="0" smtClean="0"/>
              <a:t>Negativní psychosociální jevy – poruchy chování, agrese, delikvence, </a:t>
            </a:r>
            <a:r>
              <a:rPr lang="cs-CZ" dirty="0" err="1" smtClean="0"/>
              <a:t>autoagrese</a:t>
            </a:r>
            <a:r>
              <a:rPr lang="cs-CZ" dirty="0" smtClean="0"/>
              <a:t> až sebevražedné chování</a:t>
            </a:r>
          </a:p>
          <a:p>
            <a:r>
              <a:rPr lang="cs-CZ" dirty="0" smtClean="0"/>
              <a:t>Poruchy reprodukčního zdraví – předčasný pohlavní život, střídání partnerů, STD, nechtěná těhotenství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167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Greenwoodův</a:t>
            </a:r>
            <a:r>
              <a:rPr lang="cs-CZ" dirty="0" smtClean="0"/>
              <a:t> model prediktorů delikvence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7128792" cy="4896544"/>
          </a:xfrm>
        </p:spPr>
      </p:pic>
    </p:spTree>
    <p:extLst>
      <p:ext uri="{BB962C8B-B14F-4D97-AF65-F5344CB8AC3E}">
        <p14:creationId xmlns:p14="http://schemas.microsoft.com/office/powerpoint/2010/main" val="3554557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registrované kriminality mládeže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Výrazný nárůst po r.1990</a:t>
            </a:r>
          </a:p>
          <a:p>
            <a:r>
              <a:rPr lang="cs-CZ" dirty="0" smtClean="0"/>
              <a:t>Kulminace v r.1996</a:t>
            </a:r>
          </a:p>
          <a:p>
            <a:r>
              <a:rPr lang="cs-CZ" dirty="0" smtClean="0"/>
              <a:t>Od r.1997 trvalý pokles</a:t>
            </a:r>
          </a:p>
          <a:p>
            <a:r>
              <a:rPr lang="cs-CZ" dirty="0" smtClean="0"/>
              <a:t>Od r.2003 počty nižší než v r.1989</a:t>
            </a:r>
          </a:p>
          <a:p>
            <a:pPr marL="0" indent="0">
              <a:buNone/>
            </a:pPr>
            <a:r>
              <a:rPr lang="cs-CZ" dirty="0" smtClean="0"/>
              <a:t>U dětí mladších </a:t>
            </a:r>
          </a:p>
          <a:p>
            <a:r>
              <a:rPr lang="cs-CZ" dirty="0" smtClean="0"/>
              <a:t>Kulminace r.1999 (trojnásobek r.1990)</a:t>
            </a:r>
          </a:p>
          <a:p>
            <a:r>
              <a:rPr lang="cs-CZ" dirty="0" smtClean="0"/>
              <a:t>Od r.2000 trvalý pokles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17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kriminality mládeže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1989 – cca 10%</a:t>
            </a:r>
          </a:p>
          <a:p>
            <a:r>
              <a:rPr lang="cs-CZ" dirty="0" smtClean="0"/>
              <a:t>1992 – cca 17%</a:t>
            </a:r>
          </a:p>
          <a:p>
            <a:r>
              <a:rPr lang="cs-CZ" dirty="0" smtClean="0"/>
              <a:t>Pokles od r.1995</a:t>
            </a:r>
          </a:p>
          <a:p>
            <a:r>
              <a:rPr lang="cs-CZ" dirty="0" smtClean="0"/>
              <a:t>1999-2003 – 7-8%</a:t>
            </a:r>
          </a:p>
          <a:p>
            <a:r>
              <a:rPr lang="cs-CZ" dirty="0" smtClean="0"/>
              <a:t>2004-2010 – 4,5-6%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91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???????????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Udělali jste v životě něco, za co se dnes stydíte? Něco, co bylo v rozporu s nějakými normami?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659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Celkový nárůst kriminality po r.1990</a:t>
            </a:r>
          </a:p>
          <a:p>
            <a:r>
              <a:rPr lang="cs-CZ" dirty="0" smtClean="0"/>
              <a:t>Demografický vliv na pokles </a:t>
            </a:r>
          </a:p>
          <a:p>
            <a:r>
              <a:rPr lang="cs-CZ" dirty="0" smtClean="0"/>
              <a:t>Rozdíly v metodikách vykazovaní u jednotlivých složek</a:t>
            </a:r>
          </a:p>
          <a:p>
            <a:r>
              <a:rPr lang="cs-CZ" dirty="0" smtClean="0"/>
              <a:t>Dekriminalizace některých činů (např. výše škody u krádeží)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11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Nárůst kriminality mládeže po 2.svět.válce v celé Evropě</a:t>
            </a:r>
          </a:p>
          <a:p>
            <a:r>
              <a:rPr lang="cs-CZ" dirty="0" smtClean="0"/>
              <a:t>Zásadní socioekonomické změny – atomizace rodin, snižování emoční gramotnosti dětí, rostoucí tlak na jednotlivce, „kriminalita blahobytu“, migrace obyvatelstva, urbanizace, posun hodnotové orientace k materiálním hodnotám</a:t>
            </a:r>
          </a:p>
          <a:p>
            <a:r>
              <a:rPr lang="cs-CZ" dirty="0" smtClean="0"/>
              <a:t>Negativní trendy pokračovaly plynule do 70.-80.let 20.st.</a:t>
            </a:r>
          </a:p>
          <a:p>
            <a:pPr marL="0" indent="0">
              <a:buNone/>
            </a:pPr>
            <a:r>
              <a:rPr lang="cs-CZ" b="1" dirty="0" smtClean="0"/>
              <a:t>Riziková společnost                    riziková mládež</a:t>
            </a:r>
            <a:endParaRPr lang="cs-CZ" b="1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55172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843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Nejvyšší míru vykazují země Západní Evropy a anglosaské země</a:t>
            </a:r>
          </a:p>
          <a:p>
            <a:r>
              <a:rPr lang="cs-CZ" dirty="0" smtClean="0"/>
              <a:t>Mezi postkomunistickými zeměmi má ČR jednu z nejvyšších hodnot, zejména u majetkové trestné činnosti x nižší závažná násilná kriminalita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737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Rizikové chování se vyvíjí pod vlivem vnitřních i vnějších faktorů, není to statický stav</a:t>
            </a:r>
          </a:p>
          <a:p>
            <a:r>
              <a:rPr lang="cs-CZ" dirty="0" smtClean="0"/>
              <a:t>Ojedinělé excesy není třeba démonizovat, mohou samovolně vymizet, je třeba monitorovat</a:t>
            </a:r>
          </a:p>
          <a:p>
            <a:r>
              <a:rPr lang="cs-CZ" dirty="0" smtClean="0"/>
              <a:t>Důraz na protektivní faktory a jejich posilování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848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Skupiny protektivních faktorů</a:t>
            </a:r>
            <a:br>
              <a:rPr lang="cs-CZ" dirty="0" smtClean="0"/>
            </a:br>
            <a:r>
              <a:rPr lang="cs-CZ" sz="1800" dirty="0" smtClean="0"/>
              <a:t>(Širůčková 2010)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Modely konvenčního chování u osob v okolí dospívajícího </a:t>
            </a:r>
          </a:p>
          <a:p>
            <a:r>
              <a:rPr lang="cs-CZ" dirty="0" smtClean="0"/>
              <a:t>Kontrola – podpora </a:t>
            </a:r>
            <a:r>
              <a:rPr lang="cs-CZ" dirty="0" err="1" smtClean="0"/>
              <a:t>seberegulačního</a:t>
            </a:r>
            <a:r>
              <a:rPr lang="cs-CZ" dirty="0" smtClean="0"/>
              <a:t> chování i sociální kontrola</a:t>
            </a:r>
          </a:p>
          <a:p>
            <a:r>
              <a:rPr lang="cs-CZ" dirty="0" smtClean="0"/>
              <a:t>Sociální opora ze strany rodiny, vrstevníků, učitelů a i širšího sociálního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40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Vzali jste někdy v životě někomu něco?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17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Stalo se vám někdy v životě, že jste z nějakých důvodů raději uvedli nepravdivý fakt, údaj,  informaci?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68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Stalo se vám někdy, že jste na druhého z nějakého důvodu reagovali nepřiměřeně útočně (slovně, neústupností, mlčením, fyzicky nebo jinak)?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30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Stalo se vám někdy, že jste ve skupině vrstevníků dělali věci, které byste sami nedělali?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57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Stalo se vám někdy, že jste se z nějakého důvodu chovali v rozporu s vaším vnitřním přesvědčením?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38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Riziková mládež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Dospívající, u kterých je vlivem více faktorů vyšší riziko, že dojde k jejich sociálnímu selhání, příp. konfliktu se zákonem</a:t>
            </a:r>
          </a:p>
          <a:p>
            <a:endParaRPr lang="cs-CZ" dirty="0" smtClean="0"/>
          </a:p>
          <a:p>
            <a:r>
              <a:rPr lang="cs-CZ" dirty="0" smtClean="0"/>
              <a:t>Dítě – podle Úmluvy o právech dítěte 0-18 let</a:t>
            </a:r>
          </a:p>
          <a:p>
            <a:r>
              <a:rPr lang="cs-CZ" dirty="0" smtClean="0"/>
              <a:t>Mladistvý – trestněprávní pojem – 15-18 let, odpovědnost za spáchaný trestný čin</a:t>
            </a:r>
          </a:p>
          <a:p>
            <a:r>
              <a:rPr lang="cs-CZ" dirty="0" smtClean="0"/>
              <a:t>Delikvence – nejvážnější poruchy chování mládeže, jednání porušující normy chráněné právními předpisy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58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Mladistvý delikvent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bezproblémovém dětství začínají konflikty s normami zpravidla mezi 11-13 rokem. </a:t>
            </a:r>
          </a:p>
          <a:p>
            <a:r>
              <a:rPr lang="cs-CZ" dirty="0" smtClean="0"/>
              <a:t>Těžko zvladatelná, problematická puberta</a:t>
            </a:r>
          </a:p>
          <a:p>
            <a:r>
              <a:rPr lang="cs-CZ" dirty="0" smtClean="0"/>
              <a:t>Nerespektování norem, příležitostná kriminalita, konflikty s rodiči</a:t>
            </a:r>
          </a:p>
          <a:p>
            <a:r>
              <a:rPr lang="cs-CZ" dirty="0" smtClean="0"/>
              <a:t>Závažnost a četnost incidentů se neprohlubuje</a:t>
            </a:r>
          </a:p>
          <a:p>
            <a:r>
              <a:rPr lang="cs-CZ" dirty="0" smtClean="0"/>
              <a:t>Mezi 18-21(25) obvykle problémové chování postupně mizí</a:t>
            </a:r>
          </a:p>
          <a:p>
            <a:r>
              <a:rPr lang="cs-CZ" dirty="0" smtClean="0"/>
              <a:t>V dospělosti vykazují konformní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05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593</TotalTime>
  <Words>781</Words>
  <Application>Microsoft Office PowerPoint</Application>
  <PresentationFormat>Předvádění na obrazovce (4:3)</PresentationFormat>
  <Paragraphs>96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Georgia</vt:lpstr>
      <vt:lpstr>Wingdings</vt:lpstr>
      <vt:lpstr>Wingdings 2</vt:lpstr>
      <vt:lpstr>Administrativní</vt:lpstr>
      <vt:lpstr>Rizikové skupiny LS 9</vt:lpstr>
      <vt:lpstr>???????????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Riziková mládež</vt:lpstr>
      <vt:lpstr>Mladistvý delikvent</vt:lpstr>
      <vt:lpstr>Prezentace aplikace PowerPoint</vt:lpstr>
      <vt:lpstr>Desistance</vt:lpstr>
      <vt:lpstr>Rysy kriminality mládeže+</vt:lpstr>
      <vt:lpstr>Prezentace aplikace PowerPoint</vt:lpstr>
      <vt:lpstr>„Intenzivní pachatelé“</vt:lpstr>
      <vt:lpstr>Rizikové faktory</vt:lpstr>
      <vt:lpstr>Syndrom rizikového chování v dospívání (Jessor, R. 1991 a další)</vt:lpstr>
      <vt:lpstr>Greenwoodův model prediktorů delikvence</vt:lpstr>
      <vt:lpstr>Vývoj registrované kriminality mládeže v ČR</vt:lpstr>
      <vt:lpstr>Podíl kriminality mládeže</vt:lpstr>
      <vt:lpstr>Příčiny vývoje</vt:lpstr>
      <vt:lpstr>Mezinárodní vývoj</vt:lpstr>
      <vt:lpstr>Prezentace aplikace PowerPoint</vt:lpstr>
      <vt:lpstr>Možnosti intervence</vt:lpstr>
      <vt:lpstr>Skupiny protektivních faktorů (Širůčková 2010)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35</cp:revision>
  <dcterms:created xsi:type="dcterms:W3CDTF">2014-08-27T09:20:17Z</dcterms:created>
  <dcterms:modified xsi:type="dcterms:W3CDTF">2015-05-09T17:47:50Z</dcterms:modified>
</cp:coreProperties>
</file>