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5" r:id="rId4"/>
    <p:sldId id="264" r:id="rId5"/>
    <p:sldId id="263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1" r:id="rId14"/>
    <p:sldId id="273" r:id="rId15"/>
    <p:sldId id="260" r:id="rId16"/>
    <p:sldId id="258" r:id="rId17"/>
    <p:sldId id="259" r:id="rId18"/>
    <p:sldId id="257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26.4.2015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knBCEYlNdA&amp;feature=youtu.b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q745lQuPEE&amp;feature=youtu.b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Nealkoholové závislosti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</a:t>
            </a:r>
            <a:r>
              <a:rPr lang="cs-CZ" dirty="0" smtClean="0"/>
              <a:t>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nefunguje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Pouhý přenos informací formou přednášek</a:t>
            </a:r>
          </a:p>
          <a:p>
            <a:r>
              <a:rPr lang="cs-CZ" dirty="0" smtClean="0"/>
              <a:t>Zastrašování, odstrašující příklady pomocí bývalých uživatelů</a:t>
            </a:r>
          </a:p>
          <a:p>
            <a:r>
              <a:rPr lang="cs-CZ" dirty="0" smtClean="0"/>
              <a:t>Policisté jako realizátoři programu</a:t>
            </a:r>
          </a:p>
          <a:p>
            <a:r>
              <a:rPr lang="cs-CZ" dirty="0" smtClean="0"/>
              <a:t>Důraz pouze na morální hodnoty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338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Důsledné uplatňování politik v oblasti tabáku a alkoholu</a:t>
            </a:r>
          </a:p>
          <a:p>
            <a:r>
              <a:rPr lang="cs-CZ" dirty="0" smtClean="0"/>
              <a:t>Působení v různých sférách života komunity (školy, pracoviště, zábava…)</a:t>
            </a:r>
          </a:p>
          <a:p>
            <a:r>
              <a:rPr lang="cs-CZ" dirty="0" smtClean="0"/>
              <a:t>Alespoň střednědobé působení (min.1 rok)</a:t>
            </a:r>
          </a:p>
          <a:p>
            <a:r>
              <a:rPr lang="cs-CZ" dirty="0" smtClean="0"/>
              <a:t>Dostatek informací a prostředků pro realizaci programu</a:t>
            </a:r>
          </a:p>
          <a:p>
            <a:r>
              <a:rPr lang="cs-CZ" dirty="0" smtClean="0"/>
              <a:t>Zapojení VŠ pracovišť do evaluace a monitoringu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798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Média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Přesná definice cílové skupiny</a:t>
            </a:r>
          </a:p>
          <a:p>
            <a:r>
              <a:rPr lang="cs-CZ" dirty="0" smtClean="0"/>
              <a:t>Napojení na probíhající preventivní programy</a:t>
            </a:r>
          </a:p>
          <a:p>
            <a:r>
              <a:rPr lang="cs-CZ" dirty="0" smtClean="0"/>
              <a:t>Průběžná evaluace </a:t>
            </a:r>
          </a:p>
          <a:p>
            <a:r>
              <a:rPr lang="cs-CZ" dirty="0" smtClean="0"/>
              <a:t>Dostatečně dlouhé působení</a:t>
            </a:r>
          </a:p>
          <a:p>
            <a:r>
              <a:rPr lang="cs-CZ" dirty="0" smtClean="0"/>
              <a:t>Jasná definice cíle – změna norem, nebo poskytnutí informací o důsledcích, nebo doporučení, jak odolat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2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Statistika pro ČR 2012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cs-CZ" dirty="0" smtClean="0"/>
              <a:t>odhad </a:t>
            </a:r>
            <a:r>
              <a:rPr lang="cs-CZ" dirty="0"/>
              <a:t>počtu problémových uživatelů drog:</a:t>
            </a:r>
            <a:r>
              <a:rPr lang="cs-CZ" b="1" dirty="0"/>
              <a:t> 41 300 osob</a:t>
            </a:r>
            <a:br>
              <a:rPr lang="cs-CZ" b="1" dirty="0"/>
            </a:br>
            <a:endParaRPr lang="cs-CZ" dirty="0"/>
          </a:p>
          <a:p>
            <a:pPr marL="0" indent="0" fontAlgn="base">
              <a:buNone/>
            </a:pPr>
            <a:r>
              <a:rPr lang="cs-CZ" dirty="0"/>
              <a:t> </a:t>
            </a:r>
            <a:r>
              <a:rPr lang="cs-CZ" dirty="0" smtClean="0"/>
              <a:t>    (</a:t>
            </a:r>
            <a:r>
              <a:rPr lang="cs-CZ" dirty="0"/>
              <a:t>pervitin 30 700, opiáty 10 600; Praha: 14 600 osob)</a:t>
            </a:r>
          </a:p>
          <a:p>
            <a:pPr marL="0" indent="0" fontAlgn="base">
              <a:buNone/>
            </a:pPr>
            <a:endParaRPr lang="cs-CZ" dirty="0"/>
          </a:p>
          <a:p>
            <a:pPr fontAlgn="base"/>
            <a:r>
              <a:rPr lang="cs-CZ" dirty="0" smtClean="0"/>
              <a:t>průměrný </a:t>
            </a:r>
            <a:r>
              <a:rPr lang="cs-CZ" dirty="0"/>
              <a:t>věk žadatelů o léčbu: </a:t>
            </a:r>
            <a:r>
              <a:rPr lang="cs-CZ" b="1" dirty="0"/>
              <a:t>28 let</a:t>
            </a:r>
            <a:r>
              <a:rPr lang="cs-CZ" dirty="0"/>
              <a:t>(v roce 2002: 23,4 let)</a:t>
            </a:r>
          </a:p>
          <a:p>
            <a:pPr marL="0" indent="0" fontAlgn="base">
              <a:buNone/>
            </a:pPr>
            <a:r>
              <a:rPr lang="cs-CZ" dirty="0"/>
              <a:t> </a:t>
            </a:r>
          </a:p>
          <a:p>
            <a:pPr fontAlgn="base"/>
            <a:r>
              <a:rPr lang="cs-CZ" dirty="0"/>
              <a:t>identifikováno 5 HIV pozitivních osob, u kterých bylo jako možná cesta přenosu nákazy zjištěno injekční užívání drog</a:t>
            </a:r>
          </a:p>
          <a:p>
            <a:pPr marL="0" indent="0" fontAlgn="base">
              <a:buNone/>
            </a:pPr>
            <a:endParaRPr lang="cs-CZ" dirty="0"/>
          </a:p>
          <a:p>
            <a:pPr fontAlgn="base"/>
            <a:r>
              <a:rPr lang="cs-CZ" dirty="0"/>
              <a:t>pod vlivem drog </a:t>
            </a:r>
            <a:r>
              <a:rPr lang="cs-CZ" dirty="0" smtClean="0"/>
              <a:t>spácháno 15 </a:t>
            </a:r>
            <a:r>
              <a:rPr lang="cs-CZ" dirty="0"/>
              <a:t>% trestných činů (z toho 88 % pod vlivem alkoholu)</a:t>
            </a:r>
          </a:p>
          <a:p>
            <a:pPr marL="0" indent="0" fontAlgn="base">
              <a:buNone/>
            </a:pPr>
            <a:r>
              <a:rPr lang="cs-CZ" dirty="0"/>
              <a:t> </a:t>
            </a:r>
          </a:p>
          <a:p>
            <a:pPr fontAlgn="base"/>
            <a:r>
              <a:rPr lang="cs-CZ" dirty="0"/>
              <a:t>zachyceno 18 nových syntetických drog, 653 kg marihuany a téměř 90 tisíc rostlin konopí; odhaleno </a:t>
            </a:r>
            <a:r>
              <a:rPr lang="cs-CZ" b="1" dirty="0"/>
              <a:t>235 varen </a:t>
            </a:r>
            <a:r>
              <a:rPr lang="cs-CZ" dirty="0"/>
              <a:t>pervitinu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189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Terénní programy</a:t>
            </a:r>
          </a:p>
          <a:p>
            <a:r>
              <a:rPr lang="cs-CZ" dirty="0" smtClean="0"/>
              <a:t>Kontaktní centra</a:t>
            </a:r>
          </a:p>
          <a:p>
            <a:r>
              <a:rPr lang="cs-CZ" dirty="0" smtClean="0"/>
              <a:t>Denní stacionáře</a:t>
            </a:r>
          </a:p>
          <a:p>
            <a:r>
              <a:rPr lang="cs-CZ" dirty="0" smtClean="0"/>
              <a:t>Terapeutické komunity</a:t>
            </a:r>
          </a:p>
          <a:p>
            <a:r>
              <a:rPr lang="cs-CZ" dirty="0" smtClean="0"/>
              <a:t>Doléčovací programy</a:t>
            </a:r>
          </a:p>
          <a:p>
            <a:r>
              <a:rPr lang="cs-CZ" dirty="0" smtClean="0"/>
              <a:t>Substituční léčba </a:t>
            </a:r>
          </a:p>
          <a:p>
            <a:r>
              <a:rPr lang="cs-CZ" dirty="0" smtClean="0"/>
              <a:t>Poradenství – pro klienty, rodiny, rodiče…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704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Pomoc pro problém s drogami – jednoduché kroky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www.youtube.com/watch?v=SknBCEYlNdA&amp;feature=youtu.be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263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rodičům závislého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Neobviňovat se, uvažovat </a:t>
            </a:r>
            <a:r>
              <a:rPr lang="cs-CZ" dirty="0" smtClean="0"/>
              <a:t>konstruktivně</a:t>
            </a:r>
          </a:p>
          <a:p>
            <a:r>
              <a:rPr lang="cs-CZ" dirty="0"/>
              <a:t>Svěřit se a vyhledat pomoc pro sebe i dítě co </a:t>
            </a:r>
            <a:r>
              <a:rPr lang="cs-CZ" dirty="0" smtClean="0"/>
              <a:t>nejdříve</a:t>
            </a:r>
          </a:p>
          <a:p>
            <a:r>
              <a:rPr lang="cs-CZ" dirty="0"/>
              <a:t>Neusnadňovat návykové chování, ale sabotovat </a:t>
            </a:r>
            <a:r>
              <a:rPr lang="cs-CZ" dirty="0" smtClean="0"/>
              <a:t>ho – nepomáhat s řešením problémů vzniklých závislostí, aktivně bránit v přístupu ke zdrojům</a:t>
            </a:r>
          </a:p>
          <a:p>
            <a:r>
              <a:rPr lang="cs-CZ" dirty="0"/>
              <a:t>Nedat se </a:t>
            </a:r>
            <a:r>
              <a:rPr lang="cs-CZ" dirty="0" smtClean="0"/>
              <a:t>vydírat</a:t>
            </a:r>
            <a:r>
              <a:rPr lang="cs-CZ" dirty="0"/>
              <a:t> </a:t>
            </a:r>
            <a:r>
              <a:rPr lang="cs-CZ" dirty="0" smtClean="0"/>
              <a:t>– dítětem ani jeho „známými“, zamezte cizím osobám přístupu do bytu. Pokusy o vydírání oznamte policii</a:t>
            </a:r>
          </a:p>
          <a:p>
            <a:r>
              <a:rPr lang="cs-CZ" dirty="0"/>
              <a:t>S dítětem pod vlivem drog nemá smysl </a:t>
            </a:r>
            <a:r>
              <a:rPr lang="cs-CZ" dirty="0" smtClean="0"/>
              <a:t>diskutovat - počkejte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28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Možní spojenci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Druhý rodič</a:t>
            </a:r>
          </a:p>
          <a:p>
            <a:r>
              <a:rPr lang="cs-CZ" dirty="0" smtClean="0"/>
              <a:t>Širší rodina</a:t>
            </a:r>
          </a:p>
          <a:p>
            <a:r>
              <a:rPr lang="cs-CZ" dirty="0" smtClean="0"/>
              <a:t>Škola</a:t>
            </a:r>
          </a:p>
          <a:p>
            <a:r>
              <a:rPr lang="cs-CZ" dirty="0" smtClean="0"/>
              <a:t>Léčebná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35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Návykový problém v rodině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www.youtube.com/watch?v=Lq745lQuPEE&amp;feature=youtu.be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839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Závislé (těhotné) matky a jak s nimi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Jasné označení problému</a:t>
            </a:r>
          </a:p>
          <a:p>
            <a:r>
              <a:rPr lang="cs-CZ" dirty="0"/>
              <a:t>Aktivní předání odbornému </a:t>
            </a:r>
            <a:r>
              <a:rPr lang="cs-CZ" dirty="0" smtClean="0"/>
              <a:t>pracovišti </a:t>
            </a:r>
            <a:endParaRPr lang="cs-CZ" dirty="0"/>
          </a:p>
          <a:p>
            <a:r>
              <a:rPr lang="cs-CZ" dirty="0" smtClean="0"/>
              <a:t>Nebo kontaktování přes </a:t>
            </a:r>
            <a:r>
              <a:rPr lang="cs-CZ" dirty="0" err="1" smtClean="0"/>
              <a:t>streetwork</a:t>
            </a:r>
            <a:endParaRPr lang="cs-CZ" dirty="0" smtClean="0"/>
          </a:p>
          <a:p>
            <a:r>
              <a:rPr lang="cs-CZ" dirty="0" smtClean="0"/>
              <a:t>Navázání na další služby – gynekolog, psychiatr apod.</a:t>
            </a:r>
          </a:p>
          <a:p>
            <a:r>
              <a:rPr lang="cs-CZ" dirty="0" smtClean="0"/>
              <a:t>Motivační pohovor, identifikace vhodné léčby, motivace k abstinenci</a:t>
            </a:r>
          </a:p>
          <a:p>
            <a:r>
              <a:rPr lang="cs-CZ" dirty="0" smtClean="0"/>
              <a:t>Dohoda o formě léčby – možnost substituce u opiátů</a:t>
            </a:r>
          </a:p>
          <a:p>
            <a:r>
              <a:rPr lang="cs-CZ" dirty="0" smtClean="0"/>
              <a:t>Zapojení rodiny (pokud je to možné)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24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</a:p>
          <a:p>
            <a:r>
              <a:rPr lang="cs-CZ" dirty="0" smtClean="0"/>
              <a:t>Léčba</a:t>
            </a:r>
          </a:p>
          <a:p>
            <a:r>
              <a:rPr lang="cs-CZ" dirty="0" smtClean="0"/>
              <a:t>Rodina a drogy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81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zvyšuje riziko, že člověk začne užívat drogy?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19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Protektivní a rizikové faktory</a:t>
            </a:r>
          </a:p>
          <a:p>
            <a:r>
              <a:rPr lang="cs-CZ" dirty="0" smtClean="0"/>
              <a:t>Rizika se mění podle věku</a:t>
            </a:r>
          </a:p>
          <a:p>
            <a:r>
              <a:rPr lang="cs-CZ" dirty="0" smtClean="0"/>
              <a:t>U dětí a dospívajících vliv rodiny a školy</a:t>
            </a:r>
          </a:p>
          <a:p>
            <a:r>
              <a:rPr lang="cs-CZ" dirty="0" smtClean="0"/>
              <a:t>U dospělých práce, zábava, média</a:t>
            </a:r>
          </a:p>
          <a:p>
            <a:r>
              <a:rPr lang="cs-CZ" dirty="0" smtClean="0"/>
              <a:t>Obecně nepříznivé životní podmínky (včetně konfliktů a katastrof) zvyšují riziko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39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Mezinárodní standardy prevence užívání drog (2012)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Přehled účinných strategií prevence</a:t>
            </a:r>
          </a:p>
          <a:p>
            <a:r>
              <a:rPr lang="cs-CZ" dirty="0" smtClean="0"/>
              <a:t>Rozděleny podle věku </a:t>
            </a:r>
          </a:p>
          <a:p>
            <a:r>
              <a:rPr lang="cs-CZ" dirty="0" smtClean="0"/>
              <a:t>Výsledek rozsáhlé rešerše a práce expertní skupiny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359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Kojenecký věk a rané dětství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Integrovaná léčba těhotných žen se závislostí</a:t>
            </a:r>
          </a:p>
          <a:p>
            <a:r>
              <a:rPr lang="cs-CZ" dirty="0" smtClean="0"/>
              <a:t>Intervence podporující vznik vazby mezi matkou a dítětem</a:t>
            </a:r>
          </a:p>
          <a:p>
            <a:r>
              <a:rPr lang="cs-CZ" dirty="0" smtClean="0"/>
              <a:t>Časté pravidelné návštěvy v domácnosti do min.2 let věku dítěte</a:t>
            </a:r>
          </a:p>
          <a:p>
            <a:r>
              <a:rPr lang="cs-CZ" dirty="0" smtClean="0"/>
              <a:t>Podpora rodičovských dovedností</a:t>
            </a:r>
          </a:p>
          <a:p>
            <a:r>
              <a:rPr lang="cs-CZ" dirty="0" smtClean="0"/>
              <a:t>Podpora při řešení socioekonomické situace</a:t>
            </a:r>
          </a:p>
          <a:p>
            <a:r>
              <a:rPr lang="cs-CZ" dirty="0" smtClean="0"/>
              <a:t>Kvalifikovaný personál</a:t>
            </a:r>
          </a:p>
          <a:p>
            <a:r>
              <a:rPr lang="cs-CZ" dirty="0" smtClean="0"/>
              <a:t>Podpora raného vývoje, pedagogické intervence</a:t>
            </a:r>
          </a:p>
          <a:p>
            <a:r>
              <a:rPr lang="cs-CZ" dirty="0" smtClean="0"/>
              <a:t>Rozvoj kognitivních , sociálních a jazykových dovedností dětí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41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školní 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Posilování rodinných vazeb</a:t>
            </a:r>
          </a:p>
          <a:p>
            <a:r>
              <a:rPr lang="cs-CZ" dirty="0" smtClean="0"/>
              <a:t>Podpora aktivního rodičovství</a:t>
            </a:r>
          </a:p>
          <a:p>
            <a:r>
              <a:rPr lang="cs-CZ" dirty="0" smtClean="0"/>
              <a:t>Podpora rodičovských dovedností – monitoring času dětí</a:t>
            </a:r>
          </a:p>
          <a:p>
            <a:r>
              <a:rPr lang="cs-CZ" dirty="0" smtClean="0"/>
              <a:t>Pozitivní disciplína</a:t>
            </a:r>
          </a:p>
          <a:p>
            <a:r>
              <a:rPr lang="cs-CZ" dirty="0" smtClean="0"/>
              <a:t>Forma pravidelných setkání</a:t>
            </a:r>
          </a:p>
          <a:p>
            <a:r>
              <a:rPr lang="cs-CZ" dirty="0" smtClean="0"/>
              <a:t>Programy zaměření na všechny členy rodiny (nejen dítě)</a:t>
            </a:r>
          </a:p>
          <a:p>
            <a:r>
              <a:rPr lang="cs-CZ" dirty="0" smtClean="0"/>
              <a:t>Uživatelsky přátelská forma (čas, dostupnost, občerstvení, hlídání…)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80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naopak nefunguje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Podrývání rodičovské autority</a:t>
            </a:r>
          </a:p>
          <a:p>
            <a:r>
              <a:rPr lang="cs-CZ" dirty="0" smtClean="0"/>
              <a:t>Intervence zaměřená jen na dítě</a:t>
            </a:r>
          </a:p>
          <a:p>
            <a:r>
              <a:rPr lang="cs-CZ" dirty="0" smtClean="0"/>
              <a:t>Informování rodičů s úkolem informovat děti</a:t>
            </a:r>
          </a:p>
          <a:p>
            <a:r>
              <a:rPr lang="cs-CZ" dirty="0" smtClean="0"/>
              <a:t>Přednášková forma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331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Interaktivní forma</a:t>
            </a:r>
          </a:p>
          <a:p>
            <a:r>
              <a:rPr lang="cs-CZ" dirty="0" smtClean="0"/>
              <a:t>Cyklus strukturovaných setkání</a:t>
            </a:r>
          </a:p>
          <a:p>
            <a:r>
              <a:rPr lang="cs-CZ" dirty="0" smtClean="0"/>
              <a:t>Rozvoj osobních a sociálních dovedností a zvládání obtížných situací</a:t>
            </a:r>
          </a:p>
          <a:p>
            <a:r>
              <a:rPr lang="cs-CZ" dirty="0" smtClean="0"/>
              <a:t>Školení moderátoři, proškolení vrstevníci </a:t>
            </a:r>
          </a:p>
          <a:p>
            <a:r>
              <a:rPr lang="cs-CZ" dirty="0" smtClean="0"/>
              <a:t>Rozptýlení falešných představ a očekávání spojených s užíváním drog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769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1587</TotalTime>
  <Words>523</Words>
  <Application>Microsoft Office PowerPoint</Application>
  <PresentationFormat>Předvádění na obrazovce (4:3)</PresentationFormat>
  <Paragraphs>106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Georgia</vt:lpstr>
      <vt:lpstr>Wingdings</vt:lpstr>
      <vt:lpstr>Wingdings 2</vt:lpstr>
      <vt:lpstr>Administrativní</vt:lpstr>
      <vt:lpstr>Rizikové skupiny LS 7</vt:lpstr>
      <vt:lpstr>Prezentace aplikace PowerPoint</vt:lpstr>
      <vt:lpstr>Prezentace aplikace PowerPoint</vt:lpstr>
      <vt:lpstr>Prevence</vt:lpstr>
      <vt:lpstr>Mezinárodní standardy prevence užívání drog (2012)</vt:lpstr>
      <vt:lpstr>Kojenecký věk a rané dětství</vt:lpstr>
      <vt:lpstr>Mladší školní věk</vt:lpstr>
      <vt:lpstr>Co naopak nefunguje</vt:lpstr>
      <vt:lpstr>Adolescence</vt:lpstr>
      <vt:lpstr>Co nefunguje</vt:lpstr>
      <vt:lpstr>Komunitní programy</vt:lpstr>
      <vt:lpstr>Média</vt:lpstr>
      <vt:lpstr>Statistika pro ČR 2012 </vt:lpstr>
      <vt:lpstr>Možnosti intervence</vt:lpstr>
      <vt:lpstr>Pomoc pro problém s drogami – jednoduché kroky</vt:lpstr>
      <vt:lpstr>Podpora rodičům závislého dítěte</vt:lpstr>
      <vt:lpstr>Možní spojenci rodičů</vt:lpstr>
      <vt:lpstr>Návykový problém v rodině</vt:lpstr>
      <vt:lpstr>Závislé (těhotné) matky a jak s nimi pracovat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pc</cp:lastModifiedBy>
  <cp:revision>34</cp:revision>
  <dcterms:created xsi:type="dcterms:W3CDTF">2014-08-27T09:20:17Z</dcterms:created>
  <dcterms:modified xsi:type="dcterms:W3CDTF">2015-04-27T07:45:36Z</dcterms:modified>
</cp:coreProperties>
</file>