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57" r:id="rId6"/>
    <p:sldId id="272" r:id="rId7"/>
    <p:sldId id="273" r:id="rId8"/>
    <p:sldId id="274" r:id="rId9"/>
    <p:sldId id="259" r:id="rId10"/>
    <p:sldId id="271" r:id="rId11"/>
    <p:sldId id="275" r:id="rId12"/>
    <p:sldId id="276" r:id="rId13"/>
    <p:sldId id="277" r:id="rId14"/>
    <p:sldId id="278" r:id="rId15"/>
    <p:sldId id="285" r:id="rId16"/>
    <p:sldId id="284" r:id="rId17"/>
    <p:sldId id="280" r:id="rId18"/>
    <p:sldId id="260" r:id="rId19"/>
    <p:sldId id="279" r:id="rId20"/>
    <p:sldId id="282" r:id="rId21"/>
    <p:sldId id="262" r:id="rId22"/>
    <p:sldId id="281" r:id="rId23"/>
    <p:sldId id="263" r:id="rId24"/>
    <p:sldId id="283" r:id="rId25"/>
    <p:sldId id="264" r:id="rId26"/>
    <p:sldId id="265" r:id="rId27"/>
    <p:sldId id="266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Ústava nezaručuje právo na bydlení</a:t>
            </a:r>
          </a:p>
          <a:p>
            <a:r>
              <a:rPr lang="cs-CZ" dirty="0" smtClean="0"/>
              <a:t>Listina základních práv </a:t>
            </a:r>
            <a:r>
              <a:rPr lang="cs-CZ" dirty="0"/>
              <a:t>a svobod </a:t>
            </a:r>
            <a:r>
              <a:rPr lang="cs-CZ" dirty="0" smtClean="0"/>
              <a:t>zaručuje právo </a:t>
            </a:r>
            <a:r>
              <a:rPr lang="cs-CZ" dirty="0"/>
              <a:t>na pomoc pro zajištění </a:t>
            </a:r>
            <a:r>
              <a:rPr lang="cs-CZ" dirty="0" smtClean="0"/>
              <a:t>„základních </a:t>
            </a:r>
            <a:r>
              <a:rPr lang="cs-CZ" dirty="0"/>
              <a:t>životních </a:t>
            </a:r>
            <a:r>
              <a:rPr lang="cs-CZ" dirty="0" smtClean="0"/>
              <a:t>podmínek“, které nejsou specifikovány</a:t>
            </a:r>
          </a:p>
          <a:p>
            <a:pPr marL="0" indent="0">
              <a:buNone/>
            </a:pPr>
            <a:r>
              <a:rPr lang="cs-CZ" dirty="0" smtClean="0"/>
              <a:t>= nárok na bydlení lidé bez domova nemají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Legislativa pojem bezdomovectví nevymezuje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83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„Společensky nepřizpůsobivý občan“</a:t>
            </a:r>
            <a:br>
              <a:rPr lang="cs-CZ" dirty="0" smtClean="0"/>
            </a:br>
            <a:r>
              <a:rPr lang="cs-CZ" sz="2000" dirty="0" smtClean="0"/>
              <a:t>po roce 1989 do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občané propuštění z výkonu trestu odnětí </a:t>
            </a:r>
            <a:r>
              <a:rPr lang="cs-CZ" dirty="0" smtClean="0"/>
              <a:t>svobody</a:t>
            </a:r>
          </a:p>
          <a:p>
            <a:r>
              <a:rPr lang="cs-CZ" dirty="0" smtClean="0"/>
              <a:t>občané</a:t>
            </a:r>
            <a:r>
              <a:rPr lang="cs-CZ" dirty="0"/>
              <a:t>, proti nimž je vedeno trestní řízení, popřípadě jimž byl výkon trestu odnětí svobody odložen a kteří potřebují pomoc k překonání nepříznivých sociálních </a:t>
            </a:r>
            <a:r>
              <a:rPr lang="cs-CZ" dirty="0" smtClean="0"/>
              <a:t>dopadů</a:t>
            </a:r>
          </a:p>
          <a:p>
            <a:r>
              <a:rPr lang="cs-CZ" dirty="0" smtClean="0"/>
              <a:t>občané </a:t>
            </a:r>
            <a:r>
              <a:rPr lang="cs-CZ" dirty="0"/>
              <a:t>závislí na alkoholu nebo jiných toxikomániích, kteří sociální péči potřebují v řešeních sociálních situací </a:t>
            </a:r>
            <a:endParaRPr lang="cs-CZ" dirty="0" smtClean="0"/>
          </a:p>
          <a:p>
            <a:r>
              <a:rPr lang="cs-CZ" dirty="0" smtClean="0"/>
              <a:t>občané </a:t>
            </a:r>
            <a:r>
              <a:rPr lang="cs-CZ" dirty="0"/>
              <a:t>žijící nedůstojným způsobem </a:t>
            </a:r>
            <a:r>
              <a:rPr lang="cs-CZ" dirty="0" smtClean="0"/>
              <a:t>života</a:t>
            </a:r>
          </a:p>
          <a:p>
            <a:r>
              <a:rPr lang="cs-CZ" dirty="0" smtClean="0"/>
              <a:t>občané </a:t>
            </a:r>
            <a:r>
              <a:rPr lang="cs-CZ" dirty="0"/>
              <a:t>propuštění ze školských zařízení pro výkon ústavní a ochranné výchovy po dosažení zletilosti. </a:t>
            </a:r>
            <a:endParaRPr lang="cs-CZ" baseline="30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9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zákony v oblasti sociální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č.108/2006 </a:t>
            </a:r>
            <a:r>
              <a:rPr lang="cs-CZ" dirty="0" err="1"/>
              <a:t>Sb.o</a:t>
            </a:r>
            <a:r>
              <a:rPr lang="cs-CZ" dirty="0"/>
              <a:t> sociálních službách, zákon č.110/2006 Sb. o pomoci v hmotné nouzi a zákon č.111/2006 </a:t>
            </a:r>
            <a:r>
              <a:rPr lang="cs-CZ" dirty="0" err="1"/>
              <a:t>Sb.o</a:t>
            </a:r>
            <a:r>
              <a:rPr lang="cs-CZ" dirty="0"/>
              <a:t> životním minimu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Nové termíny </a:t>
            </a:r>
          </a:p>
          <a:p>
            <a:pPr marL="0" indent="0">
              <a:buNone/>
            </a:pPr>
            <a:r>
              <a:rPr lang="cs-CZ" dirty="0" smtClean="0"/>
              <a:t>“osoba </a:t>
            </a:r>
            <a:r>
              <a:rPr lang="cs-CZ" dirty="0"/>
              <a:t>v nepříznivé sociální situaci spojené se ztrátou </a:t>
            </a:r>
            <a:r>
              <a:rPr lang="cs-CZ" dirty="0" smtClean="0"/>
              <a:t>bydlení“</a:t>
            </a:r>
          </a:p>
          <a:p>
            <a:pPr marL="0" indent="0">
              <a:buNone/>
            </a:pPr>
            <a:r>
              <a:rPr lang="cs-CZ" dirty="0" smtClean="0"/>
              <a:t>„osoba bez přístřeší“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Služby pro lidi bez domova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01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definice</a:t>
            </a:r>
            <a:r>
              <a:rPr lang="cs-CZ" baseline="30000" dirty="0" smtClean="0"/>
              <a:t>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300" dirty="0" smtClean="0"/>
              <a:t>„Bezdomovectví </a:t>
            </a:r>
            <a:r>
              <a:rPr lang="cs-CZ" sz="3300" dirty="0"/>
              <a:t>je absence vlastního, trvalého a přiměřeného obydlí. Bezdomovci jsou ti lidé, kteří nejsou schopni získat vlastní, trvalé a přiměřené obydlí, nebo si nejsou schopni takové obydlí udržet kvůli nedostatku finančních prostředků nebo jiným sociálním bariérám</a:t>
            </a:r>
            <a:r>
              <a:rPr lang="cs-CZ" sz="3300" dirty="0" smtClean="0"/>
              <a:t>.“</a:t>
            </a:r>
          </a:p>
          <a:p>
            <a:r>
              <a:rPr lang="cs-CZ" sz="3300" dirty="0" smtClean="0"/>
              <a:t>Upřesněná definice zahrnuje </a:t>
            </a:r>
            <a:r>
              <a:rPr lang="cs-CZ" sz="3300" dirty="0"/>
              <a:t>jak zjevné bezdomovce (</a:t>
            </a:r>
            <a:r>
              <a:rPr lang="cs-CZ" sz="3300" dirty="0" err="1"/>
              <a:t>rooflessness</a:t>
            </a:r>
            <a:r>
              <a:rPr lang="cs-CZ" sz="3300" dirty="0"/>
              <a:t>), tak i osoby, jejichž bydlení je neadekvátní vůči minimálním standardům v dané kulturní oblasti (</a:t>
            </a:r>
            <a:r>
              <a:rPr lang="cs-CZ" sz="3300" dirty="0" err="1"/>
              <a:t>houselessness</a:t>
            </a:r>
            <a:r>
              <a:rPr lang="cs-CZ" sz="3300" dirty="0"/>
              <a:t>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sz="2100" dirty="0" smtClean="0"/>
              <a:t>FEANTSA </a:t>
            </a:r>
            <a:r>
              <a:rPr lang="cs-CZ" sz="2100" dirty="0"/>
              <a:t>(Evropská federace národních sdružení pracujících s bezdomovci, </a:t>
            </a:r>
            <a:r>
              <a:rPr lang="cs-CZ" sz="2100" dirty="0" err="1"/>
              <a:t>Fédération</a:t>
            </a:r>
            <a:r>
              <a:rPr lang="cs-CZ" sz="2100" dirty="0"/>
              <a:t> </a:t>
            </a:r>
            <a:r>
              <a:rPr lang="cs-CZ" sz="2100" dirty="0" err="1"/>
              <a:t>Européenne</a:t>
            </a:r>
            <a:r>
              <a:rPr lang="cs-CZ" sz="2100" dirty="0"/>
              <a:t> d´ </a:t>
            </a:r>
            <a:r>
              <a:rPr lang="cs-CZ" sz="2100" dirty="0" err="1"/>
              <a:t>Associations</a:t>
            </a:r>
            <a:r>
              <a:rPr lang="cs-CZ" sz="2100" dirty="0"/>
              <a:t> </a:t>
            </a:r>
            <a:r>
              <a:rPr lang="cs-CZ" sz="2100" dirty="0" err="1"/>
              <a:t>Nationales</a:t>
            </a:r>
            <a:r>
              <a:rPr lang="cs-CZ" sz="2100" dirty="0"/>
              <a:t> </a:t>
            </a:r>
            <a:r>
              <a:rPr lang="cs-CZ" sz="2100" dirty="0" err="1"/>
              <a:t>Travaillant</a:t>
            </a:r>
            <a:r>
              <a:rPr lang="cs-CZ" sz="2100" dirty="0"/>
              <a:t> </a:t>
            </a:r>
            <a:r>
              <a:rPr lang="cs-CZ" sz="2100" dirty="0" err="1"/>
              <a:t>avec</a:t>
            </a:r>
            <a:r>
              <a:rPr lang="cs-CZ" sz="2100" dirty="0"/>
              <a:t> les </a:t>
            </a:r>
            <a:r>
              <a:rPr lang="cs-CZ" sz="2100" dirty="0" err="1"/>
              <a:t>Sans</a:t>
            </a:r>
            <a:r>
              <a:rPr lang="cs-CZ" sz="2100" dirty="0"/>
              <a:t> </a:t>
            </a:r>
            <a:r>
              <a:rPr lang="cs-CZ" sz="2100" dirty="0" err="1"/>
              <a:t>Abri</a:t>
            </a:r>
            <a:r>
              <a:rPr lang="cs-CZ" sz="21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9838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„stav extrémní sociální izolace bez možnosti nebo dovednosti či ochoty jednotlivce tento stav změnit“ (</a:t>
            </a:r>
            <a:r>
              <a:rPr lang="cs-CZ" sz="1600" dirty="0" err="1"/>
              <a:t>Varga,L</a:t>
            </a:r>
            <a:r>
              <a:rPr lang="cs-CZ" sz="1600" dirty="0"/>
              <a:t>., Bezdomovství z hlediska </a:t>
            </a:r>
            <a:r>
              <a:rPr lang="cs-CZ" sz="1600" dirty="0" err="1"/>
              <a:t>kvantifikovatelnosti</a:t>
            </a:r>
            <a:r>
              <a:rPr lang="cs-CZ" sz="1600" dirty="0"/>
              <a:t> získaných dat. In: Sborník příspěvků ze semináře sekce sociální patologie MČSS. Praha 2005, s.100-104. 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1994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Typy bezdomovectví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4152" y="1556792"/>
            <a:ext cx="8229600" cy="3672259"/>
          </a:xfrm>
        </p:spPr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Zjevné - osoby žijící na ulicích, nádraží a parku, ti kteří vyhledávají ubytování v zimních noclehárnách a azylových domech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Skryté - většina lidí bez domova, na první pohled je nepoznáme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Potencionální - lidé, kterým bezdomovectví hrozí </a:t>
            </a:r>
          </a:p>
        </p:txBody>
      </p:sp>
    </p:spTree>
    <p:extLst>
      <p:ext uri="{BB962C8B-B14F-4D97-AF65-F5344CB8AC3E}">
        <p14:creationId xmlns:p14="http://schemas.microsoft.com/office/powerpoint/2010/main" val="37788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Metodologická odbočka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Úřady nedisponují systematickými údaji o bezdomovectví</a:t>
            </a:r>
          </a:p>
          <a:p>
            <a:r>
              <a:rPr lang="cs-CZ" dirty="0" smtClean="0"/>
              <a:t>Údaje </a:t>
            </a:r>
            <a:r>
              <a:rPr lang="cs-CZ" dirty="0"/>
              <a:t>o bezdomovcích jsou nesnadno dostupné v důsledku absence obecně přijímané definice bezdomovectví; dále zejména skryté bezdomovectví může uniknout a uniká pozornosti při evidenci. </a:t>
            </a:r>
            <a:endParaRPr lang="cs-CZ" dirty="0" smtClean="0"/>
          </a:p>
          <a:p>
            <a:r>
              <a:rPr lang="cs-CZ" dirty="0" smtClean="0"/>
              <a:t>Existují zejména dílčí šetření prováděná vy vybraných lokalitách</a:t>
            </a:r>
          </a:p>
          <a:p>
            <a:pPr marL="0" indent="0">
              <a:buNone/>
            </a:pPr>
            <a:r>
              <a:rPr lang="cs-CZ" dirty="0" smtClean="0"/>
              <a:t>= omezená výpovědní hodnota dostupných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94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může člověk ocitnou bez domova?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773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Příčiny bezdomovectví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6059488" cy="5357812"/>
          </a:xfrm>
        </p:spPr>
        <p:txBody>
          <a:bodyPr>
            <a:normAutofit/>
          </a:bodyPr>
          <a:lstStyle/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ztráta zaměstnání, bydlení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nízká úroveň životního minima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zadluženost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rozvod či rozpad rodiny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rodinné podmínky (týrání či zneužívání )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psychické a citové zhroucení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 smtClean="0"/>
              <a:t>odchod z dětských domovů (po dosažení plnoletosti)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1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propuštění z vězení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smrt blízkých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osamělost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nesamostatnost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dlouhé čekací doby na umístění v domově důchodců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alkohol, drogy, hráčství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uprchlictví, migrace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32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356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Odhadněte nejčastější příčiny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046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Příčiny bezdomovectví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1600" dirty="0" smtClean="0">
                <a:solidFill>
                  <a:srgbClr val="FFC000"/>
                </a:solidFill>
              </a:rPr>
              <a:t>(IKSP, 2008)</a:t>
            </a:r>
            <a:endParaRPr lang="cs-CZ" sz="1600" dirty="0">
              <a:solidFill>
                <a:srgbClr val="FFC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28625" y="1600200"/>
          <a:ext cx="8258176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088"/>
                <a:gridCol w="4129088"/>
              </a:tblGrid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PŘÍČINA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Ztráta zaměstnání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23%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Rozvod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0961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Odchod</a:t>
                      </a:r>
                      <a:r>
                        <a:rPr lang="cs-CZ" sz="1800" baseline="0" dirty="0" smtClean="0"/>
                        <a:t> z rodiny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11%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Výkon trestu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Špatné hospodaření 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Výstup z ústavního zařízení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Jiné příčiny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29%</a:t>
                      </a:r>
                      <a:endParaRPr lang="cs-CZ" sz="1800" dirty="0"/>
                    </a:p>
                  </a:txBody>
                  <a:tcPr marT="45719" marB="45719"/>
                </a:tc>
              </a:tr>
              <a:tr h="42504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Dobrovolné rozhodnutí</a:t>
                      </a:r>
                      <a:endParaRPr lang="cs-CZ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7%</a:t>
                      </a:r>
                      <a:endParaRPr lang="cs-CZ" sz="1800" dirty="0"/>
                    </a:p>
                  </a:txBody>
                  <a:tcPr marT="45719" marB="457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bezdomovců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bez střechy </a:t>
            </a:r>
            <a:r>
              <a:rPr lang="cs-CZ" dirty="0"/>
              <a:t>(přežívající venku, případně v noclehárně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bez </a:t>
            </a:r>
            <a:r>
              <a:rPr lang="cs-CZ" b="1" dirty="0"/>
              <a:t>bytu </a:t>
            </a:r>
            <a:r>
              <a:rPr lang="cs-CZ" dirty="0"/>
              <a:t>(v ubytovnách pro bezdomovce, osoby bez možnosti bydlení ve zdravotnických a sociálních zařízeních, ve věznicích) </a:t>
            </a:r>
            <a:endParaRPr lang="cs-CZ" dirty="0" smtClean="0"/>
          </a:p>
          <a:p>
            <a:r>
              <a:rPr lang="cs-CZ" b="1" dirty="0" smtClean="0"/>
              <a:t>v </a:t>
            </a:r>
            <a:r>
              <a:rPr lang="cs-CZ" b="1" dirty="0"/>
              <a:t>nejistém bydlení </a:t>
            </a:r>
            <a:r>
              <a:rPr lang="cs-CZ" dirty="0"/>
              <a:t>(u příbuzných, v bytě bez právního nároku, ve výpovědi z bytu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v </a:t>
            </a:r>
            <a:r>
              <a:rPr lang="cs-CZ" b="1" dirty="0"/>
              <a:t>nevyhovujícím bydlení </a:t>
            </a:r>
            <a:r>
              <a:rPr lang="cs-CZ" dirty="0"/>
              <a:t>(boudy, chatrče, maringotky, na pracovišti, přelidněné byty). </a:t>
            </a:r>
          </a:p>
        </p:txBody>
      </p:sp>
    </p:spTree>
    <p:extLst>
      <p:ext uri="{BB962C8B-B14F-4D97-AF65-F5344CB8AC3E}">
        <p14:creationId xmlns:p14="http://schemas.microsoft.com/office/powerpoint/2010/main" val="1206245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Struktura bezdomovecké populace v ČR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sz="1600" dirty="0" smtClean="0">
                <a:solidFill>
                  <a:srgbClr val="FFC000"/>
                </a:solidFill>
              </a:rPr>
              <a:t>(IKSP, 2008)</a:t>
            </a:r>
            <a:endParaRPr lang="cs-CZ" sz="1600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VĚK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 BEZDOMOVCŮ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0-18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18-25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9%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25-40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19%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40-50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28%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50-62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25%</a:t>
                      </a:r>
                      <a:endParaRPr lang="cs-CZ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62 - </a:t>
                      </a:r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15%</a:t>
                      </a:r>
                      <a:endParaRPr lang="cs-CZ" sz="180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0269" name="TextovéPole 4"/>
          <p:cNvSpPr txBox="1">
            <a:spLocks noChangeArrowheads="1"/>
          </p:cNvSpPr>
          <p:nvPr/>
        </p:nvSpPr>
        <p:spPr bwMode="auto">
          <a:xfrm>
            <a:off x="714375" y="4714875"/>
            <a:ext cx="7072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dirty="0">
              <a:latin typeface="Book Antiqua" panose="02040602050305030304" pitchFamily="18" charset="0"/>
            </a:endParaRPr>
          </a:p>
          <a:p>
            <a:pPr eaLnBrk="1" hangingPunct="1"/>
            <a:endParaRPr lang="cs-CZ" altLang="cs-CZ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>
                <a:latin typeface="Book Antiqua" panose="02040602050305030304" pitchFamily="18" charset="0"/>
              </a:rPr>
              <a:t>25% invalidních důchodců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25% má zkušenost s dětským domovem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15% má zkušenost s psychiatrickou léčebnou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35% má zkušenost s vězením</a:t>
            </a:r>
          </a:p>
          <a:p>
            <a:endParaRPr lang="cs-CZ" altLang="cs-CZ" dirty="0">
              <a:latin typeface="Book Antiqua" panose="02040602050305030304" pitchFamily="18" charset="0"/>
            </a:endParaRPr>
          </a:p>
          <a:p>
            <a:r>
              <a:rPr lang="cs-CZ" altLang="cs-CZ" dirty="0">
                <a:latin typeface="Book Antiqua" panose="02040602050305030304" pitchFamily="18" charset="0"/>
              </a:rPr>
              <a:t>Ženy tvoří v ČR  10-15% bezdomovců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V </a:t>
            </a:r>
            <a:r>
              <a:rPr lang="cs-CZ" altLang="cs-CZ" dirty="0" smtClean="0">
                <a:latin typeface="Book Antiqua" panose="02040602050305030304" pitchFamily="18" charset="0"/>
              </a:rPr>
              <a:t>USA i EU </a:t>
            </a:r>
            <a:r>
              <a:rPr lang="cs-CZ" altLang="cs-CZ" dirty="0">
                <a:latin typeface="Book Antiqua" panose="02040602050305030304" pitchFamily="18" charset="0"/>
              </a:rPr>
              <a:t>je to 25</a:t>
            </a:r>
            <a:r>
              <a:rPr lang="cs-CZ" altLang="cs-CZ" dirty="0" smtClean="0">
                <a:latin typeface="Book Antiqua" panose="02040602050305030304" pitchFamily="18" charset="0"/>
              </a:rPr>
              <a:t>%</a:t>
            </a:r>
          </a:p>
          <a:p>
            <a:endParaRPr lang="cs-CZ" altLang="cs-CZ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sz="1800" dirty="0" smtClean="0">
                <a:latin typeface="Book Antiqua" panose="02040602050305030304" pitchFamily="18" charset="0"/>
              </a:rPr>
              <a:t>IKSP, 2008</a:t>
            </a:r>
            <a:endParaRPr lang="cs-CZ" altLang="cs-CZ" sz="1800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88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Vzdělání bezdomovců</a:t>
            </a:r>
            <a:endParaRPr lang="cs-CZ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Nejvyšší</a:t>
                      </a:r>
                      <a:r>
                        <a:rPr lang="cs-CZ" sz="1800" baseline="0" dirty="0" smtClean="0"/>
                        <a:t> dosažené vzdělání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Nedokončené základní vzdělání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Základní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30%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Vyučení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34%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Středoškolské bez</a:t>
                      </a:r>
                      <a:r>
                        <a:rPr lang="cs-CZ" sz="1800" baseline="0" dirty="0" smtClean="0"/>
                        <a:t> maturity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6%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Středoškolské s maturitou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7%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Vyšší</a:t>
                      </a:r>
                      <a:r>
                        <a:rPr lang="cs-CZ" sz="1800" baseline="0" dirty="0" smtClean="0"/>
                        <a:t> než středoškolské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T="45715" marB="45715"/>
                </a:tc>
              </a:tr>
              <a:tr h="36572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Nebylo zjištěno</a:t>
                      </a:r>
                      <a:endParaRPr lang="cs-CZ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21%</a:t>
                      </a:r>
                      <a:endParaRPr lang="cs-CZ" sz="18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8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Kde bezdomovci přespávají?</a:t>
            </a:r>
            <a:endParaRPr lang="cs-CZ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188" y="1484313"/>
          <a:ext cx="5976938" cy="283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469"/>
                <a:gridCol w="2988469"/>
              </a:tblGrid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Místo přespávání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Procenta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64022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Ubytovna, noclehárna,</a:t>
                      </a:r>
                      <a:r>
                        <a:rPr lang="cs-CZ" sz="1800" baseline="0" dirty="0" smtClean="0"/>
                        <a:t> azylový dům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21%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Nádraží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15%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 někoho v bytě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13%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Podnájem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Squat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  <a:tr h="36584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Nestálé</a:t>
                      </a:r>
                      <a:r>
                        <a:rPr lang="cs-CZ" sz="1800" baseline="0" dirty="0" smtClean="0"/>
                        <a:t> nocování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48%</a:t>
                      </a:r>
                      <a:endParaRPr lang="cs-CZ" sz="1800" dirty="0"/>
                    </a:p>
                  </a:txBody>
                  <a:tcPr marL="91444" marR="91444" marT="45730" marB="45730"/>
                </a:tc>
              </a:tr>
            </a:tbl>
          </a:graphicData>
        </a:graphic>
      </p:graphicFrame>
      <p:sp>
        <p:nvSpPr>
          <p:cNvPr id="12318" name="TextovéPole 4"/>
          <p:cNvSpPr txBox="1">
            <a:spLocks noChangeArrowheads="1"/>
          </p:cNvSpPr>
          <p:nvPr/>
        </p:nvSpPr>
        <p:spPr bwMode="auto">
          <a:xfrm>
            <a:off x="714375" y="4714875"/>
            <a:ext cx="30654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Book Antiqua" panose="02040602050305030304" pitchFamily="18" charset="0"/>
              </a:rPr>
              <a:t>Squat = obsazování prázdných domů a jejich obydlování</a:t>
            </a:r>
          </a:p>
        </p:txBody>
      </p:sp>
    </p:spTree>
    <p:extLst>
      <p:ext uri="{BB962C8B-B14F-4D97-AF65-F5344CB8AC3E}">
        <p14:creationId xmlns:p14="http://schemas.microsoft.com/office/powerpoint/2010/main" val="12617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PŘÍČINY PODLE POHLAVÍ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997450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Muži </a:t>
            </a:r>
            <a:r>
              <a:rPr lang="cs-CZ" dirty="0" smtClean="0"/>
              <a:t>- ztráta bydlení, zadluženost, nezaměstnanost, alkoholismus, individualita, 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     Aktivněji vyhledávají nabízené služby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Ženy</a:t>
            </a:r>
            <a:r>
              <a:rPr lang="cs-CZ" dirty="0" smtClean="0"/>
              <a:t> - vztahové faktory – problémy s partnerem, více skrývají svoji situaci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/>
              <a:t>Děti a mladiství </a:t>
            </a:r>
            <a:r>
              <a:rPr lang="cs-CZ" dirty="0" smtClean="0"/>
              <a:t>- nuda, přepracovanost rodičů, ztráta pevnosti rodinných priorit, nezaplněný volný čas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90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bezdomovectví a možnost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Důležitý faktor ovlivňující návrat do běžného života</a:t>
            </a:r>
          </a:p>
          <a:p>
            <a:r>
              <a:rPr lang="cs-CZ" dirty="0" smtClean="0"/>
              <a:t>Po více než 5 letech je změna velmi obtížná</a:t>
            </a:r>
          </a:p>
          <a:p>
            <a:r>
              <a:rPr lang="cs-CZ" dirty="0" smtClean="0"/>
              <a:t>Záleží také na stupni integrace do bezdomovecké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390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Nedávno </a:t>
            </a:r>
            <a:r>
              <a:rPr lang="cs-CZ" b="1" dirty="0" smtClean="0"/>
              <a:t>dislokovaní </a:t>
            </a:r>
            <a:r>
              <a:rPr lang="cs-CZ" dirty="0" smtClean="0"/>
              <a:t>- </a:t>
            </a:r>
            <a:r>
              <a:rPr lang="cs-CZ" dirty="0"/>
              <a:t>dosud sdílejí normy majoritní společnosti. Nemají tendenci identifikovat se s rolí bezdomovce, bezdomovcům se vyhýbají a zkušeností s negativní stigmatizací jsou traumatizováni. S jinými bezdomovci se </a:t>
            </a:r>
            <a:r>
              <a:rPr lang="cs-CZ" dirty="0" smtClean="0"/>
              <a:t>nestýkají</a:t>
            </a:r>
          </a:p>
          <a:p>
            <a:r>
              <a:rPr lang="cs-CZ" b="1" dirty="0" smtClean="0"/>
              <a:t>Izolovaní </a:t>
            </a:r>
            <a:r>
              <a:rPr lang="cs-CZ" dirty="0"/>
              <a:t>– nedávno </a:t>
            </a:r>
            <a:r>
              <a:rPr lang="cs-CZ" dirty="0" smtClean="0"/>
              <a:t>dislokovaní, </a:t>
            </a:r>
            <a:r>
              <a:rPr lang="cs-CZ" dirty="0"/>
              <a:t>pozvolna </a:t>
            </a:r>
            <a:r>
              <a:rPr lang="cs-CZ" dirty="0" smtClean="0"/>
              <a:t>se dostávají </a:t>
            </a:r>
            <a:r>
              <a:rPr lang="cs-CZ" dirty="0"/>
              <a:t>mimo kontrolu sociálních sítí a institucí a cítí stále menší závaznost vůči normám </a:t>
            </a:r>
            <a:r>
              <a:rPr lang="cs-CZ" dirty="0" smtClean="0"/>
              <a:t>společnosti</a:t>
            </a:r>
            <a:r>
              <a:rPr lang="cs-CZ" dirty="0"/>
              <a:t>, ale s ostatními bezdomovci se stýkat nechtějí. Ocitají se </a:t>
            </a:r>
            <a:r>
              <a:rPr lang="cs-CZ" dirty="0" smtClean="0"/>
              <a:t>v </a:t>
            </a:r>
            <a:r>
              <a:rPr lang="cs-CZ" dirty="0"/>
              <a:t>izolaci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Identifikovaní </a:t>
            </a:r>
            <a:r>
              <a:rPr lang="cs-CZ" b="1" dirty="0"/>
              <a:t>– izolovaní </a:t>
            </a:r>
            <a:r>
              <a:rPr lang="cs-CZ" dirty="0"/>
              <a:t>– na ulici jsou již delší dobu, na životní styl majority rezignovali, ale vyhýbají se ostatním bezdomovcům. Obživu získávají většinou z odpadkových košů a kontejnerů („háčkaři</a:t>
            </a:r>
            <a:r>
              <a:rPr lang="cs-CZ" dirty="0" smtClean="0"/>
              <a:t>“)</a:t>
            </a:r>
          </a:p>
          <a:p>
            <a:r>
              <a:rPr lang="cs-CZ" b="1" dirty="0" smtClean="0"/>
              <a:t>Identifikovaní </a:t>
            </a:r>
            <a:r>
              <a:rPr lang="cs-CZ" b="1" dirty="0"/>
              <a:t>– žijící ve skupině </a:t>
            </a:r>
          </a:p>
        </p:txBody>
      </p:sp>
    </p:spTree>
    <p:extLst>
      <p:ext uri="{BB962C8B-B14F-4D97-AF65-F5344CB8AC3E}">
        <p14:creationId xmlns:p14="http://schemas.microsoft.com/office/powerpoint/2010/main" val="267729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Terminologická odbočka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Bezdomovectví – negativní konotace x obecná rozšířenost</a:t>
            </a:r>
          </a:p>
          <a:p>
            <a:r>
              <a:rPr lang="cs-CZ" dirty="0" smtClean="0"/>
              <a:t>Lidé bez domova</a:t>
            </a:r>
          </a:p>
          <a:p>
            <a:r>
              <a:rPr lang="cs-CZ" dirty="0" smtClean="0"/>
              <a:t>Lidé bez přístřeší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076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 toho plyne pro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497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pro zvídavé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M.Štěchová</a:t>
            </a:r>
            <a:r>
              <a:rPr lang="cs-CZ" dirty="0" smtClean="0"/>
              <a:t>, </a:t>
            </a:r>
            <a:r>
              <a:rPr lang="cs-CZ" dirty="0" err="1" smtClean="0"/>
              <a:t>M.Luptáková</a:t>
            </a:r>
            <a:r>
              <a:rPr lang="cs-CZ" dirty="0" smtClean="0"/>
              <a:t>, B. </a:t>
            </a:r>
            <a:r>
              <a:rPr lang="cs-CZ" dirty="0" err="1" smtClean="0"/>
              <a:t>Kopoldová</a:t>
            </a:r>
            <a:r>
              <a:rPr lang="cs-CZ" dirty="0" smtClean="0"/>
              <a:t>. 2008. </a:t>
            </a:r>
            <a:r>
              <a:rPr lang="cs-CZ" i="1" dirty="0" smtClean="0"/>
              <a:t>Bezdomovectví a bezdomovci z pohledu kriminologie. </a:t>
            </a:r>
            <a:r>
              <a:rPr lang="cs-CZ" dirty="0" smtClean="0"/>
              <a:t>Praha: IKSP.</a:t>
            </a:r>
          </a:p>
          <a:p>
            <a:r>
              <a:rPr lang="cs-CZ" dirty="0" smtClean="0"/>
              <a:t>Hradecký, I. a kol. 2007. </a:t>
            </a:r>
            <a:r>
              <a:rPr lang="cs-CZ" i="1" dirty="0" smtClean="0"/>
              <a:t>Definice a typologie bezdomovectví. </a:t>
            </a:r>
            <a:r>
              <a:rPr lang="cs-CZ" dirty="0" smtClean="0"/>
              <a:t>Praha: Naděje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44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Bezdomovectví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Krajní forma sociálního vyloučení</a:t>
            </a:r>
          </a:p>
          <a:p>
            <a:r>
              <a:rPr lang="cs-CZ" dirty="0" smtClean="0"/>
              <a:t>Pojí se s dalšími společensky negativními jevy (nezaměstnanost, nízké vzdělání, kriminalita apod.)</a:t>
            </a:r>
          </a:p>
          <a:p>
            <a:r>
              <a:rPr lang="cs-CZ" dirty="0" smtClean="0"/>
              <a:t>Silní sociální stigmatizace („nálepkování“)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96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7931224" cy="475138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bezdomovectví je sociální a globální problém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označuje způsob života bezdomovce a existenci tohoto jevu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závažnost postupně narůstá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je patrnější v chudých a odlehlejších částech velkoměst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doprovázeno sociální izolovaností a psychickým strádáním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73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slov k historii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Domovské právo ukládalo obci povinnost postarat se o svoje chudé (říšský obecní zákon 1862 a další)</a:t>
            </a:r>
          </a:p>
          <a:p>
            <a:r>
              <a:rPr lang="cs-CZ" dirty="0" smtClean="0"/>
              <a:t>Každý občan musel mít domovskou obec určenou pobytem, narozením, sňatkem, přidělením obci správním úřadem</a:t>
            </a:r>
          </a:p>
          <a:p>
            <a:r>
              <a:rPr lang="cs-CZ" dirty="0" smtClean="0"/>
              <a:t>Chudinská péče podle místních poměrů (peněžitá, naturální, pravidelná, přechodná…)</a:t>
            </a:r>
          </a:p>
          <a:p>
            <a:r>
              <a:rPr lang="cs-CZ" dirty="0" smtClean="0"/>
              <a:t>Žádný občas nemohl být vypovězen „z“ domovské obce, mohl být vypovězen „do“ 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91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 na chudinské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Domovské právo</a:t>
            </a:r>
          </a:p>
          <a:p>
            <a:r>
              <a:rPr lang="cs-CZ" dirty="0" smtClean="0"/>
              <a:t>Prokazatelná chudoba</a:t>
            </a:r>
          </a:p>
          <a:p>
            <a:r>
              <a:rPr lang="cs-CZ" dirty="0" smtClean="0"/>
              <a:t>Neschopnost výdělku</a:t>
            </a:r>
          </a:p>
          <a:p>
            <a:r>
              <a:rPr lang="cs-CZ" dirty="0" smtClean="0"/>
              <a:t>Nedostatek osob povinných k zaopatření chudého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49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vzniku samostatného Československa (1918) byly chudinské zákony z dob Rakousko-Uherska převzaty do zákonů nové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06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C000"/>
                </a:solidFill>
              </a:rPr>
              <a:t>Pár slov k historii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4152" y="1700808"/>
            <a:ext cx="8229600" cy="4752528"/>
          </a:xfrm>
        </p:spPr>
        <p:txBody>
          <a:bodyPr>
            <a:normAutofit fontScale="3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před rokem 1989 bezdomovectví zdánlivě neexistovalo,  že ten kdo nepracoval byl trestně stíhán za příživnictví, umístěn do psychiatrické léčebny apod.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8600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existovalo skryté bezdomovectví – to se nezveřejňovalo a neřešilo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endParaRPr lang="cs-CZ" sz="8600" dirty="0" smtClean="0"/>
          </a:p>
          <a:p>
            <a:pPr marL="994410" indent="-857250">
              <a:buClr>
                <a:schemeClr val="tx1">
                  <a:shade val="95000"/>
                </a:schemeClr>
              </a:buClr>
              <a:defRPr/>
            </a:pPr>
            <a:r>
              <a:rPr lang="cs-CZ" sz="8600" dirty="0" smtClean="0"/>
              <a:t>v ČR  se výrazně projevilo až po roce 1989 díky sociálním a ekonomicko-politickým změnám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48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2527</TotalTime>
  <Words>1187</Words>
  <Application>Microsoft Office PowerPoint</Application>
  <PresentationFormat>Předvádění na obrazovce (4:3)</PresentationFormat>
  <Paragraphs>187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Book Antiqua</vt:lpstr>
      <vt:lpstr>Georgia</vt:lpstr>
      <vt:lpstr>Wingdings</vt:lpstr>
      <vt:lpstr>Wingdings 2</vt:lpstr>
      <vt:lpstr>Administrativní</vt:lpstr>
      <vt:lpstr>Rizikové skupiny LS 4</vt:lpstr>
      <vt:lpstr>Bezdomovectví</vt:lpstr>
      <vt:lpstr>Terminologická odbočka</vt:lpstr>
      <vt:lpstr>Bezdomovectví</vt:lpstr>
      <vt:lpstr>Prezentace aplikace PowerPoint</vt:lpstr>
      <vt:lpstr>Pár slov k historii</vt:lpstr>
      <vt:lpstr>Nárok na chudinské opatření</vt:lpstr>
      <vt:lpstr>Prezentace aplikace PowerPoint</vt:lpstr>
      <vt:lpstr>Pár slov k historii</vt:lpstr>
      <vt:lpstr>Právní úprava</vt:lpstr>
      <vt:lpstr>„Společensky nepřizpůsobivý občan“ po roce 1989 do 2007</vt:lpstr>
      <vt:lpstr>Nové zákony v oblasti sociální péče</vt:lpstr>
      <vt:lpstr>Mezinárodní definice+</vt:lpstr>
      <vt:lpstr>Prezentace aplikace PowerPoint</vt:lpstr>
      <vt:lpstr>Typy bezdomovectví</vt:lpstr>
      <vt:lpstr>Metodologická odbočka</vt:lpstr>
      <vt:lpstr>Prezentace aplikace PowerPoint</vt:lpstr>
      <vt:lpstr>Příčiny bezdomovectví</vt:lpstr>
      <vt:lpstr>Prezentace aplikace PowerPoint</vt:lpstr>
      <vt:lpstr>Prezentace aplikace PowerPoint</vt:lpstr>
      <vt:lpstr> Příčiny bezdomovectví (IKSP, 2008)</vt:lpstr>
      <vt:lpstr>Typologie bezdomovců</vt:lpstr>
      <vt:lpstr>Struktura bezdomovecké populace v ČR (IKSP, 2008)</vt:lpstr>
      <vt:lpstr>Prezentace aplikace PowerPoint</vt:lpstr>
      <vt:lpstr>Vzdělání bezdomovců</vt:lpstr>
      <vt:lpstr>Kde bezdomovci přespávají?</vt:lpstr>
      <vt:lpstr>PŘÍČINY PODLE POHLAVÍ</vt:lpstr>
      <vt:lpstr>Délka bezdomovectví a možnost změny</vt:lpstr>
      <vt:lpstr>Stupně identifikace</vt:lpstr>
      <vt:lpstr>Prezentace aplikace PowerPoint</vt:lpstr>
      <vt:lpstr>Zdroje pro zvídavé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Pazlarová, Hana</cp:lastModifiedBy>
  <cp:revision>34</cp:revision>
  <dcterms:created xsi:type="dcterms:W3CDTF">2014-08-27T09:20:17Z</dcterms:created>
  <dcterms:modified xsi:type="dcterms:W3CDTF">2016-03-08T09:50:47Z</dcterms:modified>
</cp:coreProperties>
</file>