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8" r:id="rId5"/>
    <p:sldId id="262" r:id="rId6"/>
    <p:sldId id="263" r:id="rId7"/>
    <p:sldId id="259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2" r:id="rId19"/>
    <p:sldId id="273" r:id="rId20"/>
    <p:sldId id="276" r:id="rId21"/>
    <p:sldId id="277" r:id="rId22"/>
    <p:sldId id="260" r:id="rId23"/>
    <p:sldId id="278" r:id="rId24"/>
    <p:sldId id="261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10.5.2016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Extrémistické skupiny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Levicový extremismus – Levá alternativa, Anarchistická federace, Antifašistická akce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307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Ekologický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Animal </a:t>
            </a:r>
            <a:r>
              <a:rPr lang="cs-CZ" dirty="0" err="1" smtClean="0"/>
              <a:t>Libaration</a:t>
            </a:r>
            <a:r>
              <a:rPr lang="cs-CZ" dirty="0" smtClean="0"/>
              <a:t> Fond, Svoboda zvířat, nadace Animal SOS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994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Náboženský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Náboženské skupiny, hnutí či sekty projevující se psychickou manipulací či násilím na svých členech</a:t>
            </a:r>
          </a:p>
          <a:p>
            <a:r>
              <a:rPr lang="cs-CZ" dirty="0" smtClean="0"/>
              <a:t>Typické znaky – absolutní moc vůdce, regulace informací pro členy, vysoká úroveň excitace, přísná organizovanost, pocit výlučnosti, nadřazenosti</a:t>
            </a:r>
          </a:p>
          <a:p>
            <a:r>
              <a:rPr lang="cs-CZ" dirty="0" smtClean="0"/>
              <a:t>Např. Svědci Jehovovi, Církev sjednocení (</a:t>
            </a:r>
            <a:r>
              <a:rPr lang="cs-CZ" dirty="0" err="1" smtClean="0"/>
              <a:t>moonisté</a:t>
            </a:r>
            <a:r>
              <a:rPr lang="cs-CZ" dirty="0" smtClean="0"/>
              <a:t>), Scientologická církev, </a:t>
            </a:r>
            <a:r>
              <a:rPr lang="cs-CZ" dirty="0" err="1" smtClean="0"/>
              <a:t>Hare</a:t>
            </a:r>
            <a:r>
              <a:rPr lang="cs-CZ" dirty="0" smtClean="0"/>
              <a:t> Krišna, Hnuté grálu, Církev </a:t>
            </a:r>
            <a:r>
              <a:rPr lang="cs-CZ" dirty="0"/>
              <a:t>J</a:t>
            </a:r>
            <a:r>
              <a:rPr lang="cs-CZ" dirty="0" smtClean="0"/>
              <a:t>ežíše Krista Svatých posledních dnů (mormoni) a další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1597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Terorismus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Vědomá, cílená forma psychologické války proti státu vedená ilegálními skupinami za využití psychického i fyzického násilí, výhrůžek, vydírání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08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Evropská extremistická scéna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Vysoká míra strukturalizace a profilace</a:t>
            </a:r>
          </a:p>
          <a:p>
            <a:r>
              <a:rPr lang="cs-CZ" dirty="0" smtClean="0"/>
              <a:t>Vysoká míra internacionalizace (zahraniční kontakty, mezinárodní struktury, vzájemný vliv)</a:t>
            </a:r>
          </a:p>
          <a:p>
            <a:r>
              <a:rPr lang="cs-CZ" dirty="0" smtClean="0"/>
              <a:t>Stále vyšší míra využívání nových technologií (internet, sociální sítě)</a:t>
            </a:r>
          </a:p>
          <a:p>
            <a:r>
              <a:rPr lang="cs-CZ" dirty="0" smtClean="0"/>
              <a:t>Davové akce mladých pravicových extremistů pod vedením charismatických vůdců</a:t>
            </a:r>
          </a:p>
          <a:p>
            <a:r>
              <a:rPr lang="cs-CZ" dirty="0" smtClean="0"/>
              <a:t>Pravicový extremismus je považován za velkou hrozbu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141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Česká extremistická scéna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Nárůst projevů extremismu</a:t>
            </a:r>
          </a:p>
          <a:p>
            <a:r>
              <a:rPr lang="cs-CZ" dirty="0" smtClean="0"/>
              <a:t>Stále vyšší počet mladých příznivců</a:t>
            </a:r>
          </a:p>
          <a:p>
            <a:r>
              <a:rPr lang="cs-CZ" dirty="0" smtClean="0"/>
              <a:t>Scéna není tak stabilní jako v Evropě, probíhá pohyb a strukturalizace</a:t>
            </a:r>
          </a:p>
          <a:p>
            <a:r>
              <a:rPr lang="cs-CZ" dirty="0" smtClean="0"/>
              <a:t>I v ČR výrazná internacionalizace a využívání technologií</a:t>
            </a:r>
          </a:p>
        </p:txBody>
      </p:sp>
    </p:spTree>
    <p:extLst>
      <p:ext uri="{BB962C8B-B14F-4D97-AF65-F5344CB8AC3E}">
        <p14:creationId xmlns:p14="http://schemas.microsoft.com/office/powerpoint/2010/main" val="3067024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Český levicový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Levicová scéna více pracuje s ideologií a strategií, více zakotvena v realitě</a:t>
            </a:r>
          </a:p>
          <a:p>
            <a:r>
              <a:rPr lang="cs-CZ" dirty="0" smtClean="0"/>
              <a:t>Necílí na odstranění systému, ale na jeho změny</a:t>
            </a:r>
          </a:p>
          <a:p>
            <a:r>
              <a:rPr lang="cs-CZ" dirty="0" smtClean="0"/>
              <a:t>Často spojena s alternativním životním stylem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059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Český pravicový 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Pravicová scéna má radikálnější přímočařejší projevy, často spojené s násilím</a:t>
            </a:r>
          </a:p>
          <a:p>
            <a:r>
              <a:rPr lang="cs-CZ" dirty="0" smtClean="0"/>
              <a:t>Roste aktivita zejména skinheadských hnutí s výrazným xenofobním programem</a:t>
            </a:r>
          </a:p>
          <a:p>
            <a:r>
              <a:rPr lang="cs-CZ" dirty="0" smtClean="0"/>
              <a:t>Mají i starší a společensky etablované příznivce, kteří koordinují a plánují činnost, včetně zahraničních kontaktů</a:t>
            </a:r>
          </a:p>
          <a:p>
            <a:r>
              <a:rPr lang="cs-CZ" dirty="0" smtClean="0"/>
              <a:t>Příznivci patrně i v řadách bezpečnostního a policejního aparátu</a:t>
            </a:r>
          </a:p>
          <a:p>
            <a:r>
              <a:rPr lang="cs-CZ" dirty="0" smtClean="0"/>
              <a:t>Lze očekávat vyšší míru konspirace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357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ČR se etablovala řada náboženských sekt x nebezpečný náboženský extremismus zatím nebyl zaznamenán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6935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Roste trestná činnost s rasovým podtextem a stoupá brutalita pachatelů těchto činů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27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znamená extremismus?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09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 a podmínky extremismu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Subjektivní – obecně lidské dispozice – osoby se sklonem k mesiášství, megalomanii, často i vysoce inteligentní (obvykle vůdčí osobnosti extremistů), osoby na okraji, s nižšími rozlišovacími a hodnotícími schopnostmi, handicapy, ideově nezakotvená neorganizovaná mládež, frustrovaná, bez zázemí (řadoví členové skupin)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0830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Objektivní – sociální situace, stav společnosti, společenské klima, úroveň nezaměstnanosti, kvalifikovanost, míra předsudků ve spol.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34037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Extremismus a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 vykonávaná účelově extremistickými skupinami (rekrutování nových členů či sympatizantů)</a:t>
            </a:r>
          </a:p>
          <a:p>
            <a:r>
              <a:rPr lang="cs-CZ" dirty="0" smtClean="0"/>
              <a:t>SP zacílená na členy extrémistických skupin - prevence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1333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jsou možnosti prevence? </a:t>
            </a:r>
          </a:p>
          <a:p>
            <a:r>
              <a:rPr lang="cs-CZ" dirty="0" smtClean="0"/>
              <a:t>Primární </a:t>
            </a:r>
          </a:p>
          <a:p>
            <a:r>
              <a:rPr lang="cs-CZ" dirty="0" smtClean="0"/>
              <a:t>Sekundární</a:t>
            </a:r>
          </a:p>
          <a:p>
            <a:r>
              <a:rPr lang="cs-CZ" dirty="0" smtClean="0"/>
              <a:t>Terciární</a:t>
            </a:r>
          </a:p>
        </p:txBody>
      </p:sp>
    </p:spTree>
    <p:extLst>
      <p:ext uri="{BB962C8B-B14F-4D97-AF65-F5344CB8AC3E}">
        <p14:creationId xmlns:p14="http://schemas.microsoft.com/office/powerpoint/2010/main" val="30466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Primární – zaměřená na veřejnost, odbourávání předsudků, z nichž extremismus vychází</a:t>
            </a:r>
          </a:p>
          <a:p>
            <a:r>
              <a:rPr lang="cs-CZ" dirty="0" smtClean="0"/>
              <a:t>Sekundární – nabídka alternativy pro ohrožené skupiny</a:t>
            </a:r>
          </a:p>
          <a:p>
            <a:r>
              <a:rPr lang="cs-CZ" dirty="0" smtClean="0"/>
              <a:t>Terciární – práce s odsouzenými na reflexi postojů a jejich změně</a:t>
            </a:r>
          </a:p>
          <a:p>
            <a:endParaRPr lang="cs-CZ" dirty="0"/>
          </a:p>
          <a:p>
            <a:r>
              <a:rPr lang="cs-CZ" dirty="0" smtClean="0"/>
              <a:t>Exit-programy – pomoc s odchodem z extrémistických struktur, </a:t>
            </a:r>
            <a:r>
              <a:rPr lang="cs-CZ" dirty="0" err="1" smtClean="0"/>
              <a:t>deradikalizace</a:t>
            </a:r>
            <a:r>
              <a:rPr lang="cs-CZ" dirty="0" smtClean="0"/>
              <a:t>, poskytnutí nového sociální prostředí, ochrana před pomstou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7329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formy </a:t>
            </a:r>
            <a:r>
              <a:rPr lang="cs-CZ" dirty="0" err="1" smtClean="0"/>
              <a:t>extresmizmu</a:t>
            </a:r>
            <a:r>
              <a:rPr lang="cs-CZ" dirty="0" smtClean="0"/>
              <a:t> znáte?</a:t>
            </a:r>
          </a:p>
          <a:p>
            <a:r>
              <a:rPr lang="cs-CZ" dirty="0" smtClean="0"/>
              <a:t>Jaké konkrétní organizace byste označili jako extremistické?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148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Extremismus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Postoje a činnosti, které se vyznačují výraznou netolerancí k hodnotám demokracie a lidských práv</a:t>
            </a:r>
          </a:p>
          <a:p>
            <a:r>
              <a:rPr lang="cs-CZ" dirty="0" smtClean="0"/>
              <a:t>Podle obsahu se rozlišuje extremismus pravicový, levicový, náboženský, etnický, ekologický…</a:t>
            </a:r>
          </a:p>
          <a:p>
            <a:r>
              <a:rPr lang="cs-CZ" dirty="0" smtClean="0"/>
              <a:t>Obecněji jakékoliv vyhraněné postoje či názory, v užším bezpečnostním pojetí politicky motivované násilí, které nedosahuje intenzity terorismu</a:t>
            </a:r>
          </a:p>
          <a:p>
            <a:r>
              <a:rPr lang="cs-CZ" dirty="0" smtClean="0"/>
              <a:t>Existují i další pohledy a definice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1762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Extremismus je převážně zaměřen na demokratické společnosti </a:t>
            </a:r>
          </a:p>
          <a:p>
            <a:r>
              <a:rPr lang="cs-CZ" dirty="0" smtClean="0"/>
              <a:t>Demokracie je vůči některým nedemokratickým extremistickým projevům </a:t>
            </a:r>
            <a:r>
              <a:rPr lang="cs-CZ" dirty="0" smtClean="0"/>
              <a:t>křehčí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391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Vnější extremismus – útoky náboženských islámských fanatiků</a:t>
            </a:r>
          </a:p>
          <a:p>
            <a:r>
              <a:rPr lang="cs-CZ" dirty="0" smtClean="0"/>
              <a:t>Vnitřní extremismus – produkt vnitřních sporů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9944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Organizace extrémistických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Hierarchická – jasný vůdce, stupňovitá struktura</a:t>
            </a:r>
          </a:p>
          <a:p>
            <a:r>
              <a:rPr lang="cs-CZ" dirty="0" smtClean="0"/>
              <a:t>Lineární s vůdcem – lokální buňky na stejné úrovni podléhající vedení</a:t>
            </a:r>
          </a:p>
          <a:p>
            <a:r>
              <a:rPr lang="cs-CZ" dirty="0" smtClean="0"/>
              <a:t>„odpor bez vůdce“ – volně propojená uskupení vedená pouze sdílenými idejemi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5456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Termín extremismus náš právní řád nezná</a:t>
            </a:r>
          </a:p>
          <a:p>
            <a:r>
              <a:rPr lang="cs-CZ" dirty="0" smtClean="0"/>
              <a:t>Používá se v kriminologii, sociologii, SP a dalších kontextech</a:t>
            </a:r>
          </a:p>
          <a:p>
            <a:r>
              <a:rPr lang="cs-CZ" dirty="0" smtClean="0"/>
              <a:t>Trestně postižitelné jsou některé projevy extrémismu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788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Politický extrémismus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Politický program s výraznými prvky nesnášenlivosti, zpravidla zaměřeny nacionalisticky, rasisticky a xenofobně</a:t>
            </a:r>
          </a:p>
          <a:p>
            <a:endParaRPr lang="cs-CZ" dirty="0" smtClean="0"/>
          </a:p>
          <a:p>
            <a:r>
              <a:rPr lang="cs-CZ" dirty="0" smtClean="0"/>
              <a:t>Pravicový extremismus - Sdružení pro republiku – Republikánská strana </a:t>
            </a:r>
            <a:r>
              <a:rPr lang="cs-CZ" dirty="0" err="1" smtClean="0"/>
              <a:t>československa</a:t>
            </a:r>
            <a:r>
              <a:rPr lang="cs-CZ" dirty="0" smtClean="0"/>
              <a:t>, Bohemia Hamer </a:t>
            </a:r>
            <a:r>
              <a:rPr lang="cs-CZ" dirty="0" err="1" smtClean="0"/>
              <a:t>Skins</a:t>
            </a:r>
            <a:r>
              <a:rPr lang="cs-CZ" dirty="0" smtClean="0"/>
              <a:t>, Vlastenecká fronta, Templář </a:t>
            </a:r>
            <a:r>
              <a:rPr lang="cs-CZ" dirty="0" err="1" smtClean="0"/>
              <a:t>knights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Ku-Klux-Klan</a:t>
            </a:r>
            <a:r>
              <a:rPr lang="cs-CZ" dirty="0" smtClean="0"/>
              <a:t>, </a:t>
            </a:r>
            <a:r>
              <a:rPr lang="cs-CZ" dirty="0" err="1" smtClean="0"/>
              <a:t>Blood</a:t>
            </a:r>
            <a:r>
              <a:rPr lang="cs-CZ" dirty="0" smtClean="0"/>
              <a:t> and </a:t>
            </a:r>
            <a:r>
              <a:rPr lang="cs-CZ" dirty="0" err="1" smtClean="0"/>
              <a:t>Honour</a:t>
            </a:r>
            <a:r>
              <a:rPr lang="cs-CZ" dirty="0" smtClean="0"/>
              <a:t>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5136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447</TotalTime>
  <Words>681</Words>
  <Application>Microsoft Office PowerPoint</Application>
  <PresentationFormat>Předvádění na obrazovce (4:3)</PresentationFormat>
  <Paragraphs>74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Georgia</vt:lpstr>
      <vt:lpstr>Wingdings</vt:lpstr>
      <vt:lpstr>Wingdings 2</vt:lpstr>
      <vt:lpstr>Administrativní</vt:lpstr>
      <vt:lpstr>Rizikové skupiny LS 10</vt:lpstr>
      <vt:lpstr>Prezentace aplikace PowerPoint</vt:lpstr>
      <vt:lpstr>Prezentace aplikace PowerPoint</vt:lpstr>
      <vt:lpstr>Extremismus</vt:lpstr>
      <vt:lpstr>Prezentace aplikace PowerPoint</vt:lpstr>
      <vt:lpstr>Prezentace aplikace PowerPoint</vt:lpstr>
      <vt:lpstr>Organizace extrémistických skupin</vt:lpstr>
      <vt:lpstr>Prezentace aplikace PowerPoint</vt:lpstr>
      <vt:lpstr>Politický extrémismus</vt:lpstr>
      <vt:lpstr>Prezentace aplikace PowerPoint</vt:lpstr>
      <vt:lpstr>Ekologický extremismus</vt:lpstr>
      <vt:lpstr>Náboženský extremismus</vt:lpstr>
      <vt:lpstr>Terorismus</vt:lpstr>
      <vt:lpstr>Evropská extremistická scéna</vt:lpstr>
      <vt:lpstr>Česká extremistická scéna</vt:lpstr>
      <vt:lpstr>Český levicový extremismus</vt:lpstr>
      <vt:lpstr>Český pravicový extremismus</vt:lpstr>
      <vt:lpstr>Prezentace aplikace PowerPoint</vt:lpstr>
      <vt:lpstr>Prezentace aplikace PowerPoint</vt:lpstr>
      <vt:lpstr>Příčiny a podmínky extremismu</vt:lpstr>
      <vt:lpstr>Prezentace aplikace PowerPoint</vt:lpstr>
      <vt:lpstr>Extremismus a SP</vt:lpstr>
      <vt:lpstr>Prezentace aplikace PowerPoint</vt:lpstr>
      <vt:lpstr>Možnosti prevence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Pazlarová, Hana</cp:lastModifiedBy>
  <cp:revision>31</cp:revision>
  <dcterms:created xsi:type="dcterms:W3CDTF">2014-08-27T09:20:17Z</dcterms:created>
  <dcterms:modified xsi:type="dcterms:W3CDTF">2016-05-10T18:26:42Z</dcterms:modified>
</cp:coreProperties>
</file>