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2" r:id="rId6"/>
    <p:sldId id="264" r:id="rId7"/>
    <p:sldId id="271" r:id="rId8"/>
    <p:sldId id="265" r:id="rId9"/>
    <p:sldId id="274" r:id="rId10"/>
    <p:sldId id="275" r:id="rId11"/>
    <p:sldId id="276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Domácí násilí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Soused x partner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Pocity a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9812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Emocionální stres</a:t>
            </a:r>
          </a:p>
          <a:p>
            <a:r>
              <a:rPr lang="cs-CZ" dirty="0" smtClean="0"/>
              <a:t>Stud</a:t>
            </a:r>
          </a:p>
          <a:p>
            <a:r>
              <a:rPr lang="cs-CZ" dirty="0" smtClean="0"/>
              <a:t>Pokles sebevědomí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Obavy z reakcí okolí (x reálné nepochopení okolím, sekundární viktimizace)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1586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Identifikováno jako společenský problém na přelomu 70./80.let 20.st. </a:t>
            </a:r>
            <a:r>
              <a:rPr lang="cs-CZ" dirty="0"/>
              <a:t>v</a:t>
            </a:r>
            <a:r>
              <a:rPr lang="cs-CZ" dirty="0" smtClean="0"/>
              <a:t> USA  (1974 první azylový dům ro týrané ženy)</a:t>
            </a:r>
          </a:p>
          <a:p>
            <a:r>
              <a:rPr lang="cs-CZ" dirty="0" smtClean="0"/>
              <a:t>Původně jako násilí na ženách.</a:t>
            </a:r>
          </a:p>
          <a:p>
            <a:r>
              <a:rPr lang="cs-CZ" dirty="0" smtClean="0"/>
              <a:t>Později rozšířeno i na muže či seniory</a:t>
            </a:r>
          </a:p>
          <a:p>
            <a:r>
              <a:rPr lang="cs-CZ" dirty="0" smtClean="0"/>
              <a:t>Feministický přístup – deklaruje genderovou perspektivu</a:t>
            </a:r>
          </a:p>
          <a:p>
            <a:r>
              <a:rPr lang="cs-CZ" dirty="0" smtClean="0"/>
              <a:t>Kriminologický přístup – bez ohledu na pohlaví a věk pachatele i oběti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22543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domácího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Výskyt incidentů – přítomnost násilí</a:t>
            </a:r>
          </a:p>
          <a:p>
            <a:r>
              <a:rPr lang="cs-CZ" dirty="0" smtClean="0"/>
              <a:t>Vztahová asymetrie – trvalá a neměnná diferenciace rolí</a:t>
            </a:r>
          </a:p>
          <a:p>
            <a:r>
              <a:rPr lang="cs-CZ" dirty="0" smtClean="0"/>
              <a:t>Opakující se cyklus domácího násilí</a:t>
            </a:r>
          </a:p>
          <a:p>
            <a:r>
              <a:rPr lang="cs-CZ" dirty="0" smtClean="0"/>
              <a:t>Eskalace ve frekvenci a intenzitě (není nezbytná pro definici DN)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02537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Cyklus domácího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Fáze vzrůstání napětí</a:t>
            </a:r>
          </a:p>
          <a:p>
            <a:r>
              <a:rPr lang="cs-CZ" dirty="0" smtClean="0"/>
              <a:t>Fáze násilí</a:t>
            </a:r>
          </a:p>
          <a:p>
            <a:r>
              <a:rPr lang="cs-CZ" dirty="0" smtClean="0"/>
              <a:t>Fáze klidu, nebo zdánlivých „líbánek“</a:t>
            </a:r>
          </a:p>
          <a:p>
            <a:endParaRPr lang="cs-CZ" dirty="0"/>
          </a:p>
          <a:p>
            <a:r>
              <a:rPr lang="cs-CZ" dirty="0" smtClean="0"/>
              <a:t>Střídání fází způsobuje </a:t>
            </a:r>
            <a:r>
              <a:rPr lang="cs-CZ" dirty="0" err="1" smtClean="0"/>
              <a:t>viktimizační</a:t>
            </a:r>
            <a:r>
              <a:rPr lang="cs-CZ" dirty="0" smtClean="0"/>
              <a:t> následky, postupně snižuje schopnost oběti reagovat</a:t>
            </a:r>
          </a:p>
          <a:p>
            <a:r>
              <a:rPr lang="cs-CZ" dirty="0" smtClean="0"/>
              <a:t>Oběť ve fázi klidu věří ve vyřešení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64637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týraného partnera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Kompletní cyklus domácího násilí proběhne nejméně dvakrát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8188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Nátlakové kontrolující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Varianta psychického týrání</a:t>
            </a:r>
          </a:p>
          <a:p>
            <a:r>
              <a:rPr lang="cs-CZ" dirty="0" smtClean="0"/>
              <a:t>Permanentní deprimující nátlak, z normy vybočující kontrola oběti</a:t>
            </a:r>
          </a:p>
          <a:p>
            <a:r>
              <a:rPr lang="cs-CZ" dirty="0" smtClean="0"/>
              <a:t>Mizí klasický cyklus, průběžné permanentní projevy</a:t>
            </a:r>
          </a:p>
          <a:p>
            <a:r>
              <a:rPr lang="cs-CZ" dirty="0" smtClean="0"/>
              <a:t>Oběť je zcela podřízená, zbavená vlastní vůle, ve všem (včetně intimity) musí žádat o souhlas pachatele.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1127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Domácím násilím není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Vzájemné násilí ve vztahu</a:t>
            </a:r>
          </a:p>
          <a:p>
            <a:r>
              <a:rPr lang="cs-CZ" dirty="0" smtClean="0"/>
              <a:t>Vyprovokované násilí</a:t>
            </a:r>
          </a:p>
          <a:p>
            <a:r>
              <a:rPr lang="cs-CZ" dirty="0" smtClean="0"/>
              <a:t>Patologické vztahy na základě poruchy osobnosti partnerů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32606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</a:t>
            </a:r>
            <a:r>
              <a:rPr lang="en-US" dirty="0" smtClean="0"/>
              <a:t> </a:t>
            </a:r>
            <a:r>
              <a:rPr lang="cs-CZ" dirty="0" smtClean="0"/>
              <a:t>199 TZ – „týrání osoby žijící ve společném bydlení“</a:t>
            </a:r>
          </a:p>
          <a:p>
            <a:r>
              <a:rPr lang="cs-CZ" dirty="0" err="1" smtClean="0"/>
              <a:t>Z.č</a:t>
            </a:r>
            <a:r>
              <a:rPr lang="cs-CZ" dirty="0" smtClean="0"/>
              <a:t>. 135/2006 Sb. – ochrana před DN, institut </a:t>
            </a:r>
            <a:r>
              <a:rPr lang="cs-CZ" i="1" dirty="0" smtClean="0"/>
              <a:t>vykázání</a:t>
            </a:r>
            <a:r>
              <a:rPr lang="cs-CZ" dirty="0" smtClean="0"/>
              <a:t> násilné osoby ze společného bydlení, </a:t>
            </a:r>
            <a:r>
              <a:rPr lang="cs-CZ" i="1" dirty="0" smtClean="0"/>
              <a:t>intervenční centra </a:t>
            </a:r>
            <a:r>
              <a:rPr lang="cs-CZ" dirty="0" smtClean="0"/>
              <a:t>na pomoc obětem ohroženým DN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9185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ČR asi v 16% vztahů (STEM  2001, 2006)</a:t>
            </a:r>
          </a:p>
          <a:p>
            <a:r>
              <a:rPr lang="cs-CZ" dirty="0" smtClean="0"/>
              <a:t>Různé výsledky podle metodologie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7850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a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3.2. -  </a:t>
            </a:r>
            <a:r>
              <a:rPr lang="cs-CZ" dirty="0" smtClean="0"/>
              <a:t>domácí násilí</a:t>
            </a:r>
            <a:endParaRPr lang="cs-CZ" dirty="0" smtClean="0"/>
          </a:p>
          <a:p>
            <a:r>
              <a:rPr lang="cs-CZ" dirty="0" smtClean="0"/>
              <a:t>10</a:t>
            </a:r>
            <a:r>
              <a:rPr lang="cs-CZ" dirty="0" smtClean="0"/>
              <a:t>.2</a:t>
            </a:r>
            <a:r>
              <a:rPr lang="cs-CZ" dirty="0" smtClean="0"/>
              <a:t>. – </a:t>
            </a:r>
            <a:r>
              <a:rPr lang="cs-CZ" dirty="0" smtClean="0"/>
              <a:t>syndrom CAN</a:t>
            </a:r>
            <a:endParaRPr lang="cs-CZ" dirty="0" smtClean="0"/>
          </a:p>
          <a:p>
            <a:r>
              <a:rPr lang="cs-CZ" dirty="0" smtClean="0"/>
              <a:t>17</a:t>
            </a:r>
            <a:r>
              <a:rPr lang="cs-CZ" dirty="0" smtClean="0"/>
              <a:t>.2 </a:t>
            </a:r>
            <a:r>
              <a:rPr lang="cs-CZ" dirty="0" smtClean="0"/>
              <a:t>– </a:t>
            </a:r>
            <a:r>
              <a:rPr lang="cs-CZ" dirty="0" smtClean="0"/>
              <a:t>obchod s lidmi</a:t>
            </a:r>
            <a:endParaRPr lang="cs-CZ" dirty="0" smtClean="0"/>
          </a:p>
          <a:p>
            <a:r>
              <a:rPr lang="cs-CZ" dirty="0" smtClean="0"/>
              <a:t>24</a:t>
            </a:r>
            <a:r>
              <a:rPr lang="cs-CZ" dirty="0" smtClean="0"/>
              <a:t>.2. </a:t>
            </a:r>
            <a:r>
              <a:rPr lang="cs-CZ" dirty="0" smtClean="0"/>
              <a:t>– </a:t>
            </a:r>
            <a:r>
              <a:rPr lang="cs-CZ" dirty="0" smtClean="0"/>
              <a:t>bezdomovectví</a:t>
            </a:r>
            <a:endParaRPr lang="cs-CZ" dirty="0" smtClean="0"/>
          </a:p>
          <a:p>
            <a:r>
              <a:rPr lang="cs-CZ" dirty="0" smtClean="0"/>
              <a:t>9</a:t>
            </a:r>
            <a:r>
              <a:rPr lang="cs-CZ" dirty="0" smtClean="0"/>
              <a:t>.3</a:t>
            </a:r>
            <a:r>
              <a:rPr lang="cs-CZ" dirty="0" smtClean="0"/>
              <a:t>. </a:t>
            </a:r>
            <a:r>
              <a:rPr lang="cs-CZ" dirty="0" smtClean="0"/>
              <a:t>- prostituce</a:t>
            </a:r>
            <a:endParaRPr lang="cs-CZ" dirty="0" smtClean="0"/>
          </a:p>
          <a:p>
            <a:r>
              <a:rPr lang="cs-CZ" dirty="0" smtClean="0"/>
              <a:t>16</a:t>
            </a:r>
            <a:r>
              <a:rPr lang="cs-CZ" dirty="0" smtClean="0"/>
              <a:t>.3</a:t>
            </a:r>
            <a:r>
              <a:rPr lang="cs-CZ" dirty="0" smtClean="0"/>
              <a:t>. </a:t>
            </a:r>
            <a:r>
              <a:rPr lang="cs-CZ" dirty="0" smtClean="0"/>
              <a:t>- závislost </a:t>
            </a:r>
            <a:r>
              <a:rPr lang="cs-CZ" dirty="0" smtClean="0"/>
              <a:t>na alkoholu</a:t>
            </a:r>
            <a:endParaRPr lang="cs-CZ" dirty="0" smtClean="0"/>
          </a:p>
          <a:p>
            <a:r>
              <a:rPr lang="cs-CZ" dirty="0" smtClean="0"/>
              <a:t>30</a:t>
            </a:r>
            <a:r>
              <a:rPr lang="cs-CZ" dirty="0" smtClean="0"/>
              <a:t>.3. </a:t>
            </a:r>
            <a:r>
              <a:rPr lang="cs-CZ" dirty="0" smtClean="0"/>
              <a:t>– </a:t>
            </a:r>
            <a:r>
              <a:rPr lang="cs-CZ" dirty="0" smtClean="0"/>
              <a:t>nealkoholové </a:t>
            </a:r>
            <a:r>
              <a:rPr lang="cs-CZ" dirty="0" smtClean="0"/>
              <a:t>drogy</a:t>
            </a:r>
            <a:endParaRPr lang="cs-CZ" dirty="0" smtClean="0"/>
          </a:p>
          <a:p>
            <a:r>
              <a:rPr lang="cs-CZ" dirty="0" smtClean="0"/>
              <a:t>13.4. – </a:t>
            </a:r>
            <a:r>
              <a:rPr lang="cs-CZ" i="1" dirty="0" smtClean="0"/>
              <a:t>výuka odpadá</a:t>
            </a:r>
            <a:endParaRPr lang="cs-CZ" i="1" dirty="0" smtClean="0"/>
          </a:p>
          <a:p>
            <a:r>
              <a:rPr lang="cs-CZ" dirty="0" smtClean="0"/>
              <a:t>4</a:t>
            </a:r>
            <a:r>
              <a:rPr lang="cs-CZ" dirty="0" smtClean="0"/>
              <a:t>.5. </a:t>
            </a:r>
            <a:r>
              <a:rPr lang="cs-CZ" dirty="0" smtClean="0"/>
              <a:t>– </a:t>
            </a:r>
            <a:r>
              <a:rPr lang="cs-CZ" dirty="0" smtClean="0"/>
              <a:t>jiné závislosti</a:t>
            </a:r>
            <a:endParaRPr lang="cs-CZ" dirty="0" smtClean="0"/>
          </a:p>
          <a:p>
            <a:r>
              <a:rPr lang="cs-CZ" dirty="0" smtClean="0"/>
              <a:t>11</a:t>
            </a:r>
            <a:r>
              <a:rPr lang="cs-CZ" dirty="0" smtClean="0"/>
              <a:t>.5</a:t>
            </a:r>
            <a:r>
              <a:rPr lang="cs-CZ" dirty="0" smtClean="0"/>
              <a:t>. – </a:t>
            </a:r>
            <a:r>
              <a:rPr lang="cs-CZ" dirty="0" smtClean="0"/>
              <a:t>riziková mládež</a:t>
            </a:r>
            <a:endParaRPr lang="cs-CZ" dirty="0" smtClean="0"/>
          </a:p>
          <a:p>
            <a:r>
              <a:rPr lang="cs-CZ" dirty="0" smtClean="0"/>
              <a:t>18.5</a:t>
            </a:r>
            <a:r>
              <a:rPr lang="cs-CZ" dirty="0" smtClean="0"/>
              <a:t>. – </a:t>
            </a:r>
            <a:r>
              <a:rPr lang="cs-CZ" dirty="0" smtClean="0"/>
              <a:t>extrémistické skupiny</a:t>
            </a:r>
            <a:endParaRPr lang="cs-CZ" dirty="0" smtClean="0"/>
          </a:p>
          <a:p>
            <a:r>
              <a:rPr lang="cs-CZ" dirty="0" smtClean="0"/>
              <a:t>25</a:t>
            </a:r>
            <a:r>
              <a:rPr lang="cs-CZ" dirty="0" smtClean="0"/>
              <a:t>.5</a:t>
            </a:r>
            <a:r>
              <a:rPr lang="cs-CZ" dirty="0" smtClean="0"/>
              <a:t>. – </a:t>
            </a:r>
            <a:r>
              <a:rPr lang="cs-CZ" dirty="0" smtClean="0"/>
              <a:t>chudoba a nezaměstnanost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Změna vyhrazena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1980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na mužích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Málo poznatků, obvykle se uvádí 2-4% z populace</a:t>
            </a:r>
          </a:p>
          <a:p>
            <a:r>
              <a:rPr lang="cs-CZ" dirty="0" smtClean="0"/>
              <a:t>Percepce i viktimizace jsou u mužů složitější – identita oběti + další sociální stigmatizace spojená stereotypy o mužích.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9218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na seniorech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WHO 4-6%, podle </a:t>
            </a:r>
            <a:r>
              <a:rPr lang="cs-CZ" dirty="0" err="1" smtClean="0"/>
              <a:t>o.s.Život</a:t>
            </a:r>
            <a:r>
              <a:rPr lang="cs-CZ" dirty="0" smtClean="0"/>
              <a:t> 90 13% fyzické týrání, 20% psychické týrání</a:t>
            </a:r>
          </a:p>
          <a:p>
            <a:r>
              <a:rPr lang="cs-CZ" dirty="0" smtClean="0"/>
              <a:t>Pachateli často děti obětí – stud, sebeobviňování obětí</a:t>
            </a:r>
          </a:p>
          <a:p>
            <a:r>
              <a:rPr lang="cs-CZ" dirty="0" smtClean="0"/>
              <a:t>Často závislost na týrající osobě, obavy z budoucnosti v případě zveřejnění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40546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oběti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Skupinová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5326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 vyžaduje multidisciplinární přístup, restrikce vůči pachateli nestačí</a:t>
            </a:r>
          </a:p>
          <a:p>
            <a:r>
              <a:rPr lang="cs-CZ" dirty="0" smtClean="0"/>
              <a:t>Odloučení agresora od oběti není dostačující, pokud příčina zůstává neřešená</a:t>
            </a:r>
          </a:p>
          <a:p>
            <a:r>
              <a:rPr lang="cs-CZ" dirty="0" smtClean="0"/>
              <a:t>Vzdělávací, poradenské, terapeutické služby pro pachatele – cílem je změna chování, komunikačních vzorců a způsobů řešení konfliktů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73360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Edukace pachatele – kontext a dopady DN, uvědomění si násilného chování</a:t>
            </a:r>
          </a:p>
          <a:p>
            <a:r>
              <a:rPr lang="cs-CZ" dirty="0" smtClean="0"/>
              <a:t>Hodnotová orientace – přehodnocení osobních postojů, zkušeností, pocitů</a:t>
            </a:r>
          </a:p>
          <a:p>
            <a:r>
              <a:rPr lang="cs-CZ" dirty="0" smtClean="0"/>
              <a:t>Změna chování – nácvik nových strategií s využitím kognitivně-behaviorální 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3127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Prezentace skupinové práce</a:t>
            </a:r>
          </a:p>
          <a:p>
            <a:r>
              <a:rPr lang="cs-CZ" dirty="0" smtClean="0"/>
              <a:t>Písemný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5686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Zmapování služeb pro vybranou cílovou skupinu na území Prahy (nebo po dohodě jinde).</a:t>
            </a:r>
          </a:p>
          <a:p>
            <a:r>
              <a:rPr lang="cs-CZ" dirty="0" smtClean="0"/>
              <a:t>Příprava prezentace v délce 10-15 min. </a:t>
            </a:r>
          </a:p>
          <a:p>
            <a:r>
              <a:rPr lang="cs-CZ" dirty="0" smtClean="0"/>
              <a:t>Prezentace bude vždy navazovat na téma odpřednášené v příslušné hodině.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40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Hrča, M. Sociální deviace. Praha: Slon, 2000</a:t>
            </a:r>
          </a:p>
          <a:p>
            <a:r>
              <a:rPr lang="cs-CZ" dirty="0" smtClean="0"/>
              <a:t>Wágnerová, M. Psychopatologie pro pomáhající profese, Praha: Portál, 2004</a:t>
            </a:r>
          </a:p>
          <a:p>
            <a:r>
              <a:rPr lang="cs-CZ" dirty="0" smtClean="0"/>
              <a:t>Matoušek, O. a kol.: Encyklopedie sociální práce, Praha: Portál, 2014</a:t>
            </a:r>
          </a:p>
          <a:p>
            <a:r>
              <a:rPr lang="cs-CZ" dirty="0" smtClean="0"/>
              <a:t>Válková, H., Kuchta a kol. Základy kriminologie a trestní politiky, Praha: </a:t>
            </a:r>
            <a:r>
              <a:rPr lang="cs-CZ" dirty="0" err="1" smtClean="0"/>
              <a:t>C.H.Beck</a:t>
            </a:r>
            <a:r>
              <a:rPr lang="cs-CZ" dirty="0" smtClean="0"/>
              <a:t>, 2012</a:t>
            </a:r>
          </a:p>
          <a:p>
            <a:r>
              <a:rPr lang="cs-CZ" dirty="0" smtClean="0"/>
              <a:t>A další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373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Domácí násilí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627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projevy domácího násilí?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3225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Porucha vztahu mezi blízkými osobami</a:t>
            </a:r>
          </a:p>
          <a:p>
            <a:r>
              <a:rPr lang="cs-CZ" dirty="0" smtClean="0"/>
              <a:t>Ne každá porucha vztahu je domácím násilím!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Domácí násilí je dlouhodobě se opakující, jednostranné fyzické, psychické, sexuální, sociální či ekonomické násilí ve vztahu mezi blízkými osobami bydlícími ve společném obydlí. </a:t>
            </a:r>
          </a:p>
        </p:txBody>
      </p:sp>
    </p:spTree>
    <p:extLst>
      <p:ext uri="{BB962C8B-B14F-4D97-AF65-F5344CB8AC3E}">
        <p14:creationId xmlns:p14="http://schemas.microsoft.com/office/powerpoint/2010/main" xmlns="" val="2681974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 je hodnoceno jako silně traumatizující delikt, týrající osobou je blízký člověk</a:t>
            </a:r>
          </a:p>
          <a:p>
            <a:r>
              <a:rPr lang="cs-CZ" dirty="0" smtClean="0"/>
              <a:t>Bez emocionálního vztahu by se DN nerozvinulo, oběť by reagovala radikálně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0883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393</TotalTime>
  <Words>687</Words>
  <Application>Microsoft Office PowerPoint</Application>
  <PresentationFormat>Předvádění na obrazovce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Administrativní</vt:lpstr>
      <vt:lpstr>Rizikové skupiny LS 1</vt:lpstr>
      <vt:lpstr>Termíny a témata</vt:lpstr>
      <vt:lpstr>Podmínky atestace</vt:lpstr>
      <vt:lpstr>Zadání skupinové práce</vt:lpstr>
      <vt:lpstr>Doporučená literatura</vt:lpstr>
      <vt:lpstr>Domácí násilí</vt:lpstr>
      <vt:lpstr>Jaké jsou projevy domácího násilí? </vt:lpstr>
      <vt:lpstr>Snímek 8</vt:lpstr>
      <vt:lpstr>Snímek 9</vt:lpstr>
      <vt:lpstr>Soused x partner</vt:lpstr>
      <vt:lpstr>Reakce oběti</vt:lpstr>
      <vt:lpstr>Snímek 12</vt:lpstr>
      <vt:lpstr>Znaky domácího násilí</vt:lpstr>
      <vt:lpstr>Cyklus domácího násilí</vt:lpstr>
      <vt:lpstr>Syndrom týraného partnera</vt:lpstr>
      <vt:lpstr>Nátlakové kontrolující násilí</vt:lpstr>
      <vt:lpstr>Domácím násilím není</vt:lpstr>
      <vt:lpstr>Legislativa</vt:lpstr>
      <vt:lpstr>Výskyt </vt:lpstr>
      <vt:lpstr>Násilí na mužích</vt:lpstr>
      <vt:lpstr>Násilí na seniorech</vt:lpstr>
      <vt:lpstr>Služby pro oběti DN</vt:lpstr>
      <vt:lpstr>Služby pro pachatele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Pazlarova</cp:lastModifiedBy>
  <cp:revision>24</cp:revision>
  <dcterms:created xsi:type="dcterms:W3CDTF">2014-08-27T09:20:17Z</dcterms:created>
  <dcterms:modified xsi:type="dcterms:W3CDTF">2016-02-03T10:56:57Z</dcterms:modified>
</cp:coreProperties>
</file>