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85" r:id="rId7"/>
    <p:sldId id="286" r:id="rId8"/>
    <p:sldId id="291" r:id="rId9"/>
    <p:sldId id="293" r:id="rId10"/>
    <p:sldId id="294" r:id="rId11"/>
    <p:sldId id="295" r:id="rId12"/>
    <p:sldId id="296" r:id="rId13"/>
    <p:sldId id="297" r:id="rId14"/>
    <p:sldId id="288" r:id="rId15"/>
    <p:sldId id="289" r:id="rId16"/>
    <p:sldId id="292" r:id="rId17"/>
    <p:sldId id="264" r:id="rId18"/>
    <p:sldId id="266" r:id="rId19"/>
    <p:sldId id="268" r:id="rId20"/>
    <p:sldId id="269" r:id="rId21"/>
    <p:sldId id="270" r:id="rId22"/>
    <p:sldId id="277" r:id="rId23"/>
    <p:sldId id="271" r:id="rId24"/>
    <p:sldId id="272" r:id="rId25"/>
    <p:sldId id="273" r:id="rId26"/>
    <p:sldId id="262" r:id="rId27"/>
    <p:sldId id="263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876" y="-13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D7E7-19D1-4410-8A84-457BA73BF840}" type="datetimeFigureOut">
              <a:rPr lang="cs-CZ" smtClean="0"/>
              <a:t>26.5.2016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B162-FA4F-4E34-B586-EDF5760447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893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D7E7-19D1-4410-8A84-457BA73BF840}" type="datetimeFigureOut">
              <a:rPr lang="cs-CZ" smtClean="0"/>
              <a:t>26.5.2016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B162-FA4F-4E34-B586-EDF5760447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667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D7E7-19D1-4410-8A84-457BA73BF840}" type="datetimeFigureOut">
              <a:rPr lang="cs-CZ" smtClean="0"/>
              <a:t>26.5.2016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B162-FA4F-4E34-B586-EDF5760447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352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D7E7-19D1-4410-8A84-457BA73BF840}" type="datetimeFigureOut">
              <a:rPr lang="cs-CZ" smtClean="0"/>
              <a:t>26.5.2016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B162-FA4F-4E34-B586-EDF5760447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5234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D7E7-19D1-4410-8A84-457BA73BF840}" type="datetimeFigureOut">
              <a:rPr lang="cs-CZ" smtClean="0"/>
              <a:t>26.5.2016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B162-FA4F-4E34-B586-EDF5760447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333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D7E7-19D1-4410-8A84-457BA73BF840}" type="datetimeFigureOut">
              <a:rPr lang="cs-CZ" smtClean="0"/>
              <a:t>26.5.2016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B162-FA4F-4E34-B586-EDF5760447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8759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D7E7-19D1-4410-8A84-457BA73BF840}" type="datetimeFigureOut">
              <a:rPr lang="cs-CZ" smtClean="0"/>
              <a:t>26.5.2016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B162-FA4F-4E34-B586-EDF5760447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2968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D7E7-19D1-4410-8A84-457BA73BF840}" type="datetimeFigureOut">
              <a:rPr lang="cs-CZ" smtClean="0"/>
              <a:t>26.5.2016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B162-FA4F-4E34-B586-EDF5760447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0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D7E7-19D1-4410-8A84-457BA73BF840}" type="datetimeFigureOut">
              <a:rPr lang="cs-CZ" smtClean="0"/>
              <a:t>26.5.2016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B162-FA4F-4E34-B586-EDF5760447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044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D7E7-19D1-4410-8A84-457BA73BF840}" type="datetimeFigureOut">
              <a:rPr lang="cs-CZ" smtClean="0"/>
              <a:t>26.5.2016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B162-FA4F-4E34-B586-EDF5760447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4060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D7E7-19D1-4410-8A84-457BA73BF840}" type="datetimeFigureOut">
              <a:rPr lang="cs-CZ" smtClean="0"/>
              <a:t>26.5.2016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B162-FA4F-4E34-B586-EDF5760447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3121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0D7E7-19D1-4410-8A84-457BA73BF840}" type="datetimeFigureOut">
              <a:rPr lang="cs-CZ" smtClean="0"/>
              <a:t>26.5.2016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9B162-FA4F-4E34-B586-EDF5760447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235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90663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Rodina z pohledu sociologie</a:t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dirty="0" smtClean="0">
                <a:effectLst/>
              </a:rPr>
              <a:t>Vývoj rodiny, proměny jejích forem a funkcí v moderní společnosti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 smtClean="0"/>
          </a:p>
          <a:p>
            <a:endParaRPr lang="cs-CZ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Jabok</a:t>
            </a:r>
            <a:r>
              <a:rPr lang="cs-C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ETF UK</a:t>
            </a:r>
          </a:p>
          <a:p>
            <a:r>
              <a:rPr lang="cs-C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cs-CZ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652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Formy rodinného života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Úplné rodiny x neúplné rodiny</a:t>
            </a:r>
          </a:p>
          <a:p>
            <a:r>
              <a:rPr lang="cs-CZ" dirty="0" smtClean="0"/>
              <a:t>Tradiční rodina x „sešívaná“ rodina</a:t>
            </a:r>
          </a:p>
          <a:p>
            <a:r>
              <a:rPr lang="cs-CZ" dirty="0" smtClean="0"/>
              <a:t>Pokrevní rodina x adoptivní rodina x pěstounská rodina</a:t>
            </a:r>
          </a:p>
          <a:p>
            <a:r>
              <a:rPr lang="cs-CZ" dirty="0" smtClean="0"/>
              <a:t>Soužití mladých dospělých s rodiči (</a:t>
            </a:r>
            <a:r>
              <a:rPr lang="cs-CZ" dirty="0" err="1" smtClean="0"/>
              <a:t>zejm</a:t>
            </a:r>
            <a:r>
              <a:rPr lang="cs-CZ" dirty="0" smtClean="0"/>
              <a:t> jižní a </a:t>
            </a:r>
            <a:r>
              <a:rPr lang="cs-CZ" dirty="0" err="1" smtClean="0"/>
              <a:t>vých</a:t>
            </a:r>
            <a:r>
              <a:rPr lang="cs-CZ" dirty="0" smtClean="0"/>
              <a:t>. Evropa)</a:t>
            </a:r>
          </a:p>
          <a:p>
            <a:r>
              <a:rPr lang="cs-CZ" dirty="0" smtClean="0"/>
              <a:t>Soužití prarodičů a vnoučete (svěřenecké rodiny)</a:t>
            </a:r>
          </a:p>
          <a:p>
            <a:r>
              <a:rPr lang="cs-CZ" dirty="0" smtClean="0"/>
              <a:t>Homosexuální rodiny</a:t>
            </a:r>
          </a:p>
          <a:p>
            <a:r>
              <a:rPr lang="cs-CZ" dirty="0"/>
              <a:t>Manželské rodiny x </a:t>
            </a:r>
            <a:r>
              <a:rPr lang="cs-CZ" dirty="0" smtClean="0"/>
              <a:t> nesezdaná soužití, mimomanželská plodnost </a:t>
            </a:r>
            <a:endParaRPr lang="cs-CZ" dirty="0"/>
          </a:p>
          <a:p>
            <a:pPr marL="0" indent="0" algn="ctr">
              <a:buNone/>
            </a:pPr>
            <a:r>
              <a:rPr lang="cs-CZ" dirty="0" smtClean="0"/>
              <a:t>= </a:t>
            </a:r>
            <a:r>
              <a:rPr lang="cs-CZ" b="1" dirty="0" smtClean="0"/>
              <a:t>DIVERZIFIKACE RODINNÉHO ŽIVOTA</a:t>
            </a:r>
          </a:p>
        </p:txBody>
      </p:sp>
    </p:spTree>
    <p:extLst>
      <p:ext uri="{BB962C8B-B14F-4D97-AF65-F5344CB8AC3E}">
        <p14:creationId xmlns:p14="http://schemas.microsoft.com/office/powerpoint/2010/main" val="1022121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Neúplná rodina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Jeden z rodičů a nezletilé dítě (děti)</a:t>
            </a:r>
          </a:p>
          <a:p>
            <a:r>
              <a:rPr lang="cs-CZ" dirty="0" smtClean="0"/>
              <a:t>Rodina vůbec nevznikne – svobodné matky</a:t>
            </a:r>
          </a:p>
          <a:p>
            <a:r>
              <a:rPr lang="cs-CZ" dirty="0" smtClean="0"/>
              <a:t>Rodina neplní svou funkci – jeden z rodičů je dlouhodobě mimo domov (výkon trestu, práce v zahraničí) nebo rodinu opustil (odlišná sex. orientace, nevěra)</a:t>
            </a:r>
          </a:p>
          <a:p>
            <a:r>
              <a:rPr lang="cs-CZ" dirty="0" smtClean="0"/>
              <a:t>Rodina zanikne - přirozenou cestou (ovdovění)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- nepřirozenou cestu (rozvod)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6126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b="1" dirty="0" smtClean="0"/>
              <a:t>Rozvod </a:t>
            </a:r>
            <a:br>
              <a:rPr lang="cs-CZ" b="1" dirty="0" smtClean="0"/>
            </a:br>
            <a:r>
              <a:rPr lang="cs-CZ" b="1" dirty="0" smtClean="0"/>
              <a:t>sociologický jev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Stoupající rozvodovost</a:t>
            </a:r>
          </a:p>
          <a:p>
            <a:r>
              <a:rPr lang="cs-CZ" dirty="0" smtClean="0"/>
              <a:t>Rozvod se stává společensky tolerovaným řešením manželské krize – deviace se stává normou (normalizace deviace)</a:t>
            </a:r>
          </a:p>
          <a:p>
            <a:r>
              <a:rPr lang="cs-CZ" dirty="0" smtClean="0"/>
              <a:t>Až polovina manželství je v ČR rozvedeno (též ve Skandinávii, VB, Belgii, Rakousku)</a:t>
            </a:r>
          </a:p>
          <a:p>
            <a:r>
              <a:rPr lang="cs-CZ" dirty="0" smtClean="0"/>
              <a:t>V 85% je v čele neúplné rodiny žena</a:t>
            </a:r>
          </a:p>
          <a:p>
            <a:r>
              <a:rPr lang="cs-CZ" dirty="0" smtClean="0"/>
              <a:t>20% dětí do 15 let žije v neúplných rodinách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723" y="26064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32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Funkce rodiny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cs-CZ" dirty="0" smtClean="0"/>
          </a:p>
          <a:p>
            <a:r>
              <a:rPr lang="cs-CZ" b="1" dirty="0" smtClean="0"/>
              <a:t>Biologicko-reprodukční</a:t>
            </a:r>
            <a:r>
              <a:rPr lang="cs-CZ" dirty="0" smtClean="0"/>
              <a:t> -  zachování, pokračování rodu</a:t>
            </a:r>
          </a:p>
          <a:p>
            <a:r>
              <a:rPr lang="cs-CZ" b="1" dirty="0" smtClean="0"/>
              <a:t>Emocionální </a:t>
            </a:r>
            <a:r>
              <a:rPr lang="cs-CZ" dirty="0" smtClean="0"/>
              <a:t>- jistota vztahů, přilnutí, citová odezva, pocit bezpečí, péče, intimita</a:t>
            </a:r>
          </a:p>
          <a:p>
            <a:r>
              <a:rPr lang="cs-CZ" b="1" dirty="0" smtClean="0"/>
              <a:t>Socializačně - výchovná – </a:t>
            </a:r>
            <a:r>
              <a:rPr lang="cs-CZ" dirty="0" smtClean="0"/>
              <a:t>začleňování dětí do života společnosti, předávání sociokulturních vzorců, životního stylu</a:t>
            </a:r>
          </a:p>
          <a:p>
            <a:r>
              <a:rPr lang="cs-CZ" b="1" dirty="0" smtClean="0"/>
              <a:t>Materiální, ekonomická</a:t>
            </a:r>
            <a:r>
              <a:rPr lang="cs-CZ" dirty="0" smtClean="0"/>
              <a:t> – zajištění obživy svým členům, bydlení, vzdělávání, životní úroveň, péče o oslabené členy</a:t>
            </a:r>
          </a:p>
          <a:p>
            <a:r>
              <a:rPr lang="cs-CZ" b="1" dirty="0" smtClean="0"/>
              <a:t>Ochranná </a:t>
            </a:r>
            <a:r>
              <a:rPr lang="cs-CZ" dirty="0" smtClean="0"/>
              <a:t>(zaopatřovací, pečovatelská)</a:t>
            </a:r>
          </a:p>
          <a:p>
            <a:r>
              <a:rPr lang="cs-CZ" b="1" dirty="0" smtClean="0"/>
              <a:t>Rekreačně – relaxační </a:t>
            </a:r>
            <a:r>
              <a:rPr lang="cs-CZ" dirty="0" smtClean="0"/>
              <a:t>(odpočinek, uvolnění, zábava)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5073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Biologicko-reprodukční funkce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význam </a:t>
            </a:r>
            <a:r>
              <a:rPr lang="cs-CZ" dirty="0"/>
              <a:t>jak pro společnost jako celek, tak také pro jedince, kteří rodinu tvoří</a:t>
            </a:r>
          </a:p>
          <a:p>
            <a:r>
              <a:rPr lang="cs-CZ" dirty="0" smtClean="0"/>
              <a:t>podle </a:t>
            </a:r>
            <a:r>
              <a:rPr lang="cs-CZ" dirty="0"/>
              <a:t>současného trendu ve většině vyspělých zemí je </a:t>
            </a:r>
            <a:r>
              <a:rPr lang="cs-CZ" b="1" dirty="0"/>
              <a:t>dítě často vnímáno jako překážka </a:t>
            </a:r>
            <a:r>
              <a:rPr lang="cs-CZ" dirty="0"/>
              <a:t>v profesním růstu a vlastní seberealizaci obou rodičů a </a:t>
            </a:r>
            <a:r>
              <a:rPr lang="cs-CZ" b="1" dirty="0"/>
              <a:t>v rodinách s nižšími příjmy pak také jako </a:t>
            </a:r>
            <a:r>
              <a:rPr lang="cs-CZ" b="1" dirty="0" smtClean="0"/>
              <a:t>přepych</a:t>
            </a:r>
          </a:p>
          <a:p>
            <a:r>
              <a:rPr lang="cs-CZ" dirty="0" smtClean="0"/>
              <a:t>Snižuje se počet dětí v rodinách</a:t>
            </a:r>
          </a:p>
          <a:p>
            <a:r>
              <a:rPr lang="cs-CZ" dirty="0" smtClean="0"/>
              <a:t>Stále častěji pouze jedináčci</a:t>
            </a:r>
          </a:p>
          <a:p>
            <a:r>
              <a:rPr lang="cs-CZ" dirty="0" smtClean="0"/>
              <a:t>Nechtěná bezdětnost – asistovaná reprodukce (Slepičková L. 2015)</a:t>
            </a:r>
          </a:p>
          <a:p>
            <a:r>
              <a:rPr lang="cs-CZ" dirty="0" smtClean="0"/>
              <a:t>Mateřství ve vyšším věku než dříve (optimálně mezi 20 – 30 lety)</a:t>
            </a:r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6026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Sociálně-ekonomická funkce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r>
              <a:rPr lang="cs-CZ" dirty="0"/>
              <a:t>rodina je chápána jako významný prvek v </a:t>
            </a:r>
            <a:r>
              <a:rPr lang="cs-CZ" b="1" dirty="0"/>
              <a:t>rozvoji ekonomického systému </a:t>
            </a:r>
            <a:r>
              <a:rPr lang="cs-CZ" dirty="0"/>
              <a:t>společnosti </a:t>
            </a:r>
          </a:p>
          <a:p>
            <a:r>
              <a:rPr lang="cs-CZ" dirty="0" smtClean="0"/>
              <a:t>její </a:t>
            </a:r>
            <a:r>
              <a:rPr lang="cs-CZ" dirty="0"/>
              <a:t>členové se zapojují do výrobní i nevýrobní sféry v rámci </a:t>
            </a:r>
            <a:r>
              <a:rPr lang="cs-CZ" b="1" dirty="0"/>
              <a:t>výkonu určitého povolání </a:t>
            </a:r>
          </a:p>
          <a:p>
            <a:r>
              <a:rPr lang="cs-CZ" dirty="0" smtClean="0"/>
              <a:t>současně </a:t>
            </a:r>
            <a:r>
              <a:rPr lang="cs-CZ" dirty="0"/>
              <a:t>se rodina sama stává významným </a:t>
            </a:r>
            <a:r>
              <a:rPr lang="cs-CZ" b="1" dirty="0"/>
              <a:t>spotřebitelem,</a:t>
            </a:r>
            <a:r>
              <a:rPr lang="cs-CZ" dirty="0"/>
              <a:t> na němž je značně závislý trh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7178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>Ochranná </a:t>
            </a:r>
            <a:r>
              <a:rPr lang="cs-CZ" b="1" dirty="0"/>
              <a:t>funkce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(</a:t>
            </a:r>
            <a:r>
              <a:rPr lang="cs-CZ" b="1" dirty="0"/>
              <a:t>zaopatřovací, pečovatelská </a:t>
            </a:r>
            <a:r>
              <a:rPr lang="cs-CZ" b="1" dirty="0" smtClean="0"/>
              <a:t>)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r>
              <a:rPr lang="cs-CZ" dirty="0" smtClean="0"/>
              <a:t>zajišťování </a:t>
            </a:r>
            <a:r>
              <a:rPr lang="cs-CZ" dirty="0"/>
              <a:t>životních potřeb nejen dětí, ale všech členů rodiny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2084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Rodina v psychologii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Uspokojení základních bio-psycho-sociálních potřeb jednotlivých členů, zejména dětí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- lásky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- bezpečí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- stimulace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- vývoje    </a:t>
            </a:r>
          </a:p>
          <a:p>
            <a:pPr marL="0" indent="0">
              <a:buNone/>
            </a:pPr>
            <a:r>
              <a:rPr lang="cs-CZ" dirty="0" smtClean="0"/>
              <a:t>                                           (Matějček, </a:t>
            </a:r>
            <a:r>
              <a:rPr lang="cs-CZ" dirty="0" err="1" smtClean="0"/>
              <a:t>Langmeier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Psychická deprivace v dětství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Náhradní rodinná péče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Téma pěstounských rodin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4579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ojetí (interpretace) rodiny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dirty="0" smtClean="0"/>
              <a:t>1. Konzervativní interpretace rodiny </a:t>
            </a:r>
            <a:r>
              <a:rPr lang="cs-CZ" sz="2800" dirty="0" smtClean="0"/>
              <a:t>– zákl. buňka společnosti, patriarchální model, tradiční „přirozená“ dělba práce (muž – živitel, žena – strážkyně krbu), autoritativní výchova</a:t>
            </a:r>
          </a:p>
          <a:p>
            <a:endParaRPr lang="cs-CZ" sz="2800" dirty="0" smtClean="0"/>
          </a:p>
          <a:p>
            <a:pPr marL="0" indent="0">
              <a:buNone/>
            </a:pPr>
            <a:r>
              <a:rPr lang="cs-CZ" sz="2800" b="1" dirty="0" smtClean="0"/>
              <a:t>2. Liberální interpretace </a:t>
            </a:r>
            <a:r>
              <a:rPr lang="cs-CZ" sz="2800" dirty="0" smtClean="0"/>
              <a:t>– rodina = soukromá sféra života,  místo uspokojování potřeb individua, prostředí seberealizace, různé formy soužití závislé na „životních stylech“, „volnější“ způsob výchovy, respektování osobnosti dětí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373850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Pojetí rodiny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000" b="1" dirty="0" smtClean="0"/>
              <a:t>3. Kolektivistické interpretace </a:t>
            </a:r>
            <a:r>
              <a:rPr lang="cs-CZ" sz="2800" dirty="0" smtClean="0"/>
              <a:t>– rodina jako přežívající instituce – funkce rodiny budou přebírány společenským servisem („</a:t>
            </a:r>
            <a:r>
              <a:rPr lang="cs-CZ" sz="2800" dirty="0" err="1" smtClean="0"/>
              <a:t>caring</a:t>
            </a:r>
            <a:r>
              <a:rPr lang="cs-CZ" sz="2800" dirty="0" smtClean="0"/>
              <a:t> society“), tzv. „vyvlastnění rodiny“ („</a:t>
            </a:r>
            <a:r>
              <a:rPr lang="cs-CZ" sz="2800" b="1" dirty="0" err="1" smtClean="0"/>
              <a:t>defamilializace</a:t>
            </a:r>
            <a:r>
              <a:rPr lang="cs-CZ" sz="2800" dirty="0" smtClean="0"/>
              <a:t>“) –  směs kolektivní (institucionální) výchovy a péče – materiální zabezpečení </a:t>
            </a:r>
            <a:r>
              <a:rPr lang="cs-CZ" sz="2800" dirty="0" err="1" smtClean="0"/>
              <a:t>prostř</a:t>
            </a:r>
            <a:r>
              <a:rPr lang="cs-CZ" sz="2800" dirty="0" smtClean="0"/>
              <a:t>. služeb – </a:t>
            </a:r>
            <a:r>
              <a:rPr lang="cs-CZ" sz="2800" dirty="0" err="1" smtClean="0"/>
              <a:t>konzumérství</a:t>
            </a:r>
            <a:r>
              <a:rPr lang="cs-CZ" sz="2800" dirty="0" smtClean="0"/>
              <a:t> a komercionalizace rodiny (př. </a:t>
            </a:r>
            <a:r>
              <a:rPr lang="cs-CZ" sz="2800" dirty="0"/>
              <a:t>p</a:t>
            </a:r>
            <a:r>
              <a:rPr lang="cs-CZ" sz="2800" dirty="0" smtClean="0"/>
              <a:t>orody doma nebo v porodnicích?)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Riziko, že rodina </a:t>
            </a:r>
            <a:r>
              <a:rPr lang="cs-CZ" sz="2800" b="1" dirty="0" smtClean="0"/>
              <a:t>ztratí kontrolu </a:t>
            </a:r>
            <a:r>
              <a:rPr lang="cs-CZ" sz="2800" dirty="0" smtClean="0"/>
              <a:t>nad výchovou a péči  -  nástroj kontroly státu nad jedincem (např. v případě státního socialismu ) – </a:t>
            </a:r>
            <a:r>
              <a:rPr lang="cs-CZ" sz="2800" b="1" dirty="0" smtClean="0"/>
              <a:t>„</a:t>
            </a:r>
            <a:r>
              <a:rPr lang="cs-CZ" sz="2800" b="1" dirty="0" err="1" smtClean="0"/>
              <a:t>refamilializace</a:t>
            </a:r>
            <a:r>
              <a:rPr lang="cs-CZ" sz="2800" b="1" dirty="0" smtClean="0"/>
              <a:t>“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                                                       Evelyn Glen, Michael Fine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480041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přednášky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</a:pPr>
            <a:r>
              <a:rPr lang="cs-CZ" b="1" dirty="0" smtClean="0">
                <a:effectLst/>
              </a:rPr>
              <a:t>Definice </a:t>
            </a:r>
            <a:r>
              <a:rPr lang="cs-CZ" dirty="0" smtClean="0">
                <a:effectLst/>
              </a:rPr>
              <a:t>rodiny, role a vztahy v rodině</a:t>
            </a:r>
          </a:p>
          <a:p>
            <a:pPr>
              <a:lnSpc>
                <a:spcPct val="115000"/>
              </a:lnSpc>
            </a:pPr>
            <a:r>
              <a:rPr lang="cs-CZ" dirty="0" smtClean="0"/>
              <a:t>Rodina jako </a:t>
            </a:r>
            <a:r>
              <a:rPr lang="cs-CZ" b="1" dirty="0" smtClean="0"/>
              <a:t>hodnota</a:t>
            </a:r>
            <a:r>
              <a:rPr lang="cs-CZ" dirty="0" smtClean="0"/>
              <a:t> společenská a osobní (pozitivní vliv na pocit zdraví a pocit štěstí)</a:t>
            </a:r>
            <a:endParaRPr lang="cs-CZ" dirty="0"/>
          </a:p>
          <a:p>
            <a:pPr>
              <a:lnSpc>
                <a:spcPct val="115000"/>
              </a:lnSpc>
            </a:pPr>
            <a:r>
              <a:rPr lang="cs-CZ" dirty="0" smtClean="0">
                <a:effectLst/>
              </a:rPr>
              <a:t>Historický </a:t>
            </a:r>
            <a:r>
              <a:rPr lang="cs-CZ" b="1" dirty="0" smtClean="0">
                <a:effectLst/>
              </a:rPr>
              <a:t>vývoj</a:t>
            </a:r>
            <a:r>
              <a:rPr lang="cs-CZ" dirty="0" smtClean="0">
                <a:effectLst/>
              </a:rPr>
              <a:t> rodiny a vývojové fáze rodiny</a:t>
            </a:r>
          </a:p>
          <a:p>
            <a:pPr>
              <a:lnSpc>
                <a:spcPct val="115000"/>
              </a:lnSpc>
            </a:pPr>
            <a:r>
              <a:rPr lang="cs-CZ" b="1" dirty="0" smtClean="0"/>
              <a:t>Formy</a:t>
            </a:r>
            <a:r>
              <a:rPr lang="cs-CZ" dirty="0" smtClean="0"/>
              <a:t> rodinného života, netradiční </a:t>
            </a:r>
            <a:r>
              <a:rPr lang="cs-CZ" dirty="0"/>
              <a:t>formy soužití, </a:t>
            </a:r>
            <a:r>
              <a:rPr lang="cs-CZ" dirty="0" smtClean="0"/>
              <a:t>změny </a:t>
            </a:r>
            <a:r>
              <a:rPr lang="cs-CZ" dirty="0"/>
              <a:t>v moderní společnosti</a:t>
            </a:r>
          </a:p>
          <a:p>
            <a:pPr>
              <a:lnSpc>
                <a:spcPct val="115000"/>
              </a:lnSpc>
            </a:pPr>
            <a:r>
              <a:rPr lang="cs-CZ" b="1" dirty="0" smtClean="0"/>
              <a:t>Funkce</a:t>
            </a:r>
            <a:r>
              <a:rPr lang="cs-CZ" dirty="0" smtClean="0"/>
              <a:t> rodiny a rodičovství</a:t>
            </a:r>
          </a:p>
          <a:p>
            <a:pPr>
              <a:lnSpc>
                <a:spcPct val="115000"/>
              </a:lnSpc>
            </a:pPr>
            <a:r>
              <a:rPr lang="cs-CZ" b="1" dirty="0" smtClean="0"/>
              <a:t>Ohrožená rodina </a:t>
            </a:r>
            <a:r>
              <a:rPr lang="cs-CZ" dirty="0" smtClean="0"/>
              <a:t>(</a:t>
            </a:r>
            <a:r>
              <a:rPr lang="cs-CZ" dirty="0" smtClean="0">
                <a:effectLst/>
              </a:rPr>
              <a:t>rozvodovost, single rodičovství, diverzita rodiny a její normalizace)</a:t>
            </a:r>
          </a:p>
          <a:p>
            <a:pPr>
              <a:lnSpc>
                <a:spcPct val="115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5537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Pojetí rodiny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4. Feministické koncepce  </a:t>
            </a:r>
            <a:endParaRPr lang="cs-CZ" dirty="0"/>
          </a:p>
          <a:p>
            <a:r>
              <a:rPr lang="cs-CZ" dirty="0"/>
              <a:t>I</a:t>
            </a:r>
            <a:r>
              <a:rPr lang="cs-CZ" dirty="0" smtClean="0"/>
              <a:t>nterpretace rodiny jako prostředku znevýhodnění („zotročení“) ženy</a:t>
            </a:r>
          </a:p>
          <a:p>
            <a:r>
              <a:rPr lang="cs-CZ" dirty="0" smtClean="0"/>
              <a:t>Péče vnímána jako neplacená práce, společností neoceněná, neviditelná</a:t>
            </a:r>
          </a:p>
          <a:p>
            <a:r>
              <a:rPr lang="cs-CZ" dirty="0" smtClean="0"/>
              <a:t>Právo na placenou práci, seberealizaci žen, vzdělávání</a:t>
            </a:r>
          </a:p>
          <a:p>
            <a:r>
              <a:rPr lang="cs-CZ" dirty="0" smtClean="0"/>
              <a:t>Proměna tradiční role mužů a žen – </a:t>
            </a:r>
            <a:r>
              <a:rPr lang="cs-CZ" b="1" dirty="0" smtClean="0"/>
              <a:t>strategie rovnosti v rodinných rolích,</a:t>
            </a:r>
            <a:r>
              <a:rPr lang="cs-CZ" dirty="0" smtClean="0"/>
              <a:t> podpora vysoké zaměstnanosti žen (Skandinávie)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6188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blízké emoční vazby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b="1" dirty="0" smtClean="0"/>
              <a:t>Teorie přimknutí (</a:t>
            </a:r>
            <a:r>
              <a:rPr lang="cs-CZ" altLang="cs-CZ" b="1" dirty="0" err="1" smtClean="0"/>
              <a:t>attachment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theory</a:t>
            </a:r>
            <a:r>
              <a:rPr lang="cs-CZ" altLang="cs-CZ" b="1" dirty="0" smtClean="0"/>
              <a:t>)</a:t>
            </a:r>
            <a:r>
              <a:rPr lang="cs-CZ" altLang="cs-CZ" dirty="0" smtClean="0"/>
              <a:t> – lidé si mezi sebou vytvářejí specifická a velmi pevná emoční pouta a vazby, které hrají důležitou roli v jejich vývoji a mají význam z hlediska přežití (etologický přístup)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altLang="cs-CZ" dirty="0" smtClean="0"/>
          </a:p>
          <a:p>
            <a:pPr>
              <a:lnSpc>
                <a:spcPct val="90000"/>
              </a:lnSpc>
              <a:buNone/>
            </a:pPr>
            <a:r>
              <a:rPr lang="cs-CZ" altLang="cs-CZ" dirty="0"/>
              <a:t>J</a:t>
            </a:r>
            <a:r>
              <a:rPr lang="cs-CZ" altLang="cs-CZ" dirty="0" smtClean="0"/>
              <a:t>de o </a:t>
            </a:r>
            <a:r>
              <a:rPr lang="cs-CZ" altLang="cs-CZ" b="1" dirty="0" smtClean="0"/>
              <a:t>specifickou kognitivní a emocionální zkušenost,</a:t>
            </a:r>
            <a:r>
              <a:rPr lang="cs-CZ" altLang="cs-CZ" dirty="0" smtClean="0"/>
              <a:t> která se vzniká v prvním roce života a  ovlivňuje emoční adaptaci a sociální chování v budoucnosti</a:t>
            </a:r>
          </a:p>
          <a:p>
            <a:pPr>
              <a:lnSpc>
                <a:spcPct val="90000"/>
              </a:lnSpc>
              <a:buNone/>
            </a:pPr>
            <a:endParaRPr lang="cs-CZ" altLang="cs-CZ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b="1" dirty="0" smtClean="0"/>
              <a:t>John </a:t>
            </a:r>
            <a:r>
              <a:rPr lang="cs-CZ" altLang="cs-CZ" b="1" dirty="0" err="1" smtClean="0"/>
              <a:t>Bowlby</a:t>
            </a:r>
            <a:r>
              <a:rPr lang="cs-CZ" altLang="cs-CZ" b="1" dirty="0" smtClean="0"/>
              <a:t> </a:t>
            </a:r>
            <a:r>
              <a:rPr lang="cs-CZ" altLang="cs-CZ" dirty="0" smtClean="0"/>
              <a:t>(1969-82)  - studoval emoční vztah mezi dítětem a pečující osobou (matkou)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7936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Teorie přimknutí v dospělosti</a:t>
            </a: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/>
              <a:t>Způsob přimknutí v dětství ovlivňuje chování a přístup jedince k ostatním lidem v dospělosti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altLang="cs-CZ" sz="2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/>
              <a:t>Přimknutí je aktivováno v situacích, kdy jedinec prožívá ohrožení, zátěž, neobvyklost.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altLang="cs-CZ" sz="2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/>
              <a:t>Projeví se způsobem zvládání zátěže, reakce na ztrátu, mírou zranitelnosti, naučenou bezmocností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altLang="cs-CZ" sz="2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/>
              <a:t>Chybí-li blízký vztah, je člověk ohrožen depresí, sníženou kvalitou života, sníženou vírou v sebe sama i nedůvěrou v ostatní lidi.</a:t>
            </a:r>
            <a:r>
              <a:rPr lang="cs-CZ" altLang="cs-CZ" sz="2800"/>
              <a:t>                     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/>
              <a:t>                                                          </a:t>
            </a:r>
            <a:r>
              <a:rPr lang="cs-CZ" altLang="cs-CZ" sz="1600"/>
              <a:t>Colin M. Parkes (2005)</a:t>
            </a:r>
            <a:r>
              <a:rPr lang="cs-CZ" altLang="cs-CZ" sz="2800" b="1"/>
              <a:t> </a:t>
            </a:r>
          </a:p>
          <a:p>
            <a:pPr>
              <a:lnSpc>
                <a:spcPct val="80000"/>
              </a:lnSpc>
            </a:pPr>
            <a:endParaRPr lang="cs-CZ" altLang="cs-CZ" sz="2800" b="1"/>
          </a:p>
        </p:txBody>
      </p:sp>
    </p:spTree>
    <p:extLst>
      <p:ext uri="{BB962C8B-B14F-4D97-AF65-F5344CB8AC3E}">
        <p14:creationId xmlns:p14="http://schemas.microsoft.com/office/powerpoint/2010/main" val="372661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b="1" dirty="0" smtClean="0"/>
              <a:t>Senioři a rodina – mezigenerační solidarita</a:t>
            </a:r>
            <a:endParaRPr lang="cs-CZ" altLang="cs-CZ" b="1" dirty="0"/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914400" y="1628775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altLang="cs-CZ" b="1" dirty="0"/>
              <a:t>Blízké citové vztahy mezi členy rodiny</a:t>
            </a:r>
            <a:r>
              <a:rPr lang="cs-CZ" altLang="cs-CZ" dirty="0"/>
              <a:t> </a:t>
            </a:r>
          </a:p>
          <a:p>
            <a:pPr>
              <a:buFont typeface="Wingdings" pitchFamily="2" charset="2"/>
              <a:buNone/>
            </a:pPr>
            <a:endParaRPr lang="cs-CZ" altLang="cs-CZ" dirty="0"/>
          </a:p>
          <a:p>
            <a:pPr>
              <a:buFont typeface="Wingdings" pitchFamily="2" charset="2"/>
              <a:buNone/>
            </a:pPr>
            <a:r>
              <a:rPr lang="cs-CZ" altLang="cs-CZ" dirty="0">
                <a:solidFill>
                  <a:schemeClr val="hlink"/>
                </a:solidFill>
              </a:rPr>
              <a:t>-</a:t>
            </a:r>
            <a:r>
              <a:rPr lang="cs-CZ" altLang="cs-CZ" dirty="0"/>
              <a:t> </a:t>
            </a:r>
            <a:r>
              <a:rPr lang="cs-CZ" altLang="cs-CZ" dirty="0" smtClean="0"/>
              <a:t> často </a:t>
            </a:r>
            <a:r>
              <a:rPr lang="cs-CZ" altLang="cs-CZ" dirty="0"/>
              <a:t>jedinou formou sociálního začlenění</a:t>
            </a:r>
          </a:p>
          <a:p>
            <a:pPr>
              <a:buFontTx/>
              <a:buChar char="-"/>
            </a:pPr>
            <a:r>
              <a:rPr lang="cs-CZ" altLang="cs-CZ" dirty="0"/>
              <a:t>základ mezigenerační solidarity</a:t>
            </a:r>
          </a:p>
          <a:p>
            <a:pPr>
              <a:buFontTx/>
              <a:buChar char="-"/>
            </a:pPr>
            <a:r>
              <a:rPr lang="cs-CZ" altLang="cs-CZ" dirty="0"/>
              <a:t>zdroj opory, stability, jistoty, sdílení</a:t>
            </a:r>
          </a:p>
          <a:p>
            <a:pPr>
              <a:buFontTx/>
              <a:buChar char="-"/>
            </a:pPr>
            <a:r>
              <a:rPr lang="cs-CZ" altLang="cs-CZ" dirty="0"/>
              <a:t>vliv na kvalitu života</a:t>
            </a:r>
          </a:p>
          <a:p>
            <a:pPr>
              <a:buFontTx/>
              <a:buChar char="-"/>
            </a:pPr>
            <a:r>
              <a:rPr lang="cs-CZ" altLang="cs-CZ" dirty="0"/>
              <a:t>vliv na morbiditu a morbiditu mužů a žen</a:t>
            </a:r>
          </a:p>
          <a:p>
            <a:pPr>
              <a:buFontTx/>
              <a:buChar char="-"/>
            </a:pPr>
            <a:endParaRPr lang="cs-CZ" altLang="cs-CZ" dirty="0"/>
          </a:p>
          <a:p>
            <a:pPr>
              <a:buFont typeface="Wingdings" pitchFamily="2" charset="2"/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1932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/>
              <a:t>Senior závislý na péči</a:t>
            </a: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1700213"/>
            <a:ext cx="8569325" cy="4454525"/>
          </a:xfrm>
        </p:spPr>
        <p:txBody>
          <a:bodyPr/>
          <a:lstStyle/>
          <a:p>
            <a:r>
              <a:rPr lang="cs-CZ" altLang="cs-CZ" sz="2800" dirty="0"/>
              <a:t>Odkázanost na péči prověří vztahy mezi rodiči a dětmi</a:t>
            </a:r>
          </a:p>
          <a:p>
            <a:r>
              <a:rPr lang="cs-CZ" altLang="cs-CZ" sz="2800" dirty="0"/>
              <a:t>Závazek dospělých dětí vůči stárnoucím rodičům</a:t>
            </a:r>
          </a:p>
          <a:p>
            <a:pPr>
              <a:buFont typeface="Wingdings" pitchFamily="2" charset="2"/>
              <a:buNone/>
            </a:pPr>
            <a:r>
              <a:rPr lang="cs-CZ" altLang="cs-CZ" sz="2800" dirty="0"/>
              <a:t> </a:t>
            </a:r>
            <a:r>
              <a:rPr lang="cs-CZ" altLang="cs-CZ" sz="2800" dirty="0" smtClean="0"/>
              <a:t>    </a:t>
            </a:r>
            <a:r>
              <a:rPr lang="cs-CZ" altLang="cs-CZ" sz="2000" dirty="0" smtClean="0"/>
              <a:t>§ 910 NOZ: </a:t>
            </a:r>
            <a:r>
              <a:rPr lang="cs-CZ" sz="2000" dirty="0" smtClean="0"/>
              <a:t>Předci </a:t>
            </a:r>
            <a:r>
              <a:rPr lang="cs-CZ" sz="2000" dirty="0"/>
              <a:t>a potomci mají vzájemnou vyživovací </a:t>
            </a:r>
            <a:r>
              <a:rPr lang="cs-CZ" sz="2000" dirty="0" smtClean="0"/>
              <a:t>povinnost</a:t>
            </a:r>
            <a:endParaRPr lang="cs-CZ" altLang="cs-CZ" sz="2000" dirty="0"/>
          </a:p>
          <a:p>
            <a:r>
              <a:rPr lang="cs-CZ" altLang="cs-CZ" sz="2800" dirty="0"/>
              <a:t>Příbuzenská odpovědnost</a:t>
            </a:r>
          </a:p>
          <a:p>
            <a:r>
              <a:rPr lang="cs-CZ" altLang="cs-CZ" sz="2800" dirty="0"/>
              <a:t>Synové a dcery  se neliší v emoční podpoře rodičů                                                     </a:t>
            </a:r>
          </a:p>
          <a:p>
            <a:pPr>
              <a:buFont typeface="Wingdings" pitchFamily="2" charset="2"/>
              <a:buNone/>
            </a:pPr>
            <a:r>
              <a:rPr lang="cs-CZ" altLang="cs-CZ" sz="1400" dirty="0"/>
              <a:t>                                                                                                                                            (Přidalová 2007)</a:t>
            </a:r>
            <a:r>
              <a:rPr lang="cs-CZ" altLang="cs-CZ" sz="2800" dirty="0"/>
              <a:t>                                                                          </a:t>
            </a:r>
          </a:p>
          <a:p>
            <a:r>
              <a:rPr lang="cs-CZ" altLang="cs-CZ" sz="2800" dirty="0"/>
              <a:t>Hodnota rodiny, rodinné soudržnosti        </a:t>
            </a:r>
            <a:r>
              <a:rPr lang="cs-CZ" altLang="cs-CZ" sz="1600" dirty="0"/>
              <a:t>(Jeřábek 2005)</a:t>
            </a:r>
          </a:p>
          <a:p>
            <a:pPr>
              <a:buFont typeface="Wingdings" pitchFamily="2" charset="2"/>
              <a:buNone/>
            </a:pP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372314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Teorie péče</a:t>
            </a: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cs-CZ" altLang="cs-CZ" sz="2000"/>
              <a:t>Pečování - základní lidská zkušenost - součást vztahů mezi lidmi 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Péče o staré rodiče – samozřejmost vyrůstající z lásky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Péče jako práce z lásky, práce, která vychází ze silných emocí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Péče souvisí s fyzickými potřebami člověka, ale i s psychickou stránkou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/>
              <a:t>              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/>
              <a:t>                                                                                   (Hillary Graham 1983)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altLang="cs-CZ" sz="2000"/>
          </a:p>
          <a:p>
            <a:pPr>
              <a:lnSpc>
                <a:spcPct val="80000"/>
              </a:lnSpc>
            </a:pPr>
            <a:r>
              <a:rPr lang="cs-CZ" altLang="cs-CZ" sz="2000"/>
              <a:t>Rodiče v seniorském věku nechtějí být závislí na svých dětech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Děti ale cítí závazek vůči svým stárnoucím rodičům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/>
              <a:t>                                                                (De Singly, 1999, Sýkorová 2008)</a:t>
            </a:r>
          </a:p>
          <a:p>
            <a:pPr>
              <a:lnSpc>
                <a:spcPct val="80000"/>
              </a:lnSpc>
            </a:pPr>
            <a:endParaRPr lang="cs-CZ" altLang="cs-CZ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altLang="cs-CZ" sz="2000"/>
          </a:p>
          <a:p>
            <a:pPr>
              <a:lnSpc>
                <a:spcPct val="80000"/>
              </a:lnSpc>
            </a:pPr>
            <a:r>
              <a:rPr lang="cs-CZ" altLang="cs-CZ" sz="2000"/>
              <a:t>Blízký emocionální vztah a poskytování péče spolu navzájem úzce souvisí v průběhu celého lidského života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/>
              <a:t>                                                                                       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altLang="cs-CZ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000"/>
              <a:t>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8936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rodiny – etapy vývoje člověka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4000" b="1" dirty="0" smtClean="0"/>
              <a:t>Erik </a:t>
            </a:r>
            <a:r>
              <a:rPr lang="cs-CZ" altLang="cs-CZ" sz="4000" b="1" dirty="0" err="1" smtClean="0"/>
              <a:t>Erikson</a:t>
            </a:r>
            <a:r>
              <a:rPr lang="cs-CZ" altLang="cs-CZ" sz="4000" dirty="0" smtClean="0"/>
              <a:t> (1902-1994)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cs-CZ" altLang="cs-CZ" sz="4400" dirty="0" smtClean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b="1" dirty="0" smtClean="0"/>
              <a:t>Osm věků člověka</a:t>
            </a:r>
            <a:r>
              <a:rPr lang="cs-CZ" altLang="cs-CZ" dirty="0" smtClean="0"/>
              <a:t> – etapy vývoje lidského života a jejich úkoly: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cs-CZ" altLang="cs-CZ" dirty="0" smtClean="0"/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altLang="cs-CZ" b="1" dirty="0" smtClean="0"/>
              <a:t>Základní důvěra</a:t>
            </a:r>
            <a:r>
              <a:rPr lang="cs-CZ" altLang="cs-CZ" dirty="0" smtClean="0"/>
              <a:t> vůči světu (do 1 roku)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altLang="cs-CZ" b="1" dirty="0" smtClean="0"/>
              <a:t>Sebedůvěra,</a:t>
            </a:r>
            <a:r>
              <a:rPr lang="cs-CZ" altLang="cs-CZ" dirty="0" smtClean="0"/>
              <a:t> autonomie, vůle x pocit zahanbení, studu (1-3)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altLang="cs-CZ" b="1" dirty="0" smtClean="0"/>
              <a:t>Iniciativa</a:t>
            </a:r>
            <a:r>
              <a:rPr lang="cs-CZ" altLang="cs-CZ" dirty="0" smtClean="0"/>
              <a:t>, ochota riskovat, účel x pocity viny (4-5)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altLang="cs-CZ" b="1" dirty="0" smtClean="0"/>
              <a:t>Poznávání světa, kompetence</a:t>
            </a:r>
            <a:r>
              <a:rPr lang="cs-CZ" altLang="cs-CZ" dirty="0" smtClean="0"/>
              <a:t> x lhostejnost (6-11)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altLang="cs-CZ" b="1" dirty="0" smtClean="0"/>
              <a:t>Nalezení identity, věrnost</a:t>
            </a:r>
            <a:r>
              <a:rPr lang="cs-CZ" altLang="cs-CZ" dirty="0" smtClean="0"/>
              <a:t> x strach ze zavržení (12-18)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altLang="cs-CZ" b="1" dirty="0" smtClean="0"/>
              <a:t>Intimita, sblížení, láska </a:t>
            </a:r>
            <a:r>
              <a:rPr lang="cs-CZ" altLang="cs-CZ" dirty="0" smtClean="0"/>
              <a:t>x izolace, samotářství (mladší dospělost)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altLang="cs-CZ" b="1" dirty="0" smtClean="0"/>
              <a:t>Sociální zralost,</a:t>
            </a:r>
            <a:r>
              <a:rPr lang="cs-CZ" altLang="cs-CZ" dirty="0" smtClean="0"/>
              <a:t> produktivita, péče x chudost vztahů, prázdnota (střední dospělost)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altLang="cs-CZ" b="1" dirty="0" smtClean="0"/>
              <a:t>Integrita</a:t>
            </a:r>
            <a:r>
              <a:rPr lang="cs-CZ" altLang="cs-CZ" dirty="0" smtClean="0"/>
              <a:t>, </a:t>
            </a:r>
            <a:r>
              <a:rPr lang="cs-CZ" altLang="cs-CZ" b="1" dirty="0" smtClean="0"/>
              <a:t>moudrost</a:t>
            </a:r>
            <a:r>
              <a:rPr lang="cs-CZ" altLang="cs-CZ" dirty="0" smtClean="0"/>
              <a:t>, sebeúcta x zoufalství, zahořklost, deprese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26104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rodiny – fáze životního cyklu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Mladá rodina </a:t>
            </a:r>
            <a:r>
              <a:rPr lang="cs-CZ" dirty="0" smtClean="0"/>
              <a:t>– zakládání rodiny, adaptace, materiální zázemí, první děti</a:t>
            </a:r>
          </a:p>
          <a:p>
            <a:r>
              <a:rPr lang="cs-CZ" b="1" dirty="0" smtClean="0"/>
              <a:t>Zralá rodiny </a:t>
            </a:r>
            <a:r>
              <a:rPr lang="cs-CZ" dirty="0" smtClean="0"/>
              <a:t>– výchova dětí</a:t>
            </a:r>
          </a:p>
          <a:p>
            <a:r>
              <a:rPr lang="cs-CZ" b="1" dirty="0" smtClean="0"/>
              <a:t>Fáze odchodu dětí z rodiny </a:t>
            </a:r>
            <a:r>
              <a:rPr lang="cs-CZ" dirty="0" smtClean="0"/>
              <a:t>– efekt prázdného hnízda</a:t>
            </a:r>
          </a:p>
          <a:p>
            <a:r>
              <a:rPr lang="cs-CZ" b="1" dirty="0" smtClean="0"/>
              <a:t>Stárnoucí rodina </a:t>
            </a:r>
            <a:r>
              <a:rPr lang="cs-CZ" dirty="0" smtClean="0"/>
              <a:t>– staří manželé, </a:t>
            </a:r>
            <a:r>
              <a:rPr lang="cs-CZ" dirty="0" err="1" smtClean="0"/>
              <a:t>prarodičovství</a:t>
            </a:r>
            <a:r>
              <a:rPr lang="cs-CZ" dirty="0" smtClean="0"/>
              <a:t>, péče o vnoučata a rodiče (sendvičová role)</a:t>
            </a:r>
          </a:p>
          <a:p>
            <a:r>
              <a:rPr lang="cs-CZ" b="1" dirty="0" smtClean="0"/>
              <a:t>Vdovství </a:t>
            </a:r>
            <a:r>
              <a:rPr lang="cs-CZ" dirty="0" smtClean="0"/>
              <a:t>– ztráta životního partnera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2850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Krize rodinného soužití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Krize manželství jako </a:t>
            </a:r>
            <a:r>
              <a:rPr lang="cs-CZ" b="1" dirty="0" smtClean="0"/>
              <a:t>legitimizovaného svazku</a:t>
            </a:r>
          </a:p>
          <a:p>
            <a:r>
              <a:rPr lang="cs-CZ" dirty="0" smtClean="0"/>
              <a:t>Individualismus, nesezdaná partnerství, single (jednočlenné) domácnosti</a:t>
            </a:r>
          </a:p>
          <a:p>
            <a:r>
              <a:rPr lang="cs-CZ" dirty="0" smtClean="0"/>
              <a:t>Nedostatečná stabilita manželství a rodiny (neúplné rodiny) – rizika pro vývoj dětí</a:t>
            </a:r>
          </a:p>
          <a:p>
            <a:r>
              <a:rPr lang="cs-CZ" b="1" dirty="0" smtClean="0"/>
              <a:t>Disfunkční rodiny </a:t>
            </a:r>
            <a:r>
              <a:rPr lang="cs-CZ" dirty="0" smtClean="0"/>
              <a:t>– neplní své funkce ve vztahu k uspokojování potřeb dětí (rodinné násilí, alkoholismus, deprivace)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57867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Současné základní trendy </a:t>
            </a:r>
            <a:br>
              <a:rPr lang="cs-CZ" dirty="0" smtClean="0"/>
            </a:br>
            <a:r>
              <a:rPr lang="cs-CZ" dirty="0" smtClean="0"/>
              <a:t>ve vývoji rodiny (světové)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Pokles významu „velké rodiny“</a:t>
            </a:r>
          </a:p>
          <a:p>
            <a:r>
              <a:rPr lang="cs-CZ" dirty="0" smtClean="0"/>
              <a:t>Tendence ke svobodné volbě manželského partnera</a:t>
            </a:r>
          </a:p>
          <a:p>
            <a:r>
              <a:rPr lang="cs-CZ" dirty="0" smtClean="0"/>
              <a:t>Větší důraz na práva žen v rozhodování o rodinných záležitostech (o dětech, sňatku)</a:t>
            </a:r>
          </a:p>
          <a:p>
            <a:r>
              <a:rPr lang="cs-CZ" dirty="0" smtClean="0"/>
              <a:t>Pokles příbuzenských sňatků</a:t>
            </a:r>
          </a:p>
          <a:p>
            <a:r>
              <a:rPr lang="cs-CZ" dirty="0" smtClean="0"/>
              <a:t>Růst sexuální svobody</a:t>
            </a:r>
          </a:p>
          <a:p>
            <a:r>
              <a:rPr lang="cs-CZ" dirty="0" smtClean="0"/>
              <a:t>Rozšiřování práv dítěte                      (</a:t>
            </a:r>
            <a:r>
              <a:rPr lang="cs-CZ" dirty="0" err="1" smtClean="0"/>
              <a:t>Giddens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1051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Rodina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Skupina jednotlivců </a:t>
            </a:r>
          </a:p>
          <a:p>
            <a:r>
              <a:rPr lang="cs-CZ" dirty="0" smtClean="0"/>
              <a:t>Spojení pokrevním příbuzenstvím, sňatkem (manželstvím) či adopcí</a:t>
            </a:r>
          </a:p>
          <a:p>
            <a:r>
              <a:rPr lang="cs-CZ" dirty="0" smtClean="0"/>
              <a:t>Ekonomická jednotka</a:t>
            </a:r>
          </a:p>
          <a:p>
            <a:r>
              <a:rPr lang="cs-CZ" dirty="0" smtClean="0"/>
              <a:t>Dospělí členové jsou zodpovědní za výchovu dětí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                                                            (</a:t>
            </a:r>
            <a:r>
              <a:rPr lang="cs-CZ" dirty="0" err="1" smtClean="0"/>
              <a:t>Giddens</a:t>
            </a:r>
            <a:r>
              <a:rPr lang="cs-CZ" dirty="0" smtClean="0"/>
              <a:t> 89)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04575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Trendy v euroamerické civilizaci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Rodina monogamní</a:t>
            </a:r>
          </a:p>
          <a:p>
            <a:r>
              <a:rPr lang="cs-CZ" dirty="0" smtClean="0"/>
              <a:t>Citový individualismus</a:t>
            </a:r>
          </a:p>
          <a:p>
            <a:r>
              <a:rPr lang="cs-CZ" dirty="0" smtClean="0"/>
              <a:t>Rodina je převážně patrilineární (jméno po otci, dědictví po mužské linii)</a:t>
            </a:r>
          </a:p>
          <a:p>
            <a:r>
              <a:rPr lang="cs-CZ" dirty="0" smtClean="0"/>
              <a:t>Rodina je převážně </a:t>
            </a:r>
            <a:r>
              <a:rPr lang="cs-CZ" dirty="0" err="1" smtClean="0"/>
              <a:t>neolokální</a:t>
            </a:r>
            <a:r>
              <a:rPr lang="cs-CZ" dirty="0" smtClean="0"/>
              <a:t> </a:t>
            </a:r>
          </a:p>
          <a:p>
            <a:r>
              <a:rPr lang="cs-CZ" dirty="0" smtClean="0"/>
              <a:t>Nukleární charakter rodiny</a:t>
            </a:r>
          </a:p>
          <a:p>
            <a:r>
              <a:rPr lang="cs-CZ" dirty="0" smtClean="0"/>
              <a:t>Růst počtu neúplných rodin, rozmanitost rodinných forem                         (</a:t>
            </a:r>
            <a:r>
              <a:rPr lang="cs-CZ" dirty="0" err="1" smtClean="0"/>
              <a:t>Giddens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93555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Rodina v české společnosti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Snížila se sňatečnost, nesezdaná soužití</a:t>
            </a:r>
          </a:p>
          <a:p>
            <a:r>
              <a:rPr lang="cs-CZ" dirty="0" smtClean="0"/>
              <a:t>Zvýšil se průměrný věk mužů a žen v době prvního sňatku</a:t>
            </a:r>
          </a:p>
          <a:p>
            <a:r>
              <a:rPr lang="cs-CZ" dirty="0" smtClean="0"/>
              <a:t>Snížila se porodnost</a:t>
            </a:r>
          </a:p>
          <a:p>
            <a:r>
              <a:rPr lang="cs-CZ" dirty="0" smtClean="0"/>
              <a:t>Zvýšily se podíly dětí, které se narodily svobodným matkám</a:t>
            </a:r>
          </a:p>
          <a:p>
            <a:r>
              <a:rPr lang="cs-CZ" dirty="0" smtClean="0"/>
              <a:t>Odkládání formálního sňatku, odkládání početí dítěte</a:t>
            </a:r>
          </a:p>
          <a:p>
            <a:r>
              <a:rPr lang="cs-CZ" dirty="0" smtClean="0"/>
              <a:t>Děti se rodí v nesezdaných soužitích, těhotenství nevěsty není důvodem ke sňatku</a:t>
            </a:r>
          </a:p>
          <a:p>
            <a:r>
              <a:rPr lang="cs-CZ" dirty="0" smtClean="0"/>
              <a:t>Plánování rodiny – snížení počtu umělých potratů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77529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Trendy do budoucnosti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Hodnota rodiny není na ústupu, spíše bude stoupat</a:t>
            </a:r>
          </a:p>
          <a:p>
            <a:r>
              <a:rPr lang="cs-CZ" dirty="0" smtClean="0"/>
              <a:t>Hodnota rodiny spočívá mj. v její ekonomické výhodnosti (v období nejistoty práce)</a:t>
            </a:r>
          </a:p>
          <a:p>
            <a:r>
              <a:rPr lang="cs-CZ" dirty="0" smtClean="0"/>
              <a:t>Solidarita mezi generacemi je ochranou proti ekonomickému neúspěchu</a:t>
            </a:r>
          </a:p>
          <a:p>
            <a:r>
              <a:rPr lang="cs-CZ" dirty="0" smtClean="0"/>
              <a:t>Děti jsou instrumentem úspěchu</a:t>
            </a:r>
          </a:p>
          <a:p>
            <a:r>
              <a:rPr lang="cs-CZ" dirty="0" smtClean="0"/>
              <a:t>Během životního běhu – </a:t>
            </a:r>
            <a:r>
              <a:rPr lang="cs-CZ" dirty="0" err="1" smtClean="0"/>
              <a:t>rearanžování</a:t>
            </a:r>
            <a:r>
              <a:rPr lang="cs-CZ" dirty="0" smtClean="0"/>
              <a:t> rodiny </a:t>
            </a:r>
            <a:endParaRPr lang="cs-CZ" sz="3600" dirty="0"/>
          </a:p>
          <a:p>
            <a:r>
              <a:rPr lang="cs-CZ" sz="3600" dirty="0" smtClean="0"/>
              <a:t>Roste index závislosti – nárůst podílu závislých starých lidí</a:t>
            </a:r>
          </a:p>
          <a:p>
            <a:r>
              <a:rPr lang="cs-CZ" sz="3600" dirty="0" smtClean="0"/>
              <a:t>Konzumní orientace rodin – velí spotřebovat vše pro sebe</a:t>
            </a:r>
          </a:p>
          <a:p>
            <a:r>
              <a:rPr lang="cs-CZ" sz="3600" dirty="0" smtClean="0"/>
              <a:t>Nerodinný způsob života (</a:t>
            </a:r>
            <a:r>
              <a:rPr lang="cs-CZ" sz="3600" dirty="0" err="1" smtClean="0"/>
              <a:t>singles</a:t>
            </a:r>
            <a:r>
              <a:rPr lang="cs-CZ" sz="3600" dirty="0" smtClean="0"/>
              <a:t>) – výraz osobní volby nebo selhání (nikoli </a:t>
            </a:r>
            <a:r>
              <a:rPr lang="cs-CZ" dirty="0" smtClean="0"/>
              <a:t>osobní, nýbrž systémové – dané uspořádáním společnosti – marginalizace, chudoba, orientace na výkon – hromadná frustrace se projevuje v užívání drog, zločinnosti, extremismu apod.)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19649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Trendy v budoucnosti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Téma ochrany dětí v nestabilních rodinách</a:t>
            </a:r>
          </a:p>
          <a:p>
            <a:r>
              <a:rPr lang="cs-CZ" dirty="0" smtClean="0"/>
              <a:t>Ochrana mateřství nechráněného rodinnou domácností</a:t>
            </a:r>
          </a:p>
          <a:p>
            <a:r>
              <a:rPr lang="cs-CZ" dirty="0" smtClean="0"/>
              <a:t>Podpora závislých mladých dospělých (nezaměstnanost mladých, „mama“ hotel)</a:t>
            </a:r>
          </a:p>
          <a:p>
            <a:r>
              <a:rPr lang="cs-CZ" dirty="0" smtClean="0"/>
              <a:t>Rodiny imigrantů – socializace dětí</a:t>
            </a:r>
          </a:p>
          <a:p>
            <a:r>
              <a:rPr lang="cs-CZ" dirty="0" smtClean="0"/>
              <a:t>Rodiny etnických minorit – téma integrace dětí</a:t>
            </a:r>
          </a:p>
          <a:p>
            <a:r>
              <a:rPr lang="cs-CZ" dirty="0" smtClean="0"/>
              <a:t>Přehodnocování  pojmu práce – ve vztahu k péči o děti a seniory, ve vztahu k dalším aktivitám ve prospěch komunity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20764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/>
              <a:t>Z. Matějček, </a:t>
            </a:r>
            <a:r>
              <a:rPr lang="cs-CZ" i="1" dirty="0"/>
              <a:t>Dítě a rodina v psychologickém poradenství</a:t>
            </a:r>
            <a:r>
              <a:rPr lang="cs-CZ" dirty="0"/>
              <a:t>. Praha: SPN 1992 </a:t>
            </a:r>
            <a:endParaRPr lang="cs-CZ" dirty="0" smtClean="0"/>
          </a:p>
          <a:p>
            <a:r>
              <a:rPr lang="cs-CZ" dirty="0" smtClean="0"/>
              <a:t>Matoušek O.: </a:t>
            </a:r>
            <a:r>
              <a:rPr lang="cs-CZ" i="1" dirty="0" smtClean="0"/>
              <a:t>Rodina jako instituce a vztahová síť.</a:t>
            </a:r>
            <a:r>
              <a:rPr lang="cs-CZ" dirty="0" smtClean="0"/>
              <a:t> Praha: Sociologické nakladatelství SLON 2003</a:t>
            </a:r>
          </a:p>
          <a:p>
            <a:r>
              <a:rPr lang="cs-CZ" dirty="0" smtClean="0"/>
              <a:t>Možný Ivo: </a:t>
            </a:r>
            <a:r>
              <a:rPr lang="cs-CZ" i="1" dirty="0" smtClean="0"/>
              <a:t>Rodina a společnost</a:t>
            </a:r>
            <a:r>
              <a:rPr lang="cs-CZ" dirty="0"/>
              <a:t>.</a:t>
            </a:r>
            <a:r>
              <a:rPr lang="cs-CZ" dirty="0" smtClean="0"/>
              <a:t> Praha: </a:t>
            </a:r>
            <a:r>
              <a:rPr lang="cs-CZ" dirty="0"/>
              <a:t>Sociologické nakladatelství SLON </a:t>
            </a:r>
            <a:r>
              <a:rPr lang="cs-CZ" dirty="0" smtClean="0"/>
              <a:t>2006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4402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Rodina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Primární sociální skupina</a:t>
            </a:r>
          </a:p>
          <a:p>
            <a:endParaRPr lang="cs-CZ" dirty="0" smtClean="0"/>
          </a:p>
          <a:p>
            <a:r>
              <a:rPr lang="cs-CZ" dirty="0" smtClean="0"/>
              <a:t>Sociální instituce (Občanský zákoník- sňatky, rozvody, forma soužití, zodpovědnost za výchovu dětí, sociálně právní ochrana dětí, adopce, péče o závislé členy rodiny, příspěvek na péči, právní zastupování – opatrovnictví)</a:t>
            </a:r>
          </a:p>
          <a:p>
            <a:endParaRPr lang="cs-CZ" dirty="0" smtClean="0"/>
          </a:p>
          <a:p>
            <a:r>
              <a:rPr lang="cs-CZ" dirty="0" smtClean="0"/>
              <a:t>Sociální síť – sociální opora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                                         Matoušek  1993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„Původní a nejdůležitější společenská skupina a instituce“             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               Velký sociologický slovník 1996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1616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Rodina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b="1" dirty="0" smtClean="0"/>
              <a:t>Nukleární</a:t>
            </a:r>
            <a:r>
              <a:rPr lang="cs-CZ" dirty="0" smtClean="0"/>
              <a:t> (základní, „jádrová) – partneři (většinou muž a žena) + děti</a:t>
            </a:r>
          </a:p>
          <a:p>
            <a:r>
              <a:rPr lang="cs-CZ" b="1" dirty="0" smtClean="0"/>
              <a:t>Široká (rozšířená) </a:t>
            </a:r>
            <a:r>
              <a:rPr lang="cs-CZ" dirty="0" smtClean="0"/>
              <a:t>– široké příbuzenstvo (prarodiče, tety, strýcové, bratranci, sestřenice) </a:t>
            </a:r>
          </a:p>
          <a:p>
            <a:r>
              <a:rPr lang="cs-CZ" b="1" dirty="0" smtClean="0"/>
              <a:t>Předkové a potomci (přímá a nepřímá linie)</a:t>
            </a:r>
          </a:p>
          <a:p>
            <a:r>
              <a:rPr lang="cs-CZ" dirty="0" smtClean="0"/>
              <a:t>Soužití lidí v jedné </a:t>
            </a:r>
            <a:r>
              <a:rPr lang="cs-CZ" b="1" dirty="0" smtClean="0"/>
              <a:t>domácnosti</a:t>
            </a:r>
            <a:r>
              <a:rPr lang="cs-CZ" dirty="0" smtClean="0"/>
              <a:t> (statistická jednotka – fixuje též vztah stát – rodina)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6416"/>
            <a:ext cx="27813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6416"/>
            <a:ext cx="2769468" cy="1843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895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Členové rodiny, rodinní příslušníci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Přímé příbuzenství:</a:t>
            </a:r>
          </a:p>
          <a:p>
            <a:r>
              <a:rPr lang="cs-CZ" dirty="0" smtClean="0"/>
              <a:t>Matka</a:t>
            </a:r>
          </a:p>
          <a:p>
            <a:r>
              <a:rPr lang="cs-CZ" dirty="0" smtClean="0"/>
              <a:t>Otec</a:t>
            </a:r>
          </a:p>
          <a:p>
            <a:r>
              <a:rPr lang="cs-CZ" dirty="0" smtClean="0"/>
              <a:t>Dítě</a:t>
            </a:r>
          </a:p>
          <a:p>
            <a:r>
              <a:rPr lang="cs-CZ" dirty="0" smtClean="0"/>
              <a:t>Bratr</a:t>
            </a:r>
          </a:p>
          <a:p>
            <a:r>
              <a:rPr lang="cs-CZ" dirty="0" smtClean="0"/>
              <a:t>Sestra</a:t>
            </a:r>
          </a:p>
          <a:p>
            <a:r>
              <a:rPr lang="cs-CZ" dirty="0" smtClean="0"/>
              <a:t>Dědeček</a:t>
            </a:r>
          </a:p>
          <a:p>
            <a:r>
              <a:rPr lang="cs-CZ" dirty="0" smtClean="0"/>
              <a:t>Babička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Nepřímé příbuzenství:</a:t>
            </a:r>
          </a:p>
          <a:p>
            <a:r>
              <a:rPr lang="cs-CZ" dirty="0" smtClean="0"/>
              <a:t>Strýc</a:t>
            </a:r>
          </a:p>
          <a:p>
            <a:r>
              <a:rPr lang="cs-CZ" dirty="0" smtClean="0"/>
              <a:t>Teta</a:t>
            </a:r>
          </a:p>
          <a:p>
            <a:r>
              <a:rPr lang="cs-CZ" dirty="0" smtClean="0"/>
              <a:t>Bratranec</a:t>
            </a:r>
          </a:p>
          <a:p>
            <a:r>
              <a:rPr lang="cs-CZ" dirty="0" smtClean="0"/>
              <a:t>Sestřenice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0445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295275"/>
            <a:ext cx="7458075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849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Rodina v sociologii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Základní článek společnosti </a:t>
            </a:r>
          </a:p>
          <a:p>
            <a:r>
              <a:rPr lang="cs-CZ" dirty="0" smtClean="0"/>
              <a:t>Partnerská dyáda je nejfunkčnější z hlediska </a:t>
            </a:r>
            <a:r>
              <a:rPr lang="cs-CZ" b="1" dirty="0" smtClean="0"/>
              <a:t>biologické reprodukce </a:t>
            </a:r>
            <a:r>
              <a:rPr lang="cs-CZ" dirty="0" smtClean="0"/>
              <a:t>společnosti (rodičovství)</a:t>
            </a:r>
          </a:p>
          <a:p>
            <a:r>
              <a:rPr lang="cs-CZ" dirty="0" smtClean="0"/>
              <a:t>Moderní státy se shodují v potřebě ochrany rodiny</a:t>
            </a:r>
            <a:endParaRPr lang="cs-CZ" dirty="0"/>
          </a:p>
          <a:p>
            <a:r>
              <a:rPr lang="cs-CZ" dirty="0" smtClean="0"/>
              <a:t>V totalitních režimech nástroj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kontroly státu nad jedincem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(rodinná politika, </a:t>
            </a:r>
            <a:r>
              <a:rPr lang="cs-CZ" dirty="0" err="1" smtClean="0"/>
              <a:t>pronatalitní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politika, děti jako rukojmí státu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atd.)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3861048"/>
            <a:ext cx="27336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872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0"/>
            <a:ext cx="4612357" cy="652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37940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1888</Words>
  <Application>Microsoft Office PowerPoint</Application>
  <PresentationFormat>Předvádění na obrazovce (4:3)</PresentationFormat>
  <Paragraphs>245</Paragraphs>
  <Slides>34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5" baseType="lpstr">
      <vt:lpstr>Motiv systému Office</vt:lpstr>
      <vt:lpstr>Rodina z pohledu sociologie  Vývoj rodiny, proměny jejích forem a funkcí v moderní společnosti</vt:lpstr>
      <vt:lpstr>Struktura přednášky</vt:lpstr>
      <vt:lpstr>Rodina</vt:lpstr>
      <vt:lpstr>Rodina </vt:lpstr>
      <vt:lpstr>Rodina</vt:lpstr>
      <vt:lpstr>Členové rodiny, rodinní příslušníci</vt:lpstr>
      <vt:lpstr>Prezentace aplikace PowerPoint</vt:lpstr>
      <vt:lpstr>Rodina v sociologii</vt:lpstr>
      <vt:lpstr>Prezentace aplikace PowerPoint</vt:lpstr>
      <vt:lpstr>Formy rodinného života</vt:lpstr>
      <vt:lpstr>Neúplná rodina</vt:lpstr>
      <vt:lpstr>Rozvod  sociologický jev</vt:lpstr>
      <vt:lpstr>Funkce rodiny </vt:lpstr>
      <vt:lpstr>Biologicko-reprodukční funkce</vt:lpstr>
      <vt:lpstr>Sociálně-ekonomická funkce</vt:lpstr>
      <vt:lpstr>  Ochranná funkce  (zaopatřovací, pečovatelská ) </vt:lpstr>
      <vt:lpstr>Rodina v psychologii</vt:lpstr>
      <vt:lpstr>Pojetí (interpretace) rodiny</vt:lpstr>
      <vt:lpstr>Pojetí rodiny</vt:lpstr>
      <vt:lpstr>Pojetí rodiny</vt:lpstr>
      <vt:lpstr>Teorie blízké emoční vazby</vt:lpstr>
      <vt:lpstr>Teorie přimknutí v dospělosti</vt:lpstr>
      <vt:lpstr>Senioři a rodina – mezigenerační solidarita</vt:lpstr>
      <vt:lpstr>Senior závislý na péči</vt:lpstr>
      <vt:lpstr>Teorie péče</vt:lpstr>
      <vt:lpstr>Vývoj rodiny – etapy vývoje člověka</vt:lpstr>
      <vt:lpstr>Vývoj rodiny – fáze životního cyklu</vt:lpstr>
      <vt:lpstr>Krize rodinného soužití</vt:lpstr>
      <vt:lpstr>Současné základní trendy  ve vývoji rodiny (světové)</vt:lpstr>
      <vt:lpstr>Trendy v euroamerické civilizaci</vt:lpstr>
      <vt:lpstr>Rodina v české společnosti</vt:lpstr>
      <vt:lpstr>Trendy do budoucnosti</vt:lpstr>
      <vt:lpstr>Trendy v budoucnosti</vt:lpstr>
      <vt:lpstr>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Rodina a gender Vývoj rodiny, její funkce a změny  v moderní společnosti</dc:title>
  <dc:creator>Hana Janečková</dc:creator>
  <cp:lastModifiedBy>Hanička</cp:lastModifiedBy>
  <cp:revision>32</cp:revision>
  <dcterms:created xsi:type="dcterms:W3CDTF">2013-12-03T06:33:36Z</dcterms:created>
  <dcterms:modified xsi:type="dcterms:W3CDTF">2016-05-26T16:31:06Z</dcterms:modified>
</cp:coreProperties>
</file>