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2" d="100"/>
          <a:sy n="42" d="100"/>
        </p:scale>
        <p:origin x="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Spirituální teologie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8. Odmítaná hostina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65957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Ústředním tématem Bible je milost, jinak většinu textů nepochopíme</a:t>
            </a:r>
          </a:p>
          <a:p>
            <a:pPr marL="0" indent="0">
              <a:buNone/>
            </a:pPr>
            <a:r>
              <a:rPr lang="cs-CZ" dirty="0" smtClean="0"/>
              <a:t>Prvním biblickým obrazem této skutečnosti je </a:t>
            </a:r>
            <a:r>
              <a:rPr lang="cs-CZ" b="1" dirty="0" smtClean="0"/>
              <a:t>hostina a jídlo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Milost proti scénáři vítězství a prohry…</a:t>
            </a:r>
          </a:p>
          <a:p>
            <a:pPr marL="0" indent="0">
              <a:buNone/>
            </a:pPr>
            <a:r>
              <a:rPr lang="cs-CZ" dirty="0" smtClean="0"/>
              <a:t>Od roku 313 se milost a odpuštění z duchovní reality postupně proměňují v právní abstrakce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169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Svobodné, nezasloužené vyvolení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Pojetí milosti vyrůstá z pojmu vyvolení nebo osobního povolání</a:t>
            </a:r>
          </a:p>
          <a:p>
            <a:pPr marL="0" indent="0">
              <a:buNone/>
            </a:pPr>
            <a:r>
              <a:rPr lang="cs-CZ" dirty="0" err="1" smtClean="0"/>
              <a:t>Dt</a:t>
            </a:r>
            <a:r>
              <a:rPr lang="cs-CZ" dirty="0" smtClean="0"/>
              <a:t> 7,7-8 – základní kámen teologie milosti; Bůh si vybírá obyčejné lidi, a samotná zkušenost vyvolení jim dává sílu a moc</a:t>
            </a:r>
          </a:p>
          <a:p>
            <a:pPr marL="0" indent="0">
              <a:buNone/>
            </a:pPr>
            <a:r>
              <a:rPr lang="cs-CZ" dirty="0" smtClean="0"/>
              <a:t>To, že jsme Boží lásky-hodní, nevyplývá z našeho morální jednání, ale je ryzím Božím darem</a:t>
            </a:r>
          </a:p>
          <a:p>
            <a:pPr marL="0" indent="0">
              <a:buNone/>
            </a:pPr>
            <a:r>
              <a:rPr lang="cs-CZ" dirty="0" smtClean="0"/>
              <a:t>Okamžik, kdy se stáváme celistvými a svatými, nastává, když dokážeme přijmout své stínové já (</a:t>
            </a:r>
            <a:r>
              <a:rPr lang="cs-CZ" dirty="0" err="1" smtClean="0"/>
              <a:t>self</a:t>
            </a:r>
            <a:r>
              <a:rPr lang="cs-CZ" dirty="0" smtClean="0"/>
              <a:t>), neboli svůj hřích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84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Krédo z přídavných jmen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Ex 34,6-7 krédo Izraele! (a dále </a:t>
            </a:r>
            <a:r>
              <a:rPr lang="cs-CZ" dirty="0" err="1" smtClean="0"/>
              <a:t>Ez</a:t>
            </a:r>
            <a:r>
              <a:rPr lang="cs-CZ" dirty="0" smtClean="0"/>
              <a:t> 36 a 37)</a:t>
            </a:r>
          </a:p>
          <a:p>
            <a:pPr marL="0" indent="0">
              <a:buNone/>
            </a:pPr>
            <a:r>
              <a:rPr lang="cs-CZ" dirty="0" smtClean="0"/>
              <a:t>„</a:t>
            </a:r>
            <a:r>
              <a:rPr lang="cs-CZ" dirty="0" err="1" smtClean="0"/>
              <a:t>Chesed</a:t>
            </a:r>
            <a:r>
              <a:rPr lang="cs-CZ" dirty="0" smtClean="0"/>
              <a:t>“, vytrvalá láska. </a:t>
            </a:r>
            <a:r>
              <a:rPr lang="cs-CZ" b="1" dirty="0"/>
              <a:t>Budu tě milovat ještě hlouběji, protože jsem odhodlán zvítězit. Tvoje malost neomezí moji velikost, ani ji nebude určovat.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9723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Extáze nebo smetiště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„Kdybyste se zeptali lidí v pekle, zda jsou šťastní, téměř vždy by řekli: Ano</a:t>
            </a:r>
            <a:r>
              <a:rPr lang="cs-CZ" dirty="0" smtClean="0"/>
              <a:t>!“</a:t>
            </a:r>
          </a:p>
          <a:p>
            <a:pPr marL="0" indent="0">
              <a:buNone/>
            </a:pPr>
            <a:r>
              <a:rPr lang="cs-CZ" dirty="0"/>
              <a:t>Pekelná brána jsou dveře, které se otevírají na obě strany, dovnitř i ven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Rozlišování na „nebe“ a „peklo“ jsou archetypální </a:t>
            </a:r>
            <a:r>
              <a:rPr lang="cs-CZ" b="1" dirty="0" smtClean="0"/>
              <a:t>metafory</a:t>
            </a:r>
            <a:r>
              <a:rPr lang="cs-CZ" dirty="0" smtClean="0"/>
              <a:t>, které se začaly brát doslovně</a:t>
            </a:r>
          </a:p>
          <a:p>
            <a:pPr marL="0" indent="0">
              <a:buNone/>
            </a:pPr>
            <a:r>
              <a:rPr lang="cs-CZ" dirty="0"/>
              <a:t>Chtějí vyjádřit stavy mysli a srdce a chtějí být výzvou k rozhodování v </a:t>
            </a:r>
            <a:r>
              <a:rPr lang="cs-CZ" b="1" dirty="0"/>
              <a:t>tomto světě</a:t>
            </a:r>
            <a:r>
              <a:rPr lang="cs-CZ" dirty="0"/>
              <a:t>; my jsme z </a:t>
            </a:r>
            <a:r>
              <a:rPr lang="cs-CZ" dirty="0" smtClean="0"/>
              <a:t>nich </a:t>
            </a:r>
            <a:r>
              <a:rPr lang="cs-CZ" dirty="0"/>
              <a:t>učinili </a:t>
            </a:r>
            <a:r>
              <a:rPr lang="cs-CZ" b="1" dirty="0"/>
              <a:t>fyzická</a:t>
            </a:r>
            <a:r>
              <a:rPr lang="cs-CZ" dirty="0"/>
              <a:t> místa, odsunuli je někam do budoucnosti a vytěsnili z </a:t>
            </a:r>
            <a:r>
              <a:rPr lang="cs-CZ" dirty="0" smtClean="0"/>
              <a:t>přítomnosti</a:t>
            </a:r>
          </a:p>
          <a:p>
            <a:pPr marL="0" indent="0">
              <a:buNone/>
            </a:pPr>
            <a:r>
              <a:rPr lang="cs-CZ" dirty="0"/>
              <a:t>Ježíšova uzdravení, dotyky, „spása“ (L 7,50; 17,19 atd.) se vždy uskutečňovaly </a:t>
            </a:r>
            <a:r>
              <a:rPr lang="cs-CZ" b="1" dirty="0"/>
              <a:t>právě </a:t>
            </a:r>
            <a:r>
              <a:rPr lang="cs-CZ" b="1" dirty="0" smtClean="0"/>
              <a:t>teď</a:t>
            </a:r>
          </a:p>
          <a:p>
            <a:pPr marL="0" indent="0">
              <a:buNone/>
            </a:pPr>
            <a:r>
              <a:rPr lang="cs-CZ" dirty="0"/>
              <a:t>V katolické spiritualitě jsou tři klasické stupně zrání – cesta očišťování, osvícení a sjednocení, kdy třetí stupeň je podmínkou prvních dvou.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439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Hostiny jako audiovizuální pomůcka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Ježíš nejčastěji používá pro to, co nám Bůh nabízí, obraz </a:t>
            </a:r>
            <a:r>
              <a:rPr lang="cs-CZ" dirty="0" smtClean="0"/>
              <a:t>hostiny</a:t>
            </a:r>
          </a:p>
          <a:p>
            <a:pPr marL="0" indent="0">
              <a:buNone/>
            </a:pPr>
            <a:r>
              <a:rPr lang="cs-CZ" dirty="0" smtClean="0"/>
              <a:t>Podobenství o svatbě (</a:t>
            </a:r>
            <a:r>
              <a:rPr lang="cs-CZ" dirty="0" err="1" smtClean="0"/>
              <a:t>Mt</a:t>
            </a:r>
            <a:r>
              <a:rPr lang="cs-CZ" dirty="0" smtClean="0"/>
              <a:t> 22,1-14)</a:t>
            </a:r>
          </a:p>
          <a:p>
            <a:pPr marL="0" indent="0">
              <a:buNone/>
            </a:pPr>
            <a:r>
              <a:rPr lang="cs-CZ" dirty="0" err="1" smtClean="0"/>
              <a:t>Lk</a:t>
            </a:r>
            <a:r>
              <a:rPr lang="cs-CZ" dirty="0" smtClean="0"/>
              <a:t> 14, J 2,1-11</a:t>
            </a:r>
          </a:p>
          <a:p>
            <a:pPr marL="0" indent="0">
              <a:buNone/>
            </a:pPr>
            <a:r>
              <a:rPr lang="cs-CZ" dirty="0" smtClean="0"/>
              <a:t>Ježíšovo stolování s hříšníky</a:t>
            </a:r>
          </a:p>
          <a:p>
            <a:pPr marL="0" indent="0">
              <a:buNone/>
            </a:pPr>
            <a:r>
              <a:rPr lang="cs-CZ" dirty="0" smtClean="0"/>
              <a:t>Eucharistie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0702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Maria, „dokonale ztělesněný proces“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Maria </a:t>
            </a:r>
            <a:r>
              <a:rPr lang="cs-CZ" dirty="0" smtClean="0"/>
              <a:t>jako archetyp, </a:t>
            </a:r>
            <a:r>
              <a:rPr lang="cs-CZ" dirty="0"/>
              <a:t>který představuje a zároveň shrnuje celé tajemství </a:t>
            </a:r>
            <a:r>
              <a:rPr lang="cs-CZ" b="1" dirty="0"/>
              <a:t>přijaté </a:t>
            </a:r>
            <a:r>
              <a:rPr lang="cs-CZ" b="1" dirty="0" smtClean="0"/>
              <a:t>spásy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„Buď zdráva, milostiplná“ (L 1,29) znamená „zahrnutá nejvyšší přízní</a:t>
            </a:r>
            <a:r>
              <a:rPr lang="cs-CZ" dirty="0" smtClean="0"/>
              <a:t>“</a:t>
            </a:r>
          </a:p>
          <a:p>
            <a:pPr marL="0" indent="0">
              <a:buNone/>
            </a:pPr>
            <a:r>
              <a:rPr lang="cs-CZ" dirty="0"/>
              <a:t>Bůh nabízí Boží přítomnost, „hostinu“, ale přítomnost je budována na základě vzájemnosti. Bůh je věčné „Já“, které čeká na ty, kteří chtějí být oním „Ty“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309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</TotalTime>
  <Words>283</Words>
  <Application>Microsoft Office PowerPoint</Application>
  <PresentationFormat>Širokoúhlá obrazovka</PresentationFormat>
  <Paragraphs>32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Spirituální teologie</vt:lpstr>
      <vt:lpstr>Úvod</vt:lpstr>
      <vt:lpstr>Svobodné, nezasloužené vyvolení</vt:lpstr>
      <vt:lpstr>Krédo z přídavných jmen</vt:lpstr>
      <vt:lpstr>Extáze nebo smetiště</vt:lpstr>
      <vt:lpstr>Hostiny jako audiovizuální pomůcka</vt:lpstr>
      <vt:lpstr>Maria, „dokonale ztělesněný proces“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Spirituální teologie</dc:title>
  <dc:creator>Ladislav Heryán</dc:creator>
  <cp:lastModifiedBy>Ladislav Heryán</cp:lastModifiedBy>
  <cp:revision>7</cp:revision>
  <dcterms:created xsi:type="dcterms:W3CDTF">2015-05-10T10:19:57Z</dcterms:created>
  <dcterms:modified xsi:type="dcterms:W3CDTF">2015-05-10T11:04:50Z</dcterms:modified>
</cp:coreProperties>
</file>