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Ďáblova lež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6947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Jakýmkoli veršem z Bible lze ospravedlnit cokoli</a:t>
            </a:r>
          </a:p>
          <a:p>
            <a:pPr marL="0" indent="0">
              <a:buNone/>
            </a:pPr>
            <a:r>
              <a:rPr lang="cs-CZ" dirty="0" smtClean="0"/>
              <a:t>Hlavní omyl: problém je vždy někdo jiný, nikoli já</a:t>
            </a:r>
          </a:p>
          <a:p>
            <a:pPr marL="0" indent="0">
              <a:buNone/>
            </a:pPr>
            <a:r>
              <a:rPr lang="cs-CZ" dirty="0" smtClean="0"/>
              <a:t>Role oběti nebo vytváření oběti, mechanismus obětních beránků</a:t>
            </a:r>
          </a:p>
          <a:p>
            <a:pPr marL="0" indent="0">
              <a:buNone/>
            </a:pPr>
            <a:r>
              <a:rPr lang="cs-CZ" dirty="0" smtClean="0"/>
              <a:t>Pro zlé lidi je typický pocit jistoty a jasnosti, často přehnaná zbožnost</a:t>
            </a:r>
          </a:p>
          <a:p>
            <a:pPr marL="0" indent="0">
              <a:buNone/>
            </a:pPr>
            <a:r>
              <a:rPr lang="cs-CZ" dirty="0" smtClean="0"/>
              <a:t>Víra nikdy není absolutní jistota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22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kritičnosti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Neobrácené ego a Ježíšova </a:t>
            </a:r>
            <a:r>
              <a:rPr lang="cs-CZ" i="1" dirty="0" err="1" smtClean="0"/>
              <a:t>metanoia</a:t>
            </a:r>
            <a:r>
              <a:rPr lang="cs-CZ" dirty="0" smtClean="0"/>
              <a:t>, „změna </a:t>
            </a:r>
            <a:r>
              <a:rPr lang="cs-CZ" dirty="0" err="1" smtClean="0"/>
              <a:t>smýšelní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Bible poukazuje na schopnost změny (sebekritiky) a zároveň schopnost se s podstatným míjet – hřích (</a:t>
            </a:r>
            <a:r>
              <a:rPr lang="cs-CZ" i="1" dirty="0" err="1" smtClean="0"/>
              <a:t>hamartia</a:t>
            </a:r>
            <a:r>
              <a:rPr lang="cs-CZ" dirty="0" smtClean="0"/>
              <a:t>, „minout značku“)</a:t>
            </a:r>
          </a:p>
          <a:p>
            <a:pPr marL="0" indent="0">
              <a:buNone/>
            </a:pPr>
            <a:r>
              <a:rPr lang="cs-CZ" dirty="0" smtClean="0"/>
              <a:t>Schopnost i neschopnost skupiny tolerovat vnitřní i vnější kritiku (i křesťanství)</a:t>
            </a:r>
          </a:p>
          <a:p>
            <a:pPr marL="0" indent="0">
              <a:buNone/>
            </a:pPr>
            <a:r>
              <a:rPr lang="cs-CZ" dirty="0" smtClean="0"/>
              <a:t>Vnitřní kritika jako jediná pravá cesta obnovy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99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Tajemství skryté od založení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492" y="2036618"/>
            <a:ext cx="9239362" cy="421178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Proč Ježíš mluví v podobenstvích…</a:t>
            </a:r>
          </a:p>
          <a:p>
            <a:pPr marL="0" indent="0">
              <a:buNone/>
            </a:pPr>
            <a:r>
              <a:rPr lang="cs-CZ" dirty="0" smtClean="0"/>
              <a:t>Biblické schéma obviňování a svalování odpovědnosti na druhého (</a:t>
            </a:r>
            <a:r>
              <a:rPr lang="cs-CZ" dirty="0" err="1" smtClean="0"/>
              <a:t>Gn</a:t>
            </a:r>
            <a:r>
              <a:rPr lang="cs-CZ" dirty="0" smtClean="0"/>
              <a:t> 3)</a:t>
            </a:r>
          </a:p>
          <a:p>
            <a:pPr marL="0" indent="0">
              <a:buNone/>
            </a:pPr>
            <a:r>
              <a:rPr lang="cs-CZ" dirty="0" smtClean="0"/>
              <a:t>Dvojznačnost obrazu Boha v příběhu o potopě (</a:t>
            </a:r>
            <a:r>
              <a:rPr lang="cs-CZ" dirty="0" err="1" smtClean="0"/>
              <a:t>Gn</a:t>
            </a:r>
            <a:r>
              <a:rPr lang="cs-CZ" dirty="0" smtClean="0"/>
              <a:t> 6 – 9)</a:t>
            </a:r>
          </a:p>
          <a:p>
            <a:pPr marL="0" indent="0">
              <a:buNone/>
            </a:pPr>
            <a:r>
              <a:rPr lang="cs-CZ" dirty="0" smtClean="0"/>
              <a:t>Boží pedagogika „3 kroky vpřed, 2 kroky vzad“ (</a:t>
            </a:r>
            <a:r>
              <a:rPr lang="cs-CZ" dirty="0" err="1" smtClean="0"/>
              <a:t>Dt</a:t>
            </a:r>
            <a:r>
              <a:rPr lang="cs-CZ" dirty="0" smtClean="0"/>
              <a:t> 7,1-11)</a:t>
            </a:r>
          </a:p>
          <a:p>
            <a:pPr marL="0" indent="0">
              <a:buNone/>
            </a:pPr>
            <a:r>
              <a:rPr lang="cs-CZ" dirty="0" smtClean="0"/>
              <a:t>Co nás činí svatými, nás může učinit i zlými</a:t>
            </a:r>
          </a:p>
          <a:p>
            <a:pPr marL="0" indent="0">
              <a:buNone/>
            </a:pPr>
            <a:r>
              <a:rPr lang="cs-CZ" dirty="0" smtClean="0"/>
              <a:t>Bible vždy sděluje problém a zároveň jeho řešení; v Ježíšovi se Písmo naplňuje, v jeho pokorné a trpící lásce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76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Rituál obětního beránka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Leviticus</a:t>
            </a:r>
            <a:r>
              <a:rPr lang="cs-CZ" dirty="0" smtClean="0"/>
              <a:t> 16,21-22 (rituál) a 17 – 27 (Řád svatosti): svatost jako oddělení od zla</a:t>
            </a:r>
          </a:p>
          <a:p>
            <a:pPr marL="0" indent="0">
              <a:buNone/>
            </a:pPr>
            <a:r>
              <a:rPr lang="cs-CZ" dirty="0" smtClean="0"/>
              <a:t>Ježíš: svatost jako absorbování zla a proměna, za kterou sám platím</a:t>
            </a:r>
          </a:p>
          <a:p>
            <a:pPr marL="0" indent="0">
              <a:buNone/>
            </a:pPr>
            <a:r>
              <a:rPr lang="cs-CZ" dirty="0" smtClean="0"/>
              <a:t>Dějiny: od mýtu výkupného násilí k Božímu plánu výkupného utrpení</a:t>
            </a:r>
          </a:p>
          <a:p>
            <a:pPr marL="0" indent="0">
              <a:buNone/>
            </a:pPr>
            <a:r>
              <a:rPr lang="cs-CZ" dirty="0" smtClean="0"/>
              <a:t>Ti, kteří uctívají obětního beránka Ježíše, často obětní beránky sami hledali (hledají); je to typické pro dualistické myšlení</a:t>
            </a:r>
          </a:p>
          <a:p>
            <a:pPr marL="0" indent="0">
              <a:buNone/>
            </a:pPr>
            <a:r>
              <a:rPr lang="cs-CZ" dirty="0" smtClean="0"/>
              <a:t>Jak se postavit proti nenávisti, aniž bychom sami nenáviděli?</a:t>
            </a:r>
          </a:p>
          <a:p>
            <a:pPr marL="0" indent="0">
              <a:buNone/>
            </a:pPr>
            <a:r>
              <a:rPr lang="cs-CZ" dirty="0" smtClean="0"/>
              <a:t>3 obětní beránkové Nového zákona (Jan </a:t>
            </a:r>
            <a:r>
              <a:rPr lang="cs-CZ" dirty="0" err="1" smtClean="0"/>
              <a:t>Kř</a:t>
            </a:r>
            <a:r>
              <a:rPr lang="cs-CZ" dirty="0" smtClean="0"/>
              <a:t>., Ježíš, Štěpán)</a:t>
            </a:r>
          </a:p>
          <a:p>
            <a:pPr marL="0" indent="0">
              <a:buNone/>
            </a:pPr>
            <a:r>
              <a:rPr lang="cs-CZ" dirty="0" smtClean="0"/>
              <a:t>Ježíš jako Boží beránek, živý zabitý, v knize Zjevení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Hebrejská příprava na beránkovu válku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„Hospodin bude bojovat za vás“ (Ex 14,14)</a:t>
            </a:r>
          </a:p>
          <a:p>
            <a:pPr marL="0" indent="0">
              <a:buNone/>
            </a:pPr>
            <a:r>
              <a:rPr lang="cs-CZ" dirty="0" smtClean="0"/>
              <a:t>Základy nenásilí: Gedeon, proroci, </a:t>
            </a:r>
            <a:r>
              <a:rPr lang="cs-CZ" dirty="0" err="1" smtClean="0"/>
              <a:t>Deutero-Izaiáš</a:t>
            </a:r>
            <a:r>
              <a:rPr lang="cs-CZ" dirty="0" smtClean="0"/>
              <a:t>, Ježíš</a:t>
            </a:r>
          </a:p>
          <a:p>
            <a:pPr marL="0" indent="0">
              <a:buNone/>
            </a:pPr>
            <a:r>
              <a:rPr lang="cs-CZ" dirty="0" smtClean="0"/>
              <a:t>Kniha Jonáš, univerzalismus</a:t>
            </a:r>
          </a:p>
          <a:p>
            <a:pPr marL="0" indent="0">
              <a:buNone/>
            </a:pPr>
            <a:r>
              <a:rPr lang="cs-CZ" dirty="0" smtClean="0"/>
              <a:t>Proti obecnému smýšlení, Bůh Starého zákona není násilným Bohem, je Otcem Ježíše Krista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7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Pavel, první katolík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„Bláznovství kříže“, „Když jsem slabý, tehdy jsem silný“</a:t>
            </a:r>
          </a:p>
          <a:p>
            <a:pPr marL="0" indent="0">
              <a:buNone/>
            </a:pPr>
            <a:r>
              <a:rPr lang="cs-CZ" dirty="0" smtClean="0"/>
              <a:t>List </a:t>
            </a:r>
            <a:r>
              <a:rPr lang="cs-CZ" dirty="0" err="1" smtClean="0"/>
              <a:t>Galaťanům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Filipanům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Pavel povolán k tomu, aby poznal temnou stránku náboženství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40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odpouští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Nikoli mýtus spasitelného násilí, nýbrž vzor odpouštění</a:t>
            </a:r>
          </a:p>
          <a:p>
            <a:pPr marL="0" indent="0">
              <a:buNone/>
            </a:pPr>
            <a:r>
              <a:rPr lang="cs-CZ" dirty="0" smtClean="0"/>
              <a:t>Ježíšovým programem proti násilí je snížení významu věcí, které člověk absolutizuje: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(1) skupinová identita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(2) systém bezpečí nebo zaměstnání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(3) nejbližší rodina a tzv. „rodinné hodnoty“</a:t>
            </a:r>
          </a:p>
          <a:p>
            <a:pPr marL="0" indent="0">
              <a:buNone/>
            </a:pPr>
            <a:r>
              <a:rPr lang="cs-CZ" dirty="0" smtClean="0"/>
              <a:t>Radikální učednictví</a:t>
            </a:r>
          </a:p>
          <a:p>
            <a:pPr marL="0" indent="0">
              <a:buNone/>
            </a:pPr>
            <a:r>
              <a:rPr lang="cs-CZ" dirty="0" smtClean="0"/>
              <a:t>Ježíšovi proto rozumějí zejména outsideři</a:t>
            </a:r>
          </a:p>
          <a:p>
            <a:pPr marL="0" indent="0">
              <a:buNone/>
            </a:pPr>
            <a:r>
              <a:rPr lang="cs-CZ" dirty="0" smtClean="0"/>
              <a:t>Ježíšovo učení lze shrnout do dvou myšlenek: odpuštění a inkluze</a:t>
            </a:r>
          </a:p>
          <a:p>
            <a:pPr marL="0" indent="0">
              <a:buNone/>
            </a:pPr>
            <a:r>
              <a:rPr lang="cs-CZ" dirty="0" smtClean="0"/>
              <a:t>Změřit energii na volbu dobra je nejlepším způsobem boje proti zlu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6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</TotalTime>
  <Words>389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Spirituální teologie</vt:lpstr>
      <vt:lpstr>Úvod</vt:lpstr>
      <vt:lpstr>Povaha kritičnosti</vt:lpstr>
      <vt:lpstr>Tajemství skryté od založení světa</vt:lpstr>
      <vt:lpstr>Rituál obětního beránka</vt:lpstr>
      <vt:lpstr>Hebrejská příprava na beránkovu válku</vt:lpstr>
      <vt:lpstr>Pavel, první katolík</vt:lpstr>
      <vt:lpstr>Ježíš odpouští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10</cp:revision>
  <dcterms:created xsi:type="dcterms:W3CDTF">2015-05-02T16:09:22Z</dcterms:created>
  <dcterms:modified xsi:type="dcterms:W3CDTF">2015-05-02T17:13:55Z</dcterms:modified>
</cp:coreProperties>
</file>