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6. Ostří nože: vědět a nevědět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4726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Nejlepší to bylo na počátku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Ex 20,7 vyslovování Božího Jména nadarmo, vyslovit = znevážit</a:t>
            </a:r>
          </a:p>
          <a:p>
            <a:pPr marL="0" indent="0">
              <a:buNone/>
            </a:pPr>
            <a:r>
              <a:rPr lang="cs-CZ" dirty="0"/>
              <a:t>JHWH, souhlásky Božího jména, jsou skvělým pokusem napodobit lidské </a:t>
            </a:r>
            <a:r>
              <a:rPr lang="cs-CZ" dirty="0" smtClean="0"/>
              <a:t>dýchání</a:t>
            </a:r>
          </a:p>
          <a:p>
            <a:pPr marL="0" indent="0">
              <a:buNone/>
            </a:pPr>
            <a:r>
              <a:rPr lang="cs-CZ" dirty="0"/>
              <a:t>Věčné Boží tajemství není možno ani uchvátit, ani ovládnout, je možné je pouze přijmout a vyjadřovat s takovou svobodou, s jakou dýcháme. Dýchání je jedinou věcí, kterou děláme od svého zrození až do smrti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Bůh </a:t>
            </a:r>
            <a:r>
              <a:rPr lang="cs-CZ" dirty="0"/>
              <a:t>je přístupný a dosažitelný jako náš vlastní dech, a žádné náboženství to nebude schopno rozdělit, ovládnout, ani nebude schopno rozhodovat o tom, kdo to </a:t>
            </a:r>
            <a:r>
              <a:rPr lang="cs-CZ" dirty="0" smtClean="0"/>
              <a:t>dostane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Ježíš po zmrtvýchvstání dechne na apoštoly (J 20,22), definitivně jim přislibuje Ducha a tento Duch se nabízí jako pravý dech života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54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Obcházíte moře i zemi, abyste získali jednoho nového věřícího, a když se jím někdo stane, uděláte z něho syna pekla, dvakrát horšího, než jste sami! </a:t>
            </a:r>
            <a:r>
              <a:rPr lang="cs-CZ" dirty="0"/>
              <a:t>(</a:t>
            </a:r>
            <a:r>
              <a:rPr lang="cs-CZ" dirty="0" err="1"/>
              <a:t>Mt</a:t>
            </a:r>
            <a:r>
              <a:rPr lang="cs-CZ" dirty="0"/>
              <a:t> 23,15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Ortodoxie – </a:t>
            </a:r>
            <a:r>
              <a:rPr lang="cs-CZ" dirty="0" err="1" smtClean="0"/>
              <a:t>ortopraxe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Ostří nože – úzká cesta: ortodoxní učení x o Bohu nevíme všechno</a:t>
            </a:r>
          </a:p>
          <a:p>
            <a:pPr marL="0" indent="0">
              <a:buNone/>
            </a:pPr>
            <a:r>
              <a:rPr lang="cs-CZ" dirty="0"/>
              <a:t>„O těch nejlepších věcech se vůbec nedá mluvit; ty druhotně nejlepší zůstávají téměř vždy nepochopeny; život tak trávíme mluvením o věcech třetího řádu</a:t>
            </a:r>
            <a:r>
              <a:rPr lang="cs-CZ" dirty="0" smtClean="0"/>
              <a:t>.“ (H. </a:t>
            </a:r>
            <a:r>
              <a:rPr lang="cs-CZ" dirty="0" err="1" smtClean="0"/>
              <a:t>Zimmer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ualistický </a:t>
            </a:r>
            <a:r>
              <a:rPr lang="cs-CZ" dirty="0"/>
              <a:t>(oheň, síra, moralismus) je </a:t>
            </a:r>
            <a:r>
              <a:rPr lang="cs-CZ" dirty="0" smtClean="0"/>
              <a:t>jazykem </a:t>
            </a:r>
            <a:r>
              <a:rPr lang="cs-CZ" dirty="0"/>
              <a:t>„ďábelským“, dává pocit něčeho, čeho se lze držet a co staví vše na správné místo. Stává se náhradou za skutečný cíl náboženství, kterým je vždy spojení s Bohem. O nejlepších věcech se mluvit nedá, ty mohou být jen zakoušeny.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21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proudy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Dva duchovní proudy pro udržení vnitřní rovnováhy: tradice </a:t>
            </a:r>
            <a:r>
              <a:rPr lang="cs-CZ" dirty="0"/>
              <a:t>znalosti a neznalosti, vědění a </a:t>
            </a:r>
            <a:r>
              <a:rPr lang="cs-CZ" dirty="0" smtClean="0"/>
              <a:t>nevědění</a:t>
            </a:r>
            <a:r>
              <a:rPr lang="cs-CZ" dirty="0"/>
              <a:t>;</a:t>
            </a:r>
            <a:r>
              <a:rPr lang="cs-CZ" dirty="0" smtClean="0"/>
              <a:t> </a:t>
            </a:r>
            <a:r>
              <a:rPr lang="cs-CZ" b="1" dirty="0" smtClean="0"/>
              <a:t>tma </a:t>
            </a:r>
            <a:r>
              <a:rPr lang="cs-CZ" b="1" dirty="0"/>
              <a:t>a </a:t>
            </a:r>
            <a:r>
              <a:rPr lang="cs-CZ" b="1" dirty="0" smtClean="0"/>
              <a:t>světlo</a:t>
            </a:r>
            <a:r>
              <a:rPr lang="cs-CZ" dirty="0"/>
              <a:t> </a:t>
            </a:r>
            <a:r>
              <a:rPr lang="cs-CZ" dirty="0" smtClean="0"/>
              <a:t>(teologicky </a:t>
            </a:r>
            <a:r>
              <a:rPr lang="cs-CZ" b="1" dirty="0" err="1"/>
              <a:t>apofatická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b="1" dirty="0" err="1" smtClean="0"/>
              <a:t>katafatická</a:t>
            </a:r>
            <a:r>
              <a:rPr lang="cs-CZ" dirty="0" smtClean="0"/>
              <a:t> cesta). </a:t>
            </a:r>
            <a:r>
              <a:rPr lang="cs-CZ" dirty="0"/>
              <a:t>Jsou potřebné obě, a spolu tvoří nádhernou formu vyššího vědomí, které říkáme </a:t>
            </a:r>
            <a:r>
              <a:rPr lang="cs-CZ" b="1" dirty="0"/>
              <a:t>biblická víra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Sluneční a lunární světlo</a:t>
            </a:r>
          </a:p>
          <a:p>
            <a:pPr marL="0" indent="0">
              <a:buNone/>
            </a:pPr>
            <a:r>
              <a:rPr lang="cs-CZ" dirty="0" smtClean="0"/>
              <a:t>Všechny věci směsicí světla a tmy, „jen Bůh je dobrý“ (</a:t>
            </a:r>
            <a:r>
              <a:rPr lang="cs-CZ" dirty="0" err="1" smtClean="0"/>
              <a:t>Mk</a:t>
            </a:r>
            <a:r>
              <a:rPr lang="cs-CZ" dirty="0" smtClean="0"/>
              <a:t> 10,18)</a:t>
            </a:r>
          </a:p>
          <a:p>
            <a:pPr marL="0" indent="0">
              <a:buNone/>
            </a:pPr>
            <a:r>
              <a:rPr lang="cs-CZ" dirty="0" smtClean="0"/>
              <a:t>Nejvhodnějším jazykem spirituality je poezie a umění; nenabízí závěry, ale probouzí cestu</a:t>
            </a:r>
          </a:p>
          <a:p>
            <a:pPr marL="0" indent="0">
              <a:buNone/>
            </a:pPr>
            <a:r>
              <a:rPr lang="cs-CZ" dirty="0" smtClean="0"/>
              <a:t>Ježíš používá obrazy a podobenství, nikoli prózu a přímé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18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Poušť a vrchol hory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Biblické metafory pro vyjádření těchto dvou skutečností spirituality</a:t>
            </a:r>
          </a:p>
          <a:p>
            <a:pPr marL="0" indent="0">
              <a:buNone/>
            </a:pPr>
            <a:r>
              <a:rPr lang="cs-CZ" dirty="0" smtClean="0"/>
              <a:t>Poznání a nevědění je zvláště dobře integrováno ve dvou souvisejících epizodách Písma: Mojžíš na hoře Sinaj, Ježíš na hoře Proměnění</a:t>
            </a:r>
          </a:p>
          <a:p>
            <a:pPr marL="0" indent="0">
              <a:buNone/>
            </a:pPr>
            <a:r>
              <a:rPr lang="cs-CZ" dirty="0"/>
              <a:t>Epifanie je současně světlo a tma, poznatelnost i nepoznatelnost, odhalení i </a:t>
            </a:r>
            <a:r>
              <a:rPr lang="cs-CZ" dirty="0" smtClean="0"/>
              <a:t>neodhalení </a:t>
            </a:r>
          </a:p>
          <a:p>
            <a:pPr marL="0" indent="0">
              <a:buNone/>
            </a:pPr>
            <a:r>
              <a:rPr lang="cs-CZ" dirty="0" smtClean="0"/>
              <a:t>Ježíš </a:t>
            </a:r>
            <a:r>
              <a:rPr lang="cs-CZ" dirty="0"/>
              <a:t>pak přikazuje o této „nejlepší věci“ mlčet, posvátnost a tajemství této zkušenosti je nutno uchovat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48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zmatek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Přebytek informací x touha po jistotě</a:t>
            </a:r>
          </a:p>
          <a:p>
            <a:pPr marL="0" indent="0">
              <a:buNone/>
            </a:pPr>
            <a:r>
              <a:rPr lang="cs-CZ" dirty="0"/>
              <a:t>N</a:t>
            </a:r>
            <a:r>
              <a:rPr lang="cs-CZ" dirty="0" smtClean="0"/>
              <a:t>áboženský </a:t>
            </a:r>
            <a:r>
              <a:rPr lang="cs-CZ" dirty="0"/>
              <a:t>fundamentalismus. </a:t>
            </a:r>
            <a:r>
              <a:rPr lang="cs-CZ" b="1" dirty="0"/>
              <a:t>Fundamentalistický způsob myšlení má natolik rád odpovědi a vysvětlení, že si záměrně nevšímá toho, jak dějiny k těmto vysvětlením dospěly, nebo jak samoúčelná tato vysvětlení obvykle </a:t>
            </a:r>
            <a:r>
              <a:rPr lang="cs-CZ" b="1" dirty="0" smtClean="0"/>
              <a:t>jsou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Velká spiritualita hledá rovnováhu mezi </a:t>
            </a:r>
            <a:r>
              <a:rPr lang="cs-CZ" dirty="0" smtClean="0"/>
              <a:t>protiklady</a:t>
            </a:r>
          </a:p>
          <a:p>
            <a:pPr marL="0" indent="0">
              <a:buNone/>
            </a:pPr>
            <a:r>
              <a:rPr lang="cs-CZ" dirty="0"/>
              <a:t>Židovsko-křesťanská tradice neměla být jednosměrnou záležitostí „shora dolů“, ale </a:t>
            </a:r>
            <a:r>
              <a:rPr lang="cs-CZ" b="1" dirty="0"/>
              <a:t>organickým setkáním mezi oním vnitřním Vědoucím, k němuž je možno se přiblížit v modlitbě, a vnějším Vědoucím, kterého bychom mohli nazvat Písmo a tradice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34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Modlitba jako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Dvěma cestám vědění a nevědění se učíme prostřednictvím modlitby, a to jak modlitby, vyjádřené slovy (např. Otčenáš), tak modlitby beze slov (</a:t>
            </a:r>
            <a:r>
              <a:rPr lang="cs-CZ" dirty="0" err="1"/>
              <a:t>Mt</a:t>
            </a:r>
            <a:r>
              <a:rPr lang="cs-CZ" dirty="0"/>
              <a:t> 6,7; </a:t>
            </a:r>
            <a:r>
              <a:rPr lang="cs-CZ" dirty="0" err="1"/>
              <a:t>Mk</a:t>
            </a:r>
            <a:r>
              <a:rPr lang="cs-CZ" dirty="0"/>
              <a:t> 1,35)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47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Nikomu o tom neříkejte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„mesiášské tajemství“</a:t>
            </a:r>
          </a:p>
          <a:p>
            <a:pPr marL="0" indent="0">
              <a:buNone/>
            </a:pPr>
            <a:r>
              <a:rPr lang="cs-CZ" dirty="0"/>
              <a:t>V duchovním </a:t>
            </a:r>
            <a:r>
              <a:rPr lang="cs-CZ" dirty="0" smtClean="0"/>
              <a:t>smyslu: </a:t>
            </a:r>
            <a:r>
              <a:rPr lang="cs-CZ" dirty="0"/>
              <a:t>nemluvte o těchto věcech, dokud neprojdete tajemstvím proměnění od falešného já k pravému </a:t>
            </a:r>
            <a:r>
              <a:rPr lang="cs-CZ" dirty="0" smtClean="0"/>
              <a:t>já; jde o </a:t>
            </a:r>
            <a:r>
              <a:rPr lang="cs-CZ" b="1" dirty="0" smtClean="0"/>
              <a:t>vnitřní proměnění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Židovství, křesťanství a islám na sebe vzaly velké riziko, když svoji zkušenost vložily do </a:t>
            </a:r>
            <a:r>
              <a:rPr lang="cs-CZ" dirty="0" smtClean="0"/>
              <a:t>slov</a:t>
            </a:r>
          </a:p>
          <a:p>
            <a:pPr marL="0" indent="0">
              <a:buNone/>
            </a:pPr>
            <a:r>
              <a:rPr lang="cs-CZ" dirty="0" smtClean="0"/>
              <a:t>Boží riziko vtělení</a:t>
            </a:r>
          </a:p>
          <a:p>
            <a:pPr marL="0" indent="0">
              <a:buNone/>
            </a:pPr>
            <a:r>
              <a:rPr lang="cs-CZ" dirty="0"/>
              <a:t>Rozhodující je </a:t>
            </a:r>
            <a:r>
              <a:rPr lang="cs-CZ" b="1" dirty="0"/>
              <a:t>zkušenost s Boží přítomností</a:t>
            </a:r>
            <a:r>
              <a:rPr lang="cs-CZ" dirty="0"/>
              <a:t>, ne shoda ve slovech a </a:t>
            </a:r>
            <a:r>
              <a:rPr lang="cs-CZ" dirty="0" smtClean="0"/>
              <a:t>formách; </a:t>
            </a:r>
            <a:r>
              <a:rPr lang="cs-CZ" dirty="0"/>
              <a:t>Ježíš nám dává </a:t>
            </a:r>
            <a:r>
              <a:rPr lang="cs-CZ" b="1" dirty="0"/>
              <a:t>svoji vzkříšenou přítomnost jako „cestu, pravdu a život</a:t>
            </a:r>
            <a:r>
              <a:rPr lang="cs-CZ" b="1" dirty="0" smtClean="0"/>
              <a:t>“</a:t>
            </a:r>
            <a:r>
              <a:rPr lang="cs-CZ" dirty="0"/>
              <a:t>;</a:t>
            </a:r>
            <a:r>
              <a:rPr lang="cs-CZ" dirty="0" smtClean="0"/>
              <a:t> </a:t>
            </a:r>
            <a:r>
              <a:rPr lang="cs-CZ" dirty="0"/>
              <a:t>f</a:t>
            </a:r>
            <a:r>
              <a:rPr lang="cs-CZ" dirty="0" smtClean="0"/>
              <a:t>ormy </a:t>
            </a:r>
            <a:r>
              <a:rPr lang="cs-CZ" dirty="0"/>
              <a:t>a slova jsou důležitá, ale na Boha mohou pouze </a:t>
            </a:r>
            <a:r>
              <a:rPr lang="cs-CZ" dirty="0" smtClean="0"/>
              <a:t>ukazovat</a:t>
            </a:r>
          </a:p>
          <a:p>
            <a:pPr marL="0" indent="0">
              <a:buNone/>
            </a:pPr>
            <a:r>
              <a:rPr lang="cs-CZ" b="1" dirty="0"/>
              <a:t>modlitba a </a:t>
            </a:r>
            <a:r>
              <a:rPr lang="cs-CZ" b="1" dirty="0" smtClean="0"/>
              <a:t>utrpení: dvě </a:t>
            </a:r>
            <a:r>
              <a:rPr lang="cs-CZ" b="1" dirty="0"/>
              <a:t>hlavní cesty proměny člověka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939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Modloslužebnictví 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„doslovná biblistika“ neumí číst mezi řádky</a:t>
            </a:r>
          </a:p>
          <a:p>
            <a:pPr marL="0" indent="0">
              <a:buNone/>
            </a:pPr>
            <a:r>
              <a:rPr lang="cs-CZ" dirty="0"/>
              <a:t>K Písmu </a:t>
            </a:r>
            <a:r>
              <a:rPr lang="cs-CZ" dirty="0" smtClean="0"/>
              <a:t>přistupovat </a:t>
            </a:r>
            <a:r>
              <a:rPr lang="cs-CZ" dirty="0"/>
              <a:t>s pokorou a trpělivostí, oprostit se od vlastních představ, dovolit Duchu, aby nám odkryl hlubší smysl Písma, jinak slyšíme jen to, s čím souhlasíme, nebo co jsme se již předem rozhodli v Písmu </a:t>
            </a:r>
            <a:r>
              <a:rPr lang="cs-CZ" dirty="0" smtClean="0"/>
              <a:t>najít</a:t>
            </a:r>
          </a:p>
          <a:p>
            <a:pPr marL="0" indent="0">
              <a:buNone/>
            </a:pPr>
            <a:r>
              <a:rPr lang="cs-CZ" dirty="0"/>
              <a:t>Určité pravdy potřebují světlo, které objevíme jedině prostřednictvím tmy, v liminárních momentech utrpení, zrození, smrti; nemůžeme se k nim dostat pouhým čtením </a:t>
            </a:r>
            <a:r>
              <a:rPr lang="cs-CZ" dirty="0" smtClean="0"/>
              <a:t>knih</a:t>
            </a:r>
          </a:p>
          <a:p>
            <a:pPr marL="0" indent="0">
              <a:buNone/>
            </a:pPr>
            <a:r>
              <a:rPr lang="cs-CZ" dirty="0" smtClean="0"/>
              <a:t>Ježíš přišel v převleku našeho vlastního života; nechce nás učit pravdám, ale zprostředkovat zkušenost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88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oklikou přes „pustinu“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Ex 13,17-18 </a:t>
            </a:r>
            <a:r>
              <a:rPr lang="cs-CZ" dirty="0"/>
              <a:t>Cesta oklikou ukazuje, že skutečným cílem nebylo se dostat na určité místo, nýbrž byla ním cesta sama, skrze zkoušky, přírodu a vztahy, vždy tři kroky vpřed a dva kroky </a:t>
            </a:r>
            <a:r>
              <a:rPr lang="cs-CZ" dirty="0" smtClean="0"/>
              <a:t>vzad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/>
              <a:t> </a:t>
            </a:r>
            <a:r>
              <a:rPr lang="cs-CZ" dirty="0" smtClean="0"/>
              <a:t>náboženství se </a:t>
            </a:r>
            <a:r>
              <a:rPr lang="cs-CZ" dirty="0"/>
              <a:t>často </a:t>
            </a:r>
            <a:r>
              <a:rPr lang="cs-CZ" dirty="0" smtClean="0"/>
              <a:t>děje to, že bez zkušenosti se</a:t>
            </a:r>
            <a:r>
              <a:rPr lang="cs-CZ" b="1" dirty="0" smtClean="0"/>
              <a:t> </a:t>
            </a:r>
            <a:r>
              <a:rPr lang="cs-CZ" b="1" dirty="0"/>
              <a:t>obal </a:t>
            </a:r>
            <a:r>
              <a:rPr lang="cs-CZ" b="1" dirty="0" smtClean="0"/>
              <a:t>stává </a:t>
            </a:r>
            <a:r>
              <a:rPr lang="cs-CZ" b="1" dirty="0"/>
              <a:t>náhražkou za </a:t>
            </a:r>
            <a:r>
              <a:rPr lang="cs-CZ" b="1" dirty="0" smtClean="0"/>
              <a:t>obsah</a:t>
            </a:r>
          </a:p>
          <a:p>
            <a:pPr marL="0" indent="0">
              <a:buNone/>
            </a:pPr>
            <a:r>
              <a:rPr lang="cs-CZ" dirty="0"/>
              <a:t>Pouze ti, kdo nejprve žili a milovali, trpěli a zakoušeli neúspěchy, a znovu žili a milovali, jsou schopni Písmo číst způsobem, který je pokorný, inkluzivní, který je nakonec prospěšný a přinášející ovoce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76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</TotalTime>
  <Words>366</Words>
  <Application>Microsoft Office PowerPoint</Application>
  <PresentationFormat>Širokoúhlá obrazovka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Spirituální teologie</vt:lpstr>
      <vt:lpstr>Úvod </vt:lpstr>
      <vt:lpstr>Dva proudy</vt:lpstr>
      <vt:lpstr>Poušť a vrchol hory</vt:lpstr>
      <vt:lpstr>Dnešní zmatek</vt:lpstr>
      <vt:lpstr>Modlitba jako proces</vt:lpstr>
      <vt:lpstr>Nikomu o tom neříkejte</vt:lpstr>
      <vt:lpstr>Modloslužebnictví slov</vt:lpstr>
      <vt:lpstr>Cesta oklikou přes „pustinu“ </vt:lpstr>
      <vt:lpstr>Nejlepší to bylo na počátku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5</cp:revision>
  <dcterms:created xsi:type="dcterms:W3CDTF">2015-04-27T07:18:52Z</dcterms:created>
  <dcterms:modified xsi:type="dcterms:W3CDTF">2015-04-27T08:00:47Z</dcterms:modified>
</cp:coreProperties>
</file>