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Spirituální teologie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4. Boxerský ring (vztah mezi milostí a zákonem)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02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 relativismus</a:t>
            </a:r>
          </a:p>
          <a:p>
            <a:r>
              <a:rPr lang="cs-CZ" dirty="0" smtClean="0"/>
              <a:t>Víra není jistota, i když náboženství je pokušení jistoty vystaveno</a:t>
            </a:r>
          </a:p>
          <a:p>
            <a:r>
              <a:rPr lang="cs-CZ" dirty="0" smtClean="0"/>
              <a:t>„Absolutno“ je jen Hospodin, vůči němu je vše relativní</a:t>
            </a:r>
          </a:p>
          <a:p>
            <a:r>
              <a:rPr lang="cs-CZ" dirty="0" smtClean="0"/>
              <a:t>Obvyklou náhražkou za náboženství je morálka</a:t>
            </a:r>
          </a:p>
          <a:p>
            <a:r>
              <a:rPr lang="cs-CZ" dirty="0" smtClean="0"/>
              <a:t>Vztah mezi zákonem a milostí se tak nakonec stává tématem každého, kdo se v náboženství snaží jít do hloubky</a:t>
            </a:r>
          </a:p>
          <a:p>
            <a:r>
              <a:rPr lang="cs-CZ" dirty="0"/>
              <a:t>V zásadě jde o tvořivé napětí mezi náboženstvím jako souborem požadavků a náboženstvím jako procesem osobní </a:t>
            </a:r>
            <a:r>
              <a:rPr lang="cs-CZ" dirty="0" smtClean="0"/>
              <a:t>proměny, o zápas </a:t>
            </a:r>
            <a:r>
              <a:rPr lang="cs-CZ" dirty="0"/>
              <a:t>mezi zákonem a milostí</a:t>
            </a:r>
          </a:p>
        </p:txBody>
      </p:sp>
    </p:spTree>
    <p:extLst>
      <p:ext uri="{BB962C8B-B14F-4D97-AF65-F5344CB8AC3E}">
        <p14:creationId xmlns:p14="http://schemas.microsoft.com/office/powerpoint/2010/main" val="266600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Zákon, proroci, moudrost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Rozdělení hebrejského Písma: zákon, proroci, moudrost</a:t>
            </a:r>
          </a:p>
          <a:p>
            <a:r>
              <a:rPr lang="cs-CZ" dirty="0" smtClean="0"/>
              <a:t>Vývoj duchovního zrání i lidský vývoj: řád, kritičnost, integrace</a:t>
            </a:r>
          </a:p>
          <a:p>
            <a:r>
              <a:rPr lang="cs-CZ" dirty="0" smtClean="0"/>
              <a:t>Řád = Tóra, kritičnost – proroci, integrace – moudrost</a:t>
            </a:r>
          </a:p>
          <a:p>
            <a:r>
              <a:rPr lang="cs-CZ" dirty="0"/>
              <a:t>Zákon je tedy (1) </a:t>
            </a:r>
            <a:r>
              <a:rPr lang="cs-CZ" i="1" dirty="0"/>
              <a:t>teze</a:t>
            </a:r>
            <a:r>
              <a:rPr lang="cs-CZ" dirty="0"/>
              <a:t>, pokládající základy, proti kterým proroci staví pozitivní (2) </a:t>
            </a:r>
            <a:r>
              <a:rPr lang="cs-CZ" i="1" dirty="0"/>
              <a:t>antitezi</a:t>
            </a:r>
            <a:r>
              <a:rPr lang="cs-CZ" dirty="0"/>
              <a:t>, nastupuje cesta do hlubšího vědomí, kdy pak </a:t>
            </a:r>
            <a:r>
              <a:rPr lang="cs-CZ" dirty="0" err="1"/>
              <a:t>sapienciální</a:t>
            </a:r>
            <a:r>
              <a:rPr lang="cs-CZ" dirty="0"/>
              <a:t> knihy jsou (3) </a:t>
            </a:r>
            <a:r>
              <a:rPr lang="cs-CZ" i="1" dirty="0"/>
              <a:t>syntézou</a:t>
            </a:r>
            <a:r>
              <a:rPr lang="cs-CZ" dirty="0"/>
              <a:t> a integrací prvního a </a:t>
            </a:r>
            <a:r>
              <a:rPr lang="cs-CZ" dirty="0" smtClean="0"/>
              <a:t>druhého</a:t>
            </a:r>
          </a:p>
          <a:p>
            <a:r>
              <a:rPr lang="cs-CZ" b="1" dirty="0"/>
              <a:t>Postup na vyšší úrovně vědomí však v sobě vždy zahrnuje i předchozí úrovně!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94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Herec s trámem v 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Ego a stín</a:t>
            </a:r>
          </a:p>
          <a:p>
            <a:r>
              <a:rPr lang="cs-CZ" dirty="0" err="1" smtClean="0"/>
              <a:t>Mt</a:t>
            </a:r>
            <a:r>
              <a:rPr lang="cs-CZ" dirty="0" smtClean="0"/>
              <a:t> 23,5-7; farizeové = pokrytci, </a:t>
            </a:r>
            <a:r>
              <a:rPr lang="cs-CZ" dirty="0" err="1" smtClean="0"/>
              <a:t>hypokritai</a:t>
            </a:r>
            <a:r>
              <a:rPr lang="cs-CZ" dirty="0" smtClean="0"/>
              <a:t>, </a:t>
            </a:r>
            <a:r>
              <a:rPr lang="cs-CZ" i="1" dirty="0" smtClean="0"/>
              <a:t>herci</a:t>
            </a:r>
          </a:p>
          <a:p>
            <a:r>
              <a:rPr lang="cs-CZ" dirty="0" smtClean="0"/>
              <a:t>Já (</a:t>
            </a:r>
            <a:r>
              <a:rPr lang="cs-CZ" dirty="0" err="1" smtClean="0"/>
              <a:t>self</a:t>
            </a:r>
            <a:r>
              <a:rPr lang="cs-CZ" dirty="0" smtClean="0"/>
              <a:t>) popírá nebo alespoň ukrývá stín, mechanismus ega</a:t>
            </a:r>
          </a:p>
          <a:p>
            <a:r>
              <a:rPr lang="cs-CZ" dirty="0" smtClean="0"/>
              <a:t>Většina náboženství stín považuje za problém a snaží se ho zbavit</a:t>
            </a:r>
          </a:p>
          <a:p>
            <a:r>
              <a:rPr lang="cs-CZ" dirty="0"/>
              <a:t>Ježíš odmítaný stín nazve </a:t>
            </a:r>
            <a:r>
              <a:rPr lang="cs-CZ" b="1" dirty="0"/>
              <a:t>trámem ve vlastním oku</a:t>
            </a:r>
            <a:r>
              <a:rPr lang="cs-CZ" dirty="0"/>
              <a:t>, ale my ho vidíme jako </a:t>
            </a:r>
            <a:r>
              <a:rPr lang="cs-CZ" b="1" dirty="0"/>
              <a:t>třísku v oku svého bratra</a:t>
            </a:r>
            <a:r>
              <a:rPr lang="cs-CZ" dirty="0"/>
              <a:t> (</a:t>
            </a:r>
            <a:r>
              <a:rPr lang="cs-CZ" dirty="0" err="1"/>
              <a:t>Mt</a:t>
            </a:r>
            <a:r>
              <a:rPr lang="cs-CZ" dirty="0"/>
              <a:t> 7,4-5</a:t>
            </a:r>
            <a:r>
              <a:rPr lang="cs-CZ" dirty="0" smtClean="0"/>
              <a:t>)</a:t>
            </a:r>
          </a:p>
          <a:p>
            <a:r>
              <a:rPr lang="cs-CZ" dirty="0" smtClean="0"/>
              <a:t>Cesta spočívá v nepotlačování vlastního stínu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98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Skutečný hřích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zásadní příčina </a:t>
            </a:r>
            <a:r>
              <a:rPr lang="cs-CZ" dirty="0" smtClean="0"/>
              <a:t>zla je v</a:t>
            </a:r>
            <a:r>
              <a:rPr lang="cs-CZ" dirty="0"/>
              <a:t> </a:t>
            </a:r>
            <a:r>
              <a:rPr lang="cs-CZ" b="1" dirty="0"/>
              <a:t>pýše a sebeuspokojení, a z nich vyplývajícím pokrytectví</a:t>
            </a:r>
            <a:r>
              <a:rPr lang="cs-CZ" dirty="0"/>
              <a:t> (srov. </a:t>
            </a:r>
            <a:r>
              <a:rPr lang="cs-CZ" dirty="0" err="1"/>
              <a:t>Mt</a:t>
            </a:r>
            <a:r>
              <a:rPr lang="cs-CZ" dirty="0"/>
              <a:t> 23,23</a:t>
            </a:r>
            <a:r>
              <a:rPr lang="cs-CZ" dirty="0" smtClean="0"/>
              <a:t>)</a:t>
            </a:r>
          </a:p>
          <a:p>
            <a:r>
              <a:rPr lang="cs-CZ" dirty="0" smtClean="0"/>
              <a:t>Klasická definice hříchu: (1) vědomé a (2) dobrovolné přestoupení Božího zákona (3) ve vážné věci</a:t>
            </a:r>
          </a:p>
          <a:p>
            <a:r>
              <a:rPr lang="cs-CZ" dirty="0" smtClean="0"/>
              <a:t>Biblické pojetí hříchu: intimní osobní souboj</a:t>
            </a:r>
          </a:p>
          <a:p>
            <a:r>
              <a:rPr lang="cs-CZ" dirty="0" smtClean="0"/>
              <a:t>Klasická definice posuzuje vnější způsoby chování, které se dají měřit, biblická definice vede ke </a:t>
            </a:r>
            <a:r>
              <a:rPr lang="cs-CZ" dirty="0"/>
              <a:t>„</a:t>
            </a:r>
            <a:r>
              <a:rPr lang="cs-CZ" dirty="0" smtClean="0"/>
              <a:t>spravedlnosti, </a:t>
            </a:r>
            <a:r>
              <a:rPr lang="cs-CZ" dirty="0"/>
              <a:t>milosrdenství a </a:t>
            </a:r>
            <a:r>
              <a:rPr lang="cs-CZ" dirty="0" smtClean="0"/>
              <a:t>věrnosti“ </a:t>
            </a:r>
            <a:r>
              <a:rPr lang="cs-CZ" dirty="0"/>
              <a:t>(</a:t>
            </a:r>
            <a:r>
              <a:rPr lang="cs-CZ" dirty="0" err="1"/>
              <a:t>Mt</a:t>
            </a:r>
            <a:r>
              <a:rPr lang="cs-CZ" dirty="0"/>
              <a:t> 23,23</a:t>
            </a:r>
            <a:r>
              <a:rPr lang="cs-CZ" dirty="0" smtClean="0"/>
              <a:t>), které se měřit nedají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03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vidí apoštol Pavel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Listy Římanům a </a:t>
            </a:r>
            <a:r>
              <a:rPr lang="cs-CZ" dirty="0" err="1" smtClean="0"/>
              <a:t>Galaťanům</a:t>
            </a:r>
            <a:endParaRPr lang="cs-CZ" dirty="0" smtClean="0"/>
          </a:p>
          <a:p>
            <a:r>
              <a:rPr lang="cs-CZ" dirty="0" smtClean="0"/>
              <a:t>Zákon je první stupeň, ale pokud u něj zůstaneme, stane se kamenem úrazu (viz Ř 7,7-13)</a:t>
            </a:r>
          </a:p>
          <a:p>
            <a:r>
              <a:rPr lang="cs-CZ" dirty="0" smtClean="0"/>
              <a:t>Je dán proto, abychom pochopili, že poslušní zákona být nemůžeme</a:t>
            </a:r>
          </a:p>
          <a:p>
            <a:r>
              <a:rPr lang="cs-CZ" dirty="0"/>
              <a:t>Řád a tradice jsou ve skutečnosti jediným východiskem k vytvoření zdravé struktury ega na začátku cesty. Tam však nesmíme ani zůstávat ani skončit. „Litera zabíjí, ale Duch oživuje“ (2K 3,6</a:t>
            </a:r>
            <a:r>
              <a:rPr lang="cs-CZ" dirty="0" smtClean="0"/>
              <a:t>). Jde totiž o cestu ke svobodě.</a:t>
            </a:r>
          </a:p>
          <a:p>
            <a:r>
              <a:rPr lang="cs-CZ" dirty="0" smtClean="0"/>
              <a:t>Bez určité </a:t>
            </a:r>
            <a:r>
              <a:rPr lang="cs-CZ" dirty="0"/>
              <a:t>úroveň </a:t>
            </a:r>
            <a:r>
              <a:rPr lang="cs-CZ" dirty="0" smtClean="0"/>
              <a:t>vnitřní </a:t>
            </a:r>
            <a:r>
              <a:rPr lang="cs-CZ" dirty="0"/>
              <a:t>náboženské </a:t>
            </a:r>
            <a:r>
              <a:rPr lang="cs-CZ" dirty="0" smtClean="0"/>
              <a:t>zkušenosti </a:t>
            </a:r>
            <a:r>
              <a:rPr lang="cs-CZ" dirty="0"/>
              <a:t>nemá smysl </a:t>
            </a:r>
            <a:r>
              <a:rPr lang="cs-CZ" dirty="0" smtClean="0"/>
              <a:t>od lidí </a:t>
            </a:r>
            <a:r>
              <a:rPr lang="cs-CZ" dirty="0"/>
              <a:t>požadovat, aby následovali Ježíšovy etické ideály</a:t>
            </a:r>
          </a:p>
        </p:txBody>
      </p:sp>
    </p:spTree>
    <p:extLst>
      <p:ext uri="{BB962C8B-B14F-4D97-AF65-F5344CB8AC3E}">
        <p14:creationId xmlns:p14="http://schemas.microsoft.com/office/powerpoint/2010/main" val="178486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vidí apoštol Pavel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ísto vnitřní zkušenosti jsme </a:t>
            </a:r>
            <a:r>
              <a:rPr lang="cs-CZ" dirty="0"/>
              <a:t>r</a:t>
            </a:r>
            <a:r>
              <a:rPr lang="cs-CZ" dirty="0" smtClean="0"/>
              <a:t>ozmělnili </a:t>
            </a:r>
            <a:r>
              <a:rPr lang="cs-CZ" dirty="0"/>
              <a:t>zákon do malých záležitostí, které jsme schopni plnit silou vůle, vytrvalosti a rozumného uvažování, a tak se snažíme dojít spásy prostřednictvím zákona</a:t>
            </a:r>
            <a:r>
              <a:rPr lang="cs-CZ" dirty="0" smtClean="0"/>
              <a:t>.</a:t>
            </a:r>
          </a:p>
          <a:p>
            <a:r>
              <a:rPr lang="cs-CZ" dirty="0" smtClean="0"/>
              <a:t>Ne morálka, ale tanec lásky, bojem </a:t>
            </a:r>
            <a:r>
              <a:rPr lang="cs-CZ" dirty="0"/>
              <a:t>mezi dobrem a zlem, ale také nutně mezi svobodou a </a:t>
            </a:r>
            <a:r>
              <a:rPr lang="cs-CZ" dirty="0" smtClean="0"/>
              <a:t>podmíněností</a:t>
            </a:r>
          </a:p>
          <a:p>
            <a:r>
              <a:rPr lang="cs-CZ" dirty="0" smtClean="0"/>
              <a:t>Zákon je nutný pro sociální řád, v duchovní oblasti jen prostředkem, sám o sobě nemá smysl</a:t>
            </a:r>
          </a:p>
          <a:p>
            <a:r>
              <a:rPr lang="cs-CZ" dirty="0" smtClean="0"/>
              <a:t>Smysl zákona je v tom, abychom mohli pojmenovat vlastní nedostatečnost a zároveň Boží plnost</a:t>
            </a:r>
          </a:p>
          <a:p>
            <a:r>
              <a:rPr lang="cs-CZ" dirty="0"/>
              <a:t>„Skrze Zákon jsem Zákonu umřel, abych žil pro Boha“ (</a:t>
            </a:r>
            <a:r>
              <a:rPr lang="cs-CZ" dirty="0" err="1"/>
              <a:t>Ga</a:t>
            </a:r>
            <a:r>
              <a:rPr lang="cs-CZ" dirty="0"/>
              <a:t> 2,19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 Bůh vymahatel, nýbrž Bůh zachraňující láska, to je evangelium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40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</TotalTime>
  <Words>382</Words>
  <Application>Microsoft Office PowerPoint</Application>
  <PresentationFormat>Širokoúhlá obrazovka</PresentationFormat>
  <Paragraphs>40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Spirituální teologie</vt:lpstr>
      <vt:lpstr>Úvodem</vt:lpstr>
      <vt:lpstr>Zákon, proroci, moudrost</vt:lpstr>
      <vt:lpstr>Herec s trámem v oku</vt:lpstr>
      <vt:lpstr>Skutečný hřích</vt:lpstr>
      <vt:lpstr>Jak to vidí apoštol Pavel</vt:lpstr>
      <vt:lpstr>Jak to vidí apoštol Pavel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Spirituální teologie</dc:title>
  <dc:creator>Ladislav Heryán</dc:creator>
  <cp:lastModifiedBy>Ladislav Heryán</cp:lastModifiedBy>
  <cp:revision>9</cp:revision>
  <dcterms:created xsi:type="dcterms:W3CDTF">2015-03-07T13:38:04Z</dcterms:created>
  <dcterms:modified xsi:type="dcterms:W3CDTF">2015-03-07T15:32:05Z</dcterms:modified>
</cp:coreProperties>
</file>