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2. Kdo jsme?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941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Sjednocení s Bohem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Tři symboly </a:t>
            </a:r>
            <a:r>
              <a:rPr lang="cs-CZ" dirty="0" smtClean="0"/>
              <a:t>spojení </a:t>
            </a:r>
            <a:r>
              <a:rPr lang="cs-CZ" dirty="0"/>
              <a:t>s Bohem jsou voda, krev a </a:t>
            </a:r>
            <a:r>
              <a:rPr lang="cs-CZ" dirty="0" smtClean="0"/>
              <a:t>chléb</a:t>
            </a:r>
          </a:p>
          <a:p>
            <a:r>
              <a:rPr lang="cs-CZ" b="1" dirty="0"/>
              <a:t>Voda</a:t>
            </a:r>
            <a:r>
              <a:rPr lang="cs-CZ" dirty="0"/>
              <a:t> jako pozvání k </a:t>
            </a:r>
            <a:r>
              <a:rPr lang="cs-CZ" dirty="0" smtClean="0"/>
              <a:t>první </a:t>
            </a:r>
            <a:r>
              <a:rPr lang="cs-CZ" dirty="0"/>
              <a:t>subtilní náboženské zkušenosti, kdy touha </a:t>
            </a:r>
            <a:r>
              <a:rPr lang="cs-CZ" dirty="0" smtClean="0"/>
              <a:t>zvítězí </a:t>
            </a:r>
            <a:r>
              <a:rPr lang="cs-CZ" dirty="0"/>
              <a:t>a mysl i srdce se </a:t>
            </a:r>
            <a:r>
              <a:rPr lang="cs-CZ" dirty="0" smtClean="0"/>
              <a:t>otevřou</a:t>
            </a:r>
          </a:p>
          <a:p>
            <a:r>
              <a:rPr lang="cs-CZ" b="1" dirty="0"/>
              <a:t>Krev</a:t>
            </a:r>
            <a:r>
              <a:rPr lang="cs-CZ" dirty="0"/>
              <a:t> symbolizuje proměňující zkušenost, jejíž podmínkou je vždy smrt </a:t>
            </a:r>
            <a:r>
              <a:rPr lang="cs-CZ" dirty="0" smtClean="0"/>
              <a:t>starého 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obrazem smrti falešného já, tedy iluzí, na kterých jsme se stali </a:t>
            </a:r>
            <a:r>
              <a:rPr lang="cs-CZ" dirty="0" smtClean="0"/>
              <a:t>závislými </a:t>
            </a:r>
          </a:p>
          <a:p>
            <a:pPr lvl="1"/>
            <a:r>
              <a:rPr lang="cs-CZ" dirty="0" smtClean="0"/>
              <a:t>z</a:t>
            </a:r>
            <a:r>
              <a:rPr lang="cs-CZ" dirty="0"/>
              <a:t> </a:t>
            </a:r>
            <a:r>
              <a:rPr lang="cs-CZ" dirty="0" smtClean="0"/>
              <a:t>ukřižování bohužel výkupná oběť </a:t>
            </a:r>
            <a:r>
              <a:rPr lang="cs-CZ" dirty="0"/>
              <a:t>za hříchy, namísto </a:t>
            </a:r>
            <a:r>
              <a:rPr lang="cs-CZ" dirty="0" smtClean="0"/>
              <a:t>zjevení </a:t>
            </a:r>
            <a:r>
              <a:rPr lang="cs-CZ" dirty="0"/>
              <a:t>věčnou podstatu Božího srdce, z něhož vytéká krev a voda (J </a:t>
            </a:r>
            <a:r>
              <a:rPr lang="cs-CZ" dirty="0" smtClean="0"/>
              <a:t>19,34)</a:t>
            </a:r>
          </a:p>
          <a:p>
            <a:r>
              <a:rPr lang="cs-CZ" b="1" dirty="0" smtClean="0"/>
              <a:t>Chléb </a:t>
            </a:r>
            <a:r>
              <a:rPr lang="cs-CZ" dirty="0" smtClean="0"/>
              <a:t>vyjadřuje pozitivní, sytící rovinu náboženství</a:t>
            </a:r>
          </a:p>
          <a:p>
            <a:r>
              <a:rPr lang="cs-CZ" dirty="0"/>
              <a:t>„Už nežiji já, ale žije ve mně Kristus“ (</a:t>
            </a:r>
            <a:r>
              <a:rPr lang="cs-CZ" dirty="0" err="1"/>
              <a:t>Ga</a:t>
            </a:r>
            <a:r>
              <a:rPr lang="cs-CZ" dirty="0"/>
              <a:t> 2,20)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9899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tvořeni </a:t>
            </a:r>
            <a:r>
              <a:rPr lang="cs-CZ" dirty="0"/>
              <a:t>k </a:t>
            </a:r>
            <a:r>
              <a:rPr lang="cs-CZ" dirty="0" smtClean="0"/>
              <a:t>obrazu </a:t>
            </a:r>
            <a:r>
              <a:rPr lang="cs-CZ" dirty="0"/>
              <a:t>a podobě Boží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Gn</a:t>
            </a:r>
            <a:r>
              <a:rPr lang="cs-CZ" dirty="0" smtClean="0"/>
              <a:t> 1,27</a:t>
            </a:r>
          </a:p>
          <a:p>
            <a:r>
              <a:rPr lang="cs-CZ" dirty="0" smtClean="0"/>
              <a:t>Naší podstatou je prvotní požehnání</a:t>
            </a:r>
          </a:p>
          <a:p>
            <a:r>
              <a:rPr lang="cs-CZ" dirty="0" smtClean="0"/>
              <a:t>Bible se snaží ukázat jednotu mezi člověkem a Bohem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205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hřích?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Oddělení se od Boha, odcizení, život „mimo zahradu“</a:t>
            </a:r>
          </a:p>
          <a:p>
            <a:r>
              <a:rPr lang="cs-CZ" dirty="0" smtClean="0"/>
              <a:t>Ztráta jakékoli vnitřní zkušenosti s tím, kdo jsem v Bohu</a:t>
            </a:r>
          </a:p>
          <a:p>
            <a:r>
              <a:rPr lang="cs-CZ" dirty="0" smtClean="0"/>
              <a:t>Cestou je probuzení a pokora</a:t>
            </a:r>
          </a:p>
          <a:p>
            <a:r>
              <a:rPr lang="cs-CZ" dirty="0" smtClean="0"/>
              <a:t>Brání tomu ego, které chce výkon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33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Sjednocení s Bohem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Spočívá v probuzení, v konverzi</a:t>
            </a:r>
          </a:p>
          <a:p>
            <a:r>
              <a:rPr lang="cs-CZ" dirty="0" smtClean="0"/>
              <a:t>Důsledkem je svoboda</a:t>
            </a:r>
          </a:p>
          <a:p>
            <a:r>
              <a:rPr lang="cs-CZ" dirty="0" smtClean="0"/>
              <a:t>Bůh chce darovat sám sebe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9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prvotní hřích?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Tajemství zla</a:t>
            </a:r>
          </a:p>
          <a:p>
            <a:r>
              <a:rPr lang="cs-CZ" dirty="0" smtClean="0"/>
              <a:t>Základní stav porušenosti lidstva, zranění, za které nemůžeme</a:t>
            </a:r>
          </a:p>
          <a:p>
            <a:r>
              <a:rPr lang="cs-CZ" dirty="0" smtClean="0"/>
              <a:t>Význam: pojmenovává náš vnitřní konflikt</a:t>
            </a:r>
          </a:p>
          <a:p>
            <a:r>
              <a:rPr lang="cs-CZ" dirty="0" smtClean="0"/>
              <a:t>Starý a nový Adam</a:t>
            </a:r>
          </a:p>
          <a:p>
            <a:r>
              <a:rPr lang="cs-CZ" dirty="0" smtClean="0"/>
              <a:t>Nauka o prvotním hříchu je ve skutečnosti útěchou</a:t>
            </a:r>
          </a:p>
          <a:p>
            <a:r>
              <a:rPr lang="cs-CZ" dirty="0" smtClean="0"/>
              <a:t>Podobenství o koukolu a pšenici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42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tedy jsme?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Obraz Nejsvětější Trojice</a:t>
            </a:r>
          </a:p>
          <a:p>
            <a:r>
              <a:rPr lang="cs-CZ" dirty="0"/>
              <a:t>Obrazy, které </a:t>
            </a:r>
            <a:r>
              <a:rPr lang="cs-CZ" dirty="0" smtClean="0"/>
              <a:t>nesou </a:t>
            </a:r>
            <a:r>
              <a:rPr lang="cs-CZ" dirty="0"/>
              <a:t>tajemství i tíhu slávy </a:t>
            </a:r>
            <a:r>
              <a:rPr lang="cs-CZ" dirty="0"/>
              <a:t>i</a:t>
            </a:r>
            <a:r>
              <a:rPr lang="cs-CZ" dirty="0" smtClean="0"/>
              <a:t> </a:t>
            </a:r>
            <a:r>
              <a:rPr lang="cs-CZ" dirty="0"/>
              <a:t>břemeno </a:t>
            </a:r>
            <a:r>
              <a:rPr lang="cs-CZ" dirty="0" smtClean="0"/>
              <a:t>hříchu</a:t>
            </a:r>
          </a:p>
          <a:p>
            <a:r>
              <a:rPr lang="cs-CZ" dirty="0" smtClean="0"/>
              <a:t>Paradox inkarnace</a:t>
            </a:r>
          </a:p>
          <a:p>
            <a:r>
              <a:rPr lang="cs-CZ" dirty="0" smtClean="0"/>
              <a:t>Obraz </a:t>
            </a:r>
            <a:r>
              <a:rPr lang="cs-CZ" dirty="0" err="1" smtClean="0"/>
              <a:t>Noemovy</a:t>
            </a:r>
            <a:r>
              <a:rPr lang="cs-CZ" dirty="0" smtClean="0"/>
              <a:t> archy jako nahromadění protikladů</a:t>
            </a:r>
          </a:p>
          <a:p>
            <a:r>
              <a:rPr lang="cs-CZ" dirty="0" smtClean="0"/>
              <a:t>Odpuštění</a:t>
            </a:r>
          </a:p>
          <a:p>
            <a:r>
              <a:rPr lang="cs-CZ" dirty="0"/>
              <a:t>Přijmout skutečnost znamená odpustit </a:t>
            </a:r>
            <a:r>
              <a:rPr lang="cs-CZ" dirty="0" smtClean="0"/>
              <a:t>jí, </a:t>
            </a:r>
            <a:r>
              <a:rPr lang="cs-CZ" dirty="0"/>
              <a:t>že je taková, jaká 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97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Zahrada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„Ze stromu poznání dobrého a zlého však nejez“ (</a:t>
            </a:r>
            <a:r>
              <a:rPr lang="cs-CZ" dirty="0" err="1"/>
              <a:t>Gn</a:t>
            </a:r>
            <a:r>
              <a:rPr lang="cs-CZ" dirty="0"/>
              <a:t> 2,16-17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Neštěstí morální teologie jako projev škatulkujícího ega</a:t>
            </a:r>
          </a:p>
          <a:p>
            <a:r>
              <a:rPr lang="cs-CZ" dirty="0" smtClean="0"/>
              <a:t>Víra posunuta od významu „nevím“ k významu „vím“</a:t>
            </a:r>
          </a:p>
          <a:p>
            <a:r>
              <a:rPr lang="cs-CZ" dirty="0" smtClean="0"/>
              <a:t>Kosmická pokora</a:t>
            </a:r>
          </a:p>
          <a:p>
            <a:r>
              <a:rPr lang="cs-CZ" dirty="0" smtClean="0"/>
              <a:t>Kontemplace jako forma poznávání, odmítající dělení na dobré a zlé</a:t>
            </a:r>
          </a:p>
          <a:p>
            <a:r>
              <a:rPr lang="cs-CZ" dirty="0" smtClean="0"/>
              <a:t>Falešná morální jistota jako první hřích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1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„padáme“?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„Nejprve pád a potom záchrana z pádu, obojí je dílem Božího milosrdenství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Každý z nás musí prožít příběh Adama a Evy</a:t>
            </a:r>
          </a:p>
          <a:p>
            <a:r>
              <a:rPr lang="cs-CZ" dirty="0" smtClean="0"/>
              <a:t>Evina pochybnost – nedůvěra – otevřené oči – rozpolcený vesmír</a:t>
            </a:r>
          </a:p>
          <a:p>
            <a:r>
              <a:rPr lang="cs-CZ" dirty="0" smtClean="0"/>
              <a:t>Každý z nás kolem 7. roku života opustil „zahradu“</a:t>
            </a:r>
          </a:p>
          <a:p>
            <a:r>
              <a:rPr lang="cs-CZ" dirty="0" smtClean="0"/>
              <a:t>Zranění poznání, stav odcizení</a:t>
            </a:r>
          </a:p>
          <a:p>
            <a:r>
              <a:rPr lang="cs-CZ" dirty="0"/>
              <a:t>P</a:t>
            </a:r>
            <a:r>
              <a:rPr lang="cs-CZ" dirty="0" smtClean="0"/>
              <a:t>ocit </a:t>
            </a:r>
            <a:r>
              <a:rPr lang="cs-CZ" dirty="0"/>
              <a:t>vlastní nedostatečnosti a </a:t>
            </a:r>
            <a:r>
              <a:rPr lang="cs-CZ" dirty="0" smtClean="0"/>
              <a:t>nejistoty…  </a:t>
            </a:r>
          </a:p>
          <a:p>
            <a:r>
              <a:rPr lang="cs-CZ" dirty="0" smtClean="0"/>
              <a:t>… vytváří </a:t>
            </a:r>
            <a:r>
              <a:rPr lang="cs-CZ" dirty="0"/>
              <a:t>touhu po obnovení společenství s </a:t>
            </a:r>
            <a:r>
              <a:rPr lang="cs-CZ" dirty="0" smtClean="0"/>
              <a:t>Bohem</a:t>
            </a:r>
          </a:p>
          <a:p>
            <a:r>
              <a:rPr lang="cs-CZ" dirty="0" smtClean="0"/>
              <a:t>Spása jako tanec mezi Milencem a milovanou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Vyvolení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Bůh vyvoluje proto, protože potřebuje obrazy</a:t>
            </a:r>
          </a:p>
          <a:p>
            <a:r>
              <a:rPr lang="cs-CZ" dirty="0"/>
              <a:t>Boží </a:t>
            </a:r>
            <a:r>
              <a:rPr lang="cs-CZ" dirty="0" smtClean="0"/>
              <a:t>vyvolení chce </a:t>
            </a:r>
            <a:r>
              <a:rPr lang="cs-CZ" dirty="0"/>
              <a:t>dát pochopit všem ostatním, že i oni jsou </a:t>
            </a:r>
            <a:r>
              <a:rPr lang="cs-CZ" dirty="0" smtClean="0"/>
              <a:t>vyvoleni</a:t>
            </a:r>
          </a:p>
          <a:p>
            <a:r>
              <a:rPr lang="cs-CZ" dirty="0" smtClean="0"/>
              <a:t>Sůl, kvas a světlo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05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</TotalTime>
  <Words>263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Spirituální teologie</vt:lpstr>
      <vt:lpstr>Stvořeni k obrazu a podobě Boží</vt:lpstr>
      <vt:lpstr>Co je hřích?</vt:lpstr>
      <vt:lpstr>Sjednocení s Bohem</vt:lpstr>
      <vt:lpstr>Co je prvotní hřích?</vt:lpstr>
      <vt:lpstr>Kdo tedy jsme?</vt:lpstr>
      <vt:lpstr>Zahrada poznání</vt:lpstr>
      <vt:lpstr>Jak „padáme“?</vt:lpstr>
      <vt:lpstr>Vyvolení</vt:lpstr>
      <vt:lpstr>Sjednocení s Bohem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6</cp:revision>
  <dcterms:created xsi:type="dcterms:W3CDTF">2015-02-01T12:50:12Z</dcterms:created>
  <dcterms:modified xsi:type="dcterms:W3CDTF">2015-02-01T13:49:31Z</dcterms:modified>
</cp:coreProperties>
</file>