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Spirituální teologie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/>
              <a:t>1. Jsme součástí příběhu, který větší, než náš život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575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Ostří nože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Základní otázka: jsme spojeni s něčím nekonečným nebo ne?</a:t>
            </a:r>
          </a:p>
          <a:p>
            <a:r>
              <a:rPr lang="cs-CZ" dirty="0" smtClean="0"/>
              <a:t>Stvoření člověka v </a:t>
            </a:r>
            <a:r>
              <a:rPr lang="cs-CZ" dirty="0" err="1" smtClean="0"/>
              <a:t>Gn</a:t>
            </a:r>
            <a:r>
              <a:rPr lang="cs-CZ" dirty="0" smtClean="0"/>
              <a:t> 2,7</a:t>
            </a:r>
          </a:p>
          <a:p>
            <a:r>
              <a:rPr lang="cs-CZ" dirty="0" smtClean="0"/>
              <a:t>Je třeba proměněných lidí; to, co proměňuje je vnitřní duchovní zkušenost, zážitek „ostří nože“</a:t>
            </a:r>
          </a:p>
          <a:p>
            <a:r>
              <a:rPr lang="cs-CZ" dirty="0" smtClean="0"/>
              <a:t>Bible k této proměně vede, ale aby to nastalo, je třeba mít mysl začátečníka (Ježíš: buďte jako děti)</a:t>
            </a:r>
          </a:p>
          <a:p>
            <a:r>
              <a:rPr lang="cs-CZ" dirty="0" smtClean="0"/>
              <a:t>Ex 34,6</a:t>
            </a:r>
          </a:p>
          <a:p>
            <a:r>
              <a:rPr lang="cs-CZ" dirty="0" smtClean="0"/>
              <a:t>Bible není příručkou připravených odpovědí, ale přináší nám proces proměny</a:t>
            </a:r>
          </a:p>
          <a:p>
            <a:r>
              <a:rPr lang="cs-CZ" dirty="0" smtClean="0"/>
              <a:t>Tanec důvěry mezi vnitřní a vnější autoritou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728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Duchovní a neduchovní?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Poznání Boha není založeno na chytrosti, ale na pokoře</a:t>
            </a:r>
          </a:p>
          <a:p>
            <a:r>
              <a:rPr lang="cs-CZ" dirty="0" smtClean="0"/>
              <a:t>Nejde o dokonalost, nýbrž o holou přítomnost (Ježíš: bdělost)</a:t>
            </a:r>
          </a:p>
          <a:p>
            <a:r>
              <a:rPr lang="cs-CZ" dirty="0" smtClean="0"/>
              <a:t>Rozlišování na duchovní a neduchovní (tzv. dualistické myšlení) je velký omyl! </a:t>
            </a:r>
            <a:endParaRPr lang="cs-CZ" dirty="0"/>
          </a:p>
          <a:p>
            <a:r>
              <a:rPr lang="cs-CZ" dirty="0" smtClean="0"/>
              <a:t>Nejde o to, se stát více „duchovními“, nýbrž lidskými!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447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překročit dualistické myšlení?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Zkušeností nejen s pozitivní, ale i negativní stránkou přítomného okamžiku</a:t>
            </a:r>
          </a:p>
          <a:p>
            <a:r>
              <a:rPr lang="cs-CZ" dirty="0" smtClean="0"/>
              <a:t>Písmo učí trpělivosti s dvojznačností a tajemstvím</a:t>
            </a:r>
          </a:p>
          <a:p>
            <a:r>
              <a:rPr lang="cs-CZ" dirty="0"/>
              <a:t>P</a:t>
            </a:r>
            <a:r>
              <a:rPr lang="cs-CZ" dirty="0" smtClean="0"/>
              <a:t>okušení </a:t>
            </a:r>
            <a:r>
              <a:rPr lang="cs-CZ" dirty="0"/>
              <a:t>důvěřovat spíše naší tradici víry, vypovídající o důvěře v Boha, než přímo důvěřovat samotnému </a:t>
            </a:r>
            <a:r>
              <a:rPr lang="cs-CZ" dirty="0" smtClean="0"/>
              <a:t>Bohu</a:t>
            </a:r>
          </a:p>
          <a:p>
            <a:r>
              <a:rPr lang="cs-CZ" dirty="0"/>
              <a:t>U</a:t>
            </a:r>
            <a:r>
              <a:rPr lang="cs-CZ" dirty="0" smtClean="0"/>
              <a:t>nést </a:t>
            </a:r>
            <a:r>
              <a:rPr lang="cs-CZ" b="1" dirty="0"/>
              <a:t>tajemství nevědění</a:t>
            </a:r>
            <a:r>
              <a:rPr lang="cs-CZ" dirty="0"/>
              <a:t>, zatímco náboženství tuto biblickou myšlenku obrátilo v pravý opak, v </a:t>
            </a:r>
            <a:r>
              <a:rPr lang="cs-CZ" b="1" dirty="0"/>
              <a:t>tradici jistého vědění</a:t>
            </a:r>
            <a:r>
              <a:rPr lang="cs-CZ" dirty="0"/>
              <a:t>! </a:t>
            </a:r>
            <a:endParaRPr lang="cs-CZ" dirty="0" smtClean="0"/>
          </a:p>
          <a:p>
            <a:r>
              <a:rPr lang="cs-CZ" dirty="0" smtClean="0"/>
              <a:t>Abychom </a:t>
            </a:r>
            <a:r>
              <a:rPr lang="cs-CZ" dirty="0"/>
              <a:t>tajemství nevědění unesli, musíme mít dostatečné poznání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052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Jsme součástí příběhu, který nás přesahuje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3312" y="1853248"/>
            <a:ext cx="8947522" cy="5004752"/>
          </a:xfrm>
        </p:spPr>
        <p:txBody>
          <a:bodyPr>
            <a:normAutofit/>
          </a:bodyPr>
          <a:lstStyle/>
          <a:p>
            <a:r>
              <a:rPr lang="cs-CZ" dirty="0"/>
              <a:t>S</a:t>
            </a:r>
            <a:r>
              <a:rPr lang="cs-CZ" dirty="0" smtClean="0"/>
              <a:t>chéma</a:t>
            </a:r>
            <a:r>
              <a:rPr lang="cs-CZ" dirty="0"/>
              <a:t>, které se objevuje již u sv. Augustina a u sv. Jana od </a:t>
            </a:r>
            <a:r>
              <a:rPr lang="cs-CZ" dirty="0" smtClean="0"/>
              <a:t>Kříže </a:t>
            </a:r>
          </a:p>
          <a:p>
            <a:r>
              <a:rPr lang="cs-CZ" b="1" dirty="0" smtClean="0"/>
              <a:t>„Můj </a:t>
            </a:r>
            <a:r>
              <a:rPr lang="cs-CZ" b="1" dirty="0"/>
              <a:t>příběh</a:t>
            </a:r>
            <a:r>
              <a:rPr lang="cs-CZ" dirty="0"/>
              <a:t>“ je můj osobní </a:t>
            </a:r>
            <a:r>
              <a:rPr lang="cs-CZ" dirty="0" smtClean="0"/>
              <a:t>příběh </a:t>
            </a:r>
          </a:p>
          <a:p>
            <a:r>
              <a:rPr lang="cs-CZ" dirty="0" smtClean="0"/>
              <a:t>„</a:t>
            </a:r>
            <a:r>
              <a:rPr lang="cs-CZ" b="1" dirty="0"/>
              <a:t>Náš příběh</a:t>
            </a:r>
            <a:r>
              <a:rPr lang="cs-CZ" dirty="0"/>
              <a:t>“ je skupinová </a:t>
            </a:r>
            <a:r>
              <a:rPr lang="cs-CZ" dirty="0" smtClean="0"/>
              <a:t>identita</a:t>
            </a:r>
          </a:p>
          <a:p>
            <a:r>
              <a:rPr lang="cs-CZ" dirty="0" smtClean="0"/>
              <a:t>„</a:t>
            </a:r>
            <a:r>
              <a:rPr lang="cs-CZ" b="1" dirty="0" smtClean="0"/>
              <a:t>Příběh</a:t>
            </a:r>
            <a:r>
              <a:rPr lang="cs-CZ" dirty="0"/>
              <a:t>“ jsou stále platné a pravdivé </a:t>
            </a:r>
            <a:r>
              <a:rPr lang="cs-CZ" dirty="0" smtClean="0"/>
              <a:t>vzorce</a:t>
            </a:r>
            <a:endParaRPr lang="cs-CZ" dirty="0"/>
          </a:p>
          <a:p>
            <a:r>
              <a:rPr lang="cs-CZ" dirty="0"/>
              <a:t>J</a:t>
            </a:r>
            <a:r>
              <a:rPr lang="cs-CZ" dirty="0" smtClean="0"/>
              <a:t>ak </a:t>
            </a:r>
            <a:r>
              <a:rPr lang="cs-CZ" dirty="0"/>
              <a:t>dojít až k </a:t>
            </a:r>
            <a:r>
              <a:rPr lang="cs-CZ" dirty="0" smtClean="0"/>
              <a:t>Příběhu a pochopit jej? </a:t>
            </a:r>
            <a:r>
              <a:rPr lang="cs-CZ" b="1" dirty="0"/>
              <a:t>P</a:t>
            </a:r>
            <a:r>
              <a:rPr lang="cs-CZ" b="1" dirty="0" smtClean="0"/>
              <a:t>rojít </a:t>
            </a:r>
            <a:r>
              <a:rPr lang="cs-CZ" b="1" dirty="0"/>
              <a:t>svým vlastním příběhem a svým skupinovým příběhem</a:t>
            </a:r>
            <a:r>
              <a:rPr lang="cs-CZ" dirty="0"/>
              <a:t> a převzít svůj díl odpovědnosti za </a:t>
            </a:r>
            <a:r>
              <a:rPr lang="cs-CZ" dirty="0" smtClean="0"/>
              <a:t>ně. </a:t>
            </a:r>
          </a:p>
          <a:p>
            <a:r>
              <a:rPr lang="cs-CZ" dirty="0" smtClean="0"/>
              <a:t>Fundamentalistické </a:t>
            </a:r>
            <a:r>
              <a:rPr lang="cs-CZ" dirty="0"/>
              <a:t>náboženství </a:t>
            </a:r>
            <a:r>
              <a:rPr lang="cs-CZ" dirty="0" smtClean="0"/>
              <a:t>přeskakuje </a:t>
            </a:r>
            <a:r>
              <a:rPr lang="cs-CZ" dirty="0"/>
              <a:t>rovnou na třetí úroveň</a:t>
            </a:r>
            <a:r>
              <a:rPr lang="cs-CZ" dirty="0" smtClean="0"/>
              <a:t>, bez úsilí práce </a:t>
            </a:r>
            <a:r>
              <a:rPr lang="cs-CZ" dirty="0"/>
              <a:t>na vlastním </a:t>
            </a:r>
            <a:r>
              <a:rPr lang="cs-CZ" dirty="0" smtClean="0"/>
              <a:t>příběhu a odpovědnosti </a:t>
            </a:r>
            <a:r>
              <a:rPr lang="cs-CZ" dirty="0"/>
              <a:t>za příběh společný. Proto je tak povrchní a nekritické.</a:t>
            </a:r>
          </a:p>
          <a:p>
            <a:r>
              <a:rPr lang="cs-CZ" dirty="0"/>
              <a:t>Radostná zvěst Bible je v tom, že můžeme vzít své životy vážně i s tím, co je v </a:t>
            </a:r>
            <a:r>
              <a:rPr lang="cs-CZ" dirty="0" smtClean="0"/>
              <a:t>nich </a:t>
            </a:r>
            <a:r>
              <a:rPr lang="cs-CZ" dirty="0"/>
              <a:t>špatné</a:t>
            </a:r>
            <a:r>
              <a:rPr lang="cs-CZ" dirty="0" smtClean="0"/>
              <a:t>. S tím souvisí posvátné zranění.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258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Posvátné zranění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je posvátné zranění?</a:t>
            </a:r>
          </a:p>
          <a:p>
            <a:r>
              <a:rPr lang="cs-CZ" dirty="0" smtClean="0"/>
              <a:t>Ukřižovaný Ježíš, Božího služebník </a:t>
            </a:r>
            <a:r>
              <a:rPr lang="cs-CZ" dirty="0"/>
              <a:t>(</a:t>
            </a:r>
            <a:r>
              <a:rPr lang="cs-CZ" dirty="0" err="1"/>
              <a:t>Iz</a:t>
            </a:r>
            <a:r>
              <a:rPr lang="cs-CZ" dirty="0"/>
              <a:t> 42-53</a:t>
            </a:r>
            <a:r>
              <a:rPr lang="cs-CZ" dirty="0" smtClean="0"/>
              <a:t>), Job </a:t>
            </a:r>
          </a:p>
          <a:p>
            <a:r>
              <a:rPr lang="cs-CZ" dirty="0" smtClean="0"/>
              <a:t>Bolest a utrpení – prostředek proti aroganci </a:t>
            </a:r>
            <a:r>
              <a:rPr lang="cs-CZ" dirty="0"/>
              <a:t>a </a:t>
            </a:r>
            <a:r>
              <a:rPr lang="cs-CZ" dirty="0" smtClean="0"/>
              <a:t>ignoranci </a:t>
            </a:r>
          </a:p>
          <a:p>
            <a:r>
              <a:rPr lang="cs-CZ" dirty="0" smtClean="0"/>
              <a:t>Proměnit bolest – učinit zranění posvátným</a:t>
            </a:r>
          </a:p>
          <a:p>
            <a:r>
              <a:rPr lang="cs-CZ" dirty="0" smtClean="0"/>
              <a:t>Bůh uvnitř utrpení</a:t>
            </a:r>
            <a:endParaRPr lang="cs-CZ" dirty="0"/>
          </a:p>
          <a:p>
            <a:r>
              <a:rPr lang="cs-CZ" dirty="0" smtClean="0"/>
              <a:t>Biblické zjevení směřuje k proměně </a:t>
            </a:r>
            <a:r>
              <a:rPr lang="cs-CZ" dirty="0"/>
              <a:t>dějin i jednotlivců, která spočívá v tom, že už nebudeme bolest předávat dalším generacím. </a:t>
            </a:r>
            <a:r>
              <a:rPr lang="cs-CZ" dirty="0" smtClean="0"/>
              <a:t>Židovský </a:t>
            </a:r>
            <a:r>
              <a:rPr lang="cs-CZ" dirty="0"/>
              <a:t>národ uvěřil, že naše malé příběhy spojuje a udržuje pohromadě onen větší Příběh. Budeme hledat klíče, které nám pomohou tento větší Příběh interpretovat.</a:t>
            </a:r>
          </a:p>
        </p:txBody>
      </p:sp>
    </p:spTree>
    <p:extLst>
      <p:ext uri="{BB962C8B-B14F-4D97-AF65-F5344CB8AC3E}">
        <p14:creationId xmlns:p14="http://schemas.microsoft.com/office/powerpoint/2010/main" val="198825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</TotalTime>
  <Words>274</Words>
  <Application>Microsoft Office PowerPoint</Application>
  <PresentationFormat>Širokoúhlá obrazovka</PresentationFormat>
  <Paragraphs>36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</vt:lpstr>
      <vt:lpstr>Spirituální teologie</vt:lpstr>
      <vt:lpstr>Ostří nože</vt:lpstr>
      <vt:lpstr>Duchovní a neduchovní?</vt:lpstr>
      <vt:lpstr>Jak překročit dualistické myšlení?</vt:lpstr>
      <vt:lpstr>Jsme součástí příběhu, který nás přesahuje</vt:lpstr>
      <vt:lpstr>Posvátné zranění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Spirituální teologie</dc:title>
  <dc:creator>Ladislav Heryán</dc:creator>
  <cp:lastModifiedBy>Ladislav Heryán</cp:lastModifiedBy>
  <cp:revision>6</cp:revision>
  <dcterms:created xsi:type="dcterms:W3CDTF">2015-01-31T10:34:10Z</dcterms:created>
  <dcterms:modified xsi:type="dcterms:W3CDTF">2015-02-01T13:53:40Z</dcterms:modified>
</cp:coreProperties>
</file>