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6" r:id="rId10"/>
    <p:sldId id="267" r:id="rId11"/>
    <p:sldId id="263" r:id="rId12"/>
    <p:sldId id="265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2/1/2015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Spirituální teologie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Písmo jako spiritualita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39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– výsledky jednoho </a:t>
            </a:r>
            <a:r>
              <a:rPr lang="cs-CZ" dirty="0" err="1"/>
              <a:t>žážitkového</a:t>
            </a:r>
            <a:r>
              <a:rPr lang="cs-CZ" dirty="0"/>
              <a:t> kurzu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1" y="1712890"/>
            <a:ext cx="10796767" cy="5145108"/>
          </a:xfrm>
        </p:spPr>
        <p:txBody>
          <a:bodyPr>
            <a:normAutofit/>
          </a:bodyPr>
          <a:lstStyle/>
          <a:p>
            <a:r>
              <a:rPr lang="cs-CZ" b="1" dirty="0" smtClean="0"/>
              <a:t>Bytí </a:t>
            </a:r>
            <a:r>
              <a:rPr lang="cs-CZ" b="1" dirty="0"/>
              <a:t>v přítomnosti</a:t>
            </a:r>
            <a:r>
              <a:rPr lang="cs-CZ" dirty="0"/>
              <a:t> (důležité je intenzivní prožívání toho, co dělám tady a teď</a:t>
            </a:r>
            <a:r>
              <a:rPr lang="cs-CZ" dirty="0" smtClean="0"/>
              <a:t>)</a:t>
            </a:r>
          </a:p>
          <a:p>
            <a:r>
              <a:rPr lang="cs-CZ" b="1" dirty="0"/>
              <a:t>Autenticita</a:t>
            </a:r>
            <a:r>
              <a:rPr lang="cs-CZ" dirty="0"/>
              <a:t> </a:t>
            </a:r>
            <a:r>
              <a:rPr lang="cs-CZ" dirty="0" smtClean="0"/>
              <a:t>(žití </a:t>
            </a:r>
            <a:r>
              <a:rPr lang="cs-CZ" dirty="0"/>
              <a:t>v pravdě, v opravdovosti, ze svého nejvnitřnějšího zdroje v souladu se svým vědomím a </a:t>
            </a:r>
            <a:r>
              <a:rPr lang="cs-CZ" dirty="0" smtClean="0"/>
              <a:t>svědomím; hledání zdroje své opravdovosti)</a:t>
            </a:r>
          </a:p>
          <a:p>
            <a:r>
              <a:rPr lang="cs-CZ" b="1" dirty="0" smtClean="0"/>
              <a:t>Sebepřekonání</a:t>
            </a:r>
            <a:r>
              <a:rPr lang="cs-CZ" dirty="0" smtClean="0"/>
              <a:t> (vnitřní </a:t>
            </a:r>
            <a:r>
              <a:rPr lang="cs-CZ" dirty="0"/>
              <a:t>boj vedoucí k otevření se výzvě přítomného </a:t>
            </a:r>
            <a:r>
              <a:rPr lang="cs-CZ" dirty="0" smtClean="0"/>
              <a:t>okamžiku; vyžaduje </a:t>
            </a:r>
            <a:r>
              <a:rPr lang="cs-CZ" dirty="0"/>
              <a:t>opuštění toho, co již </a:t>
            </a:r>
            <a:r>
              <a:rPr lang="cs-CZ" dirty="0" smtClean="0"/>
              <a:t>máme </a:t>
            </a:r>
            <a:r>
              <a:rPr lang="cs-CZ" dirty="0"/>
              <a:t>a otevření se novému a nejistému, které teprve </a:t>
            </a:r>
            <a:r>
              <a:rPr lang="cs-CZ" dirty="0" smtClean="0"/>
              <a:t>přichází)</a:t>
            </a:r>
          </a:p>
          <a:p>
            <a:r>
              <a:rPr lang="cs-CZ" b="1" dirty="0"/>
              <a:t>Otevřenost ve vztahu k lidem</a:t>
            </a:r>
            <a:r>
              <a:rPr lang="cs-CZ" dirty="0"/>
              <a:t> (</a:t>
            </a:r>
            <a:r>
              <a:rPr lang="cs-CZ" dirty="0" smtClean="0"/>
              <a:t>kategorie, </a:t>
            </a:r>
            <a:r>
              <a:rPr lang="cs-CZ" dirty="0"/>
              <a:t>ve které se snoubí různé aspekty kategorií </a:t>
            </a:r>
            <a:r>
              <a:rPr lang="cs-CZ" dirty="0" smtClean="0"/>
              <a:t>předchozích; </a:t>
            </a:r>
            <a:r>
              <a:rPr lang="cs-CZ" dirty="0"/>
              <a:t>překročení vlastního </a:t>
            </a:r>
            <a:r>
              <a:rPr lang="cs-CZ" dirty="0" smtClean="0"/>
              <a:t>stínu, </a:t>
            </a:r>
            <a:r>
              <a:rPr lang="cs-CZ" dirty="0"/>
              <a:t>přijetí přítomného okamžiku otevřením se lidem, kteří jsou tu se mnou tady a </a:t>
            </a:r>
            <a:r>
              <a:rPr lang="cs-CZ" dirty="0" smtClean="0"/>
              <a:t>teď)</a:t>
            </a:r>
          </a:p>
          <a:p>
            <a:r>
              <a:rPr lang="cs-CZ" b="1" dirty="0"/>
              <a:t>Hledání smyslu</a:t>
            </a:r>
            <a:r>
              <a:rPr lang="cs-CZ" dirty="0"/>
              <a:t> </a:t>
            </a:r>
            <a:r>
              <a:rPr lang="cs-CZ" dirty="0" smtClean="0"/>
              <a:t>(putování</a:t>
            </a:r>
            <a:r>
              <a:rPr lang="cs-CZ" dirty="0"/>
              <a:t>, které je </a:t>
            </a:r>
            <a:r>
              <a:rPr lang="cs-CZ" dirty="0" smtClean="0"/>
              <a:t>hledáním </a:t>
            </a:r>
            <a:r>
              <a:rPr lang="cs-CZ" dirty="0"/>
              <a:t>autentického </a:t>
            </a:r>
            <a:r>
              <a:rPr lang="cs-CZ" dirty="0" smtClean="0"/>
              <a:t>prožívání, a tedy i hledáním </a:t>
            </a:r>
            <a:r>
              <a:rPr lang="cs-CZ" dirty="0"/>
              <a:t>smyslu: „Kam jdu? Kam směřuju? Co tím sleduju? Co od toho čekám? Kým jsem? Kým chci být? Pokládat si otázky a hledat na ně odpovědi. Hledat a jít. Cíl je v nekonečnu</a:t>
            </a:r>
            <a:r>
              <a:rPr lang="cs-CZ" dirty="0" smtClean="0"/>
              <a:t>.)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8215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Křesťanská spiritualita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7522" cy="4386519"/>
          </a:xfrm>
        </p:spPr>
        <p:txBody>
          <a:bodyPr/>
          <a:lstStyle/>
          <a:p>
            <a:pPr lvl="0"/>
            <a:r>
              <a:rPr lang="de-DE" dirty="0"/>
              <a:t>Slovo </a:t>
            </a:r>
            <a:r>
              <a:rPr lang="de-DE" i="1" dirty="0" err="1"/>
              <a:t>spiritualita</a:t>
            </a:r>
            <a:r>
              <a:rPr lang="de-DE" dirty="0"/>
              <a:t> je </a:t>
            </a:r>
            <a:r>
              <a:rPr lang="de-DE" dirty="0" err="1"/>
              <a:t>odvozené</a:t>
            </a:r>
            <a:r>
              <a:rPr lang="de-DE" dirty="0"/>
              <a:t> z </a:t>
            </a:r>
            <a:r>
              <a:rPr lang="de-DE" dirty="0" err="1"/>
              <a:t>lat</a:t>
            </a:r>
            <a:r>
              <a:rPr lang="de-DE" dirty="0"/>
              <a:t> </a:t>
            </a:r>
            <a:r>
              <a:rPr lang="de-DE" i="1" dirty="0"/>
              <a:t>„</a:t>
            </a:r>
            <a:r>
              <a:rPr lang="de-DE" i="1" dirty="0" err="1"/>
              <a:t>spiritus</a:t>
            </a:r>
            <a:r>
              <a:rPr lang="de-DE" i="1" dirty="0"/>
              <a:t>“ = </a:t>
            </a:r>
            <a:r>
              <a:rPr lang="de-DE" i="1" dirty="0" err="1"/>
              <a:t>duch</a:t>
            </a:r>
            <a:r>
              <a:rPr lang="de-DE" i="1" dirty="0"/>
              <a:t>, </a:t>
            </a:r>
            <a:r>
              <a:rPr lang="de-DE" i="1" dirty="0" err="1"/>
              <a:t>dech</a:t>
            </a:r>
            <a:r>
              <a:rPr lang="de-DE" i="1" dirty="0"/>
              <a:t>, </a:t>
            </a:r>
            <a:r>
              <a:rPr lang="de-DE" i="1" dirty="0" err="1"/>
              <a:t>vzduch</a:t>
            </a:r>
            <a:r>
              <a:rPr lang="de-DE" i="1" dirty="0"/>
              <a:t>.</a:t>
            </a:r>
            <a:r>
              <a:rPr lang="de-DE" dirty="0"/>
              <a:t> </a:t>
            </a:r>
            <a:endParaRPr lang="cs-CZ" dirty="0"/>
          </a:p>
          <a:p>
            <a:pPr lvl="0"/>
            <a:r>
              <a:rPr lang="en-US" dirty="0" err="1"/>
              <a:t>Slovo</a:t>
            </a:r>
            <a:r>
              <a:rPr lang="en-US" dirty="0"/>
              <a:t> „</a:t>
            </a:r>
            <a:r>
              <a:rPr lang="en-US" i="1" dirty="0" err="1"/>
              <a:t>spiritus</a:t>
            </a:r>
            <a:r>
              <a:rPr lang="en-US" i="1" dirty="0"/>
              <a:t>“ </a:t>
            </a:r>
            <a:r>
              <a:rPr lang="en-US" dirty="0" err="1"/>
              <a:t>pochází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slova</a:t>
            </a:r>
            <a:r>
              <a:rPr lang="en-US" dirty="0"/>
              <a:t> </a:t>
            </a:r>
            <a:r>
              <a:rPr lang="en-US" i="1" dirty="0"/>
              <a:t>„</a:t>
            </a:r>
            <a:r>
              <a:rPr lang="en-US" i="1" dirty="0" err="1"/>
              <a:t>spirare</a:t>
            </a:r>
            <a:r>
              <a:rPr lang="en-US" i="1" dirty="0"/>
              <a:t>“</a:t>
            </a:r>
            <a:r>
              <a:rPr lang="en-US" dirty="0"/>
              <a:t> = </a:t>
            </a:r>
            <a:r>
              <a:rPr lang="en-US" dirty="0" err="1"/>
              <a:t>dýchat</a:t>
            </a:r>
            <a:endParaRPr lang="cs-CZ" dirty="0"/>
          </a:p>
          <a:p>
            <a:pPr lvl="0"/>
            <a:r>
              <a:rPr lang="en-US" dirty="0" err="1"/>
              <a:t>slovo</a:t>
            </a:r>
            <a:r>
              <a:rPr lang="en-US" dirty="0"/>
              <a:t> </a:t>
            </a:r>
            <a:r>
              <a:rPr lang="en-US" i="1" dirty="0" err="1"/>
              <a:t>spirituální</a:t>
            </a:r>
            <a:r>
              <a:rPr lang="en-US" i="1" dirty="0"/>
              <a:t>, </a:t>
            </a:r>
            <a:r>
              <a:rPr lang="en-US" i="1" dirty="0" err="1"/>
              <a:t>duchovní</a:t>
            </a:r>
            <a:r>
              <a:rPr lang="en-US" dirty="0"/>
              <a:t> je </a:t>
            </a:r>
            <a:r>
              <a:rPr lang="en-US" dirty="0" err="1"/>
              <a:t>odvozené</a:t>
            </a:r>
            <a:r>
              <a:rPr lang="en-US" dirty="0"/>
              <a:t> z </a:t>
            </a:r>
            <a:r>
              <a:rPr lang="en-US" dirty="0" err="1"/>
              <a:t>adjektiva</a:t>
            </a:r>
            <a:r>
              <a:rPr lang="en-US" dirty="0"/>
              <a:t> </a:t>
            </a:r>
            <a:r>
              <a:rPr lang="en-US" i="1" dirty="0"/>
              <a:t>„</a:t>
            </a:r>
            <a:r>
              <a:rPr lang="en-US" i="1" dirty="0" err="1"/>
              <a:t>spiritualis</a:t>
            </a:r>
            <a:r>
              <a:rPr lang="en-US" i="1" dirty="0"/>
              <a:t>“</a:t>
            </a:r>
            <a:endParaRPr lang="cs-CZ" dirty="0"/>
          </a:p>
          <a:p>
            <a:pPr lvl="0"/>
            <a:r>
              <a:rPr lang="en-US" dirty="0" err="1"/>
              <a:t>hebrejsky</a:t>
            </a:r>
            <a:r>
              <a:rPr lang="en-US" dirty="0"/>
              <a:t> </a:t>
            </a:r>
            <a:r>
              <a:rPr lang="en-US" dirty="0" err="1"/>
              <a:t>duch</a:t>
            </a:r>
            <a:r>
              <a:rPr lang="en-US" dirty="0"/>
              <a:t> - </a:t>
            </a:r>
            <a:r>
              <a:rPr lang="en-US" dirty="0" err="1"/>
              <a:t>Boží</a:t>
            </a:r>
            <a:r>
              <a:rPr lang="en-US" dirty="0"/>
              <a:t> </a:t>
            </a:r>
            <a:r>
              <a:rPr lang="en-US" dirty="0" err="1"/>
              <a:t>duch</a:t>
            </a:r>
            <a:r>
              <a:rPr lang="en-US" dirty="0"/>
              <a:t> (</a:t>
            </a:r>
            <a:r>
              <a:rPr lang="en-US" dirty="0" err="1"/>
              <a:t>Duch</a:t>
            </a:r>
            <a:r>
              <a:rPr lang="en-US" dirty="0"/>
              <a:t> </a:t>
            </a:r>
            <a:r>
              <a:rPr lang="en-US" dirty="0" err="1"/>
              <a:t>svatý</a:t>
            </a:r>
            <a:r>
              <a:rPr lang="en-US" dirty="0"/>
              <a:t>) </a:t>
            </a:r>
            <a:r>
              <a:rPr lang="en-US" dirty="0" err="1"/>
              <a:t>dech</a:t>
            </a:r>
            <a:r>
              <a:rPr lang="en-US" dirty="0"/>
              <a:t>, </a:t>
            </a:r>
            <a:r>
              <a:rPr lang="en-US" dirty="0" err="1"/>
              <a:t>vánek</a:t>
            </a:r>
            <a:r>
              <a:rPr lang="en-US" dirty="0"/>
              <a:t>, </a:t>
            </a:r>
            <a:r>
              <a:rPr lang="en-US" dirty="0" err="1"/>
              <a:t>vítr</a:t>
            </a:r>
            <a:r>
              <a:rPr lang="en-US" dirty="0"/>
              <a:t>, = </a:t>
            </a:r>
            <a:r>
              <a:rPr lang="en-US" dirty="0" err="1"/>
              <a:t>ruah</a:t>
            </a:r>
            <a:r>
              <a:rPr lang="en-US" i="1" dirty="0"/>
              <a:t> </a:t>
            </a:r>
            <a:r>
              <a:rPr lang="en-US" dirty="0"/>
              <a:t> (</a:t>
            </a:r>
            <a:r>
              <a:rPr lang="en-US" dirty="0" err="1"/>
              <a:t>řecky</a:t>
            </a:r>
            <a:r>
              <a:rPr lang="en-US" dirty="0"/>
              <a:t> – </a:t>
            </a:r>
            <a:r>
              <a:rPr lang="en-US" dirty="0" err="1"/>
              <a:t>pneuma</a:t>
            </a:r>
            <a:r>
              <a:rPr lang="en-US" dirty="0"/>
              <a:t>; </a:t>
            </a:r>
            <a:r>
              <a:rPr lang="en-US" dirty="0" err="1"/>
              <a:t>latinsky</a:t>
            </a:r>
            <a:r>
              <a:rPr lang="en-US" dirty="0"/>
              <a:t> – </a:t>
            </a:r>
            <a:r>
              <a:rPr lang="en-US" dirty="0" err="1" smtClean="0"/>
              <a:t>spir</a:t>
            </a:r>
            <a:r>
              <a:rPr lang="cs-CZ" dirty="0" err="1"/>
              <a:t>i</a:t>
            </a:r>
            <a:r>
              <a:rPr lang="cs-CZ" dirty="0" err="1" smtClean="0"/>
              <a:t>tus</a:t>
            </a:r>
            <a:r>
              <a:rPr lang="en-US" dirty="0" smtClean="0"/>
              <a:t>) </a:t>
            </a:r>
            <a:r>
              <a:rPr lang="en-US" dirty="0" err="1"/>
              <a:t>představuje</a:t>
            </a:r>
            <a:r>
              <a:rPr lang="en-US" dirty="0"/>
              <a:t> </a:t>
            </a:r>
            <a:r>
              <a:rPr lang="en-US" dirty="0" err="1"/>
              <a:t>Boží</a:t>
            </a:r>
            <a:r>
              <a:rPr lang="en-US" dirty="0"/>
              <a:t> </a:t>
            </a:r>
            <a:r>
              <a:rPr lang="en-US" dirty="0" err="1"/>
              <a:t>sílu</a:t>
            </a:r>
            <a:r>
              <a:rPr lang="en-US" dirty="0"/>
              <a:t> </a:t>
            </a:r>
            <a:r>
              <a:rPr lang="en-US" dirty="0" err="1"/>
              <a:t>nebo</a:t>
            </a:r>
            <a:r>
              <a:rPr lang="en-US" dirty="0"/>
              <a:t> </a:t>
            </a:r>
            <a:r>
              <a:rPr lang="en-US" dirty="0" err="1"/>
              <a:t>princip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, </a:t>
            </a:r>
            <a:r>
              <a:rPr lang="en-US" dirty="0" smtClean="0"/>
              <a:t>k</a:t>
            </a:r>
            <a:r>
              <a:rPr lang="cs-CZ" dirty="0" smtClean="0"/>
              <a:t>t</a:t>
            </a:r>
            <a:r>
              <a:rPr lang="en-US" dirty="0" err="1" smtClean="0"/>
              <a:t>erý</a:t>
            </a:r>
            <a:r>
              <a:rPr lang="en-US" dirty="0" smtClean="0"/>
              <a:t> </a:t>
            </a:r>
            <a:r>
              <a:rPr lang="en-US" dirty="0" err="1"/>
              <a:t>lidem</a:t>
            </a:r>
            <a:r>
              <a:rPr lang="en-US" dirty="0"/>
              <a:t> </a:t>
            </a:r>
            <a:r>
              <a:rPr lang="en-US" dirty="0" err="1"/>
              <a:t>dává</a:t>
            </a:r>
            <a:r>
              <a:rPr lang="en-US" dirty="0"/>
              <a:t> </a:t>
            </a:r>
            <a:r>
              <a:rPr lang="en-US" dirty="0" err="1" smtClean="0"/>
              <a:t>život</a:t>
            </a:r>
            <a:endParaRPr lang="cs-CZ" dirty="0" smtClean="0"/>
          </a:p>
          <a:p>
            <a:pPr lvl="0"/>
            <a:r>
              <a:rPr lang="cs-CZ" dirty="0" smtClean="0"/>
              <a:t>Spiritualita je tedy odvozena od biblického pojetí člověka, viz </a:t>
            </a:r>
            <a:r>
              <a:rPr lang="cs-CZ" dirty="0" err="1" smtClean="0"/>
              <a:t>Gn</a:t>
            </a:r>
            <a:r>
              <a:rPr lang="cs-CZ" dirty="0" smtClean="0"/>
              <a:t> 2,7</a:t>
            </a:r>
          </a:p>
          <a:p>
            <a:pPr lvl="0"/>
            <a:r>
              <a:rPr lang="de-DE" dirty="0" err="1" smtClean="0"/>
              <a:t>Kř</a:t>
            </a:r>
            <a:r>
              <a:rPr lang="cs-CZ" dirty="0" err="1" smtClean="0"/>
              <a:t>esťanská</a:t>
            </a:r>
            <a:r>
              <a:rPr lang="de-DE" dirty="0" smtClean="0"/>
              <a:t> </a:t>
            </a:r>
            <a:r>
              <a:rPr lang="cs-CZ" dirty="0" err="1"/>
              <a:t>s</a:t>
            </a:r>
            <a:r>
              <a:rPr lang="de-DE" dirty="0" err="1" smtClean="0"/>
              <a:t>piritualit</a:t>
            </a:r>
            <a:r>
              <a:rPr lang="cs-CZ" dirty="0" smtClean="0"/>
              <a:t>a je odvozena od křtu;</a:t>
            </a:r>
            <a:r>
              <a:rPr lang="cs-CZ" dirty="0"/>
              <a:t> </a:t>
            </a:r>
            <a:r>
              <a:rPr lang="de-DE" dirty="0" err="1" smtClean="0"/>
              <a:t>míní</a:t>
            </a:r>
            <a:r>
              <a:rPr lang="cs-CZ" dirty="0" smtClean="0"/>
              <a:t> se jí</a:t>
            </a:r>
            <a:r>
              <a:rPr lang="de-DE" dirty="0" smtClean="0"/>
              <a:t> </a:t>
            </a:r>
            <a:r>
              <a:rPr lang="de-DE" dirty="0"/>
              <a:t>„</a:t>
            </a:r>
            <a:r>
              <a:rPr lang="de-DE" i="1" dirty="0" err="1"/>
              <a:t>existence</a:t>
            </a:r>
            <a:r>
              <a:rPr lang="de-DE" i="1" dirty="0"/>
              <a:t> </a:t>
            </a:r>
            <a:r>
              <a:rPr lang="de-DE" i="1" dirty="0" err="1"/>
              <a:t>křesťana</a:t>
            </a:r>
            <a:r>
              <a:rPr lang="de-DE" i="1" dirty="0"/>
              <a:t>, </a:t>
            </a:r>
            <a:r>
              <a:rPr lang="de-DE" i="1" dirty="0" err="1"/>
              <a:t>nakolik</a:t>
            </a:r>
            <a:r>
              <a:rPr lang="de-DE" i="1" dirty="0"/>
              <a:t> </a:t>
            </a:r>
            <a:r>
              <a:rPr lang="de-DE" i="1" dirty="0" err="1"/>
              <a:t>přijímá</a:t>
            </a:r>
            <a:r>
              <a:rPr lang="de-DE" i="1" dirty="0"/>
              <a:t> </a:t>
            </a:r>
            <a:r>
              <a:rPr lang="de-DE" i="1" dirty="0" err="1"/>
              <a:t>Ducha</a:t>
            </a:r>
            <a:r>
              <a:rPr lang="de-DE" i="1" dirty="0"/>
              <a:t> </a:t>
            </a:r>
            <a:r>
              <a:rPr lang="de-DE" i="1" dirty="0" err="1"/>
              <a:t>svatého</a:t>
            </a:r>
            <a:r>
              <a:rPr lang="de-DE" i="1" dirty="0"/>
              <a:t> do </a:t>
            </a:r>
            <a:r>
              <a:rPr lang="de-DE" i="1" dirty="0" err="1"/>
              <a:t>svého</a:t>
            </a:r>
            <a:r>
              <a:rPr lang="de-DE" i="1" dirty="0"/>
              <a:t> </a:t>
            </a:r>
            <a:r>
              <a:rPr lang="de-DE" i="1" dirty="0" err="1"/>
              <a:t>života</a:t>
            </a:r>
            <a:r>
              <a:rPr lang="de-DE" i="1" dirty="0"/>
              <a:t>,“ </a:t>
            </a:r>
            <a:r>
              <a:rPr lang="de-DE" dirty="0" err="1"/>
              <a:t>nakolik</a:t>
            </a:r>
            <a:r>
              <a:rPr lang="de-DE" dirty="0"/>
              <a:t> </a:t>
            </a:r>
            <a:r>
              <a:rPr lang="de-DE" dirty="0" smtClean="0"/>
              <a:t>se</a:t>
            </a:r>
            <a:r>
              <a:rPr lang="cs-CZ" dirty="0" smtClean="0"/>
              <a:t> jím</a:t>
            </a:r>
            <a:r>
              <a:rPr lang="de-DE" dirty="0" smtClean="0"/>
              <a:t> </a:t>
            </a:r>
            <a:r>
              <a:rPr lang="de-DE" dirty="0" err="1" smtClean="0"/>
              <a:t>nechává</a:t>
            </a:r>
            <a:r>
              <a:rPr lang="de-DE" dirty="0" smtClean="0"/>
              <a:t> </a:t>
            </a:r>
            <a:r>
              <a:rPr lang="de-DE" dirty="0" err="1" smtClean="0"/>
              <a:t>proměňovat</a:t>
            </a:r>
            <a:r>
              <a:rPr lang="de-DE" i="1" dirty="0" smtClean="0"/>
              <a:t> </a:t>
            </a:r>
            <a:r>
              <a:rPr lang="de-DE" dirty="0"/>
              <a:t>a </a:t>
            </a:r>
            <a:r>
              <a:rPr lang="de-DE" dirty="0" err="1" smtClean="0"/>
              <a:t>vést</a:t>
            </a:r>
            <a:r>
              <a:rPr lang="cs-CZ" dirty="0" smtClean="0"/>
              <a:t> v podobu Krista.</a:t>
            </a:r>
          </a:p>
          <a:p>
            <a:pPr lvl="0"/>
            <a:r>
              <a:rPr lang="cs-CZ" dirty="0" smtClean="0"/>
              <a:t>Zdrojem spirituality je Bible a zkušenosti křesťanských autorů, mystiků.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6673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Různé formy křesťanské spirituality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jde o metody či styly duchovního života charakteristické pro různé „stavy“ v církvi:</a:t>
            </a:r>
            <a:endParaRPr lang="cs-CZ" sz="1800" dirty="0"/>
          </a:p>
          <a:p>
            <a:pPr lvl="1"/>
            <a:r>
              <a:rPr lang="cs-CZ" dirty="0"/>
              <a:t>spiritualita řeholní, mnišská, spiritualita jáhna, kněze, laika, spiritualita otce, matky, dělníka…</a:t>
            </a:r>
            <a:endParaRPr lang="cs-CZ" sz="1600" dirty="0"/>
          </a:p>
          <a:p>
            <a:r>
              <a:rPr lang="cs-CZ" i="1" dirty="0"/>
              <a:t>jde o různá pojetí duchovního života podle škol a směrů spjatých s nějakým řeholním společenstvím</a:t>
            </a:r>
            <a:endParaRPr lang="cs-CZ" sz="1800" dirty="0"/>
          </a:p>
          <a:p>
            <a:pPr lvl="1"/>
            <a:r>
              <a:rPr lang="cs-CZ" dirty="0"/>
              <a:t>karmelitská spiritualita, františkánská, benediktýnská</a:t>
            </a:r>
            <a:endParaRPr lang="cs-CZ" sz="1600" dirty="0"/>
          </a:p>
          <a:p>
            <a:r>
              <a:rPr lang="cs-CZ" i="1" dirty="0"/>
              <a:t>jde o způsoby duchovního života nových římskokatolických proudů a komunit</a:t>
            </a:r>
            <a:endParaRPr lang="cs-CZ" sz="1800" dirty="0"/>
          </a:p>
          <a:p>
            <a:pPr lvl="1"/>
            <a:r>
              <a:rPr lang="cs-CZ" dirty="0"/>
              <a:t>charismatická, </a:t>
            </a:r>
            <a:r>
              <a:rPr lang="cs-CZ" dirty="0" err="1"/>
              <a:t>fokolarínská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708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Spiritualita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Spiritualita</a:t>
            </a:r>
            <a:r>
              <a:rPr lang="en-US" b="1" dirty="0"/>
              <a:t> je </a:t>
            </a:r>
            <a:r>
              <a:rPr lang="en-US" b="1" dirty="0" err="1"/>
              <a:t>docela</a:t>
            </a:r>
            <a:r>
              <a:rPr lang="en-US" b="1" dirty="0"/>
              <a:t> </a:t>
            </a:r>
            <a:r>
              <a:rPr lang="en-US" b="1" dirty="0" err="1"/>
              <a:t>módním</a:t>
            </a:r>
            <a:r>
              <a:rPr lang="en-US" b="1" dirty="0"/>
              <a:t> </a:t>
            </a:r>
            <a:r>
              <a:rPr lang="en-US" b="1" dirty="0" err="1"/>
              <a:t>pojmem</a:t>
            </a:r>
            <a:r>
              <a:rPr lang="en-US" b="1" dirty="0"/>
              <a:t>. </a:t>
            </a:r>
            <a:r>
              <a:rPr lang="en-US" b="1" dirty="0" err="1"/>
              <a:t>Různí</a:t>
            </a:r>
            <a:r>
              <a:rPr lang="en-US" b="1" dirty="0"/>
              <a:t> </a:t>
            </a:r>
            <a:r>
              <a:rPr lang="en-US" b="1" dirty="0" err="1"/>
              <a:t>lidé</a:t>
            </a:r>
            <a:r>
              <a:rPr lang="en-US" b="1" dirty="0"/>
              <a:t> </a:t>
            </a:r>
            <a:r>
              <a:rPr lang="en-US" b="1" dirty="0" err="1"/>
              <a:t>jí</a:t>
            </a:r>
            <a:r>
              <a:rPr lang="en-US" b="1" dirty="0"/>
              <a:t> </a:t>
            </a:r>
            <a:r>
              <a:rPr lang="en-US" b="1" dirty="0" err="1"/>
              <a:t>různé</a:t>
            </a:r>
            <a:r>
              <a:rPr lang="en-US" b="1" dirty="0"/>
              <a:t> </a:t>
            </a:r>
            <a:r>
              <a:rPr lang="en-US" b="1" dirty="0" err="1"/>
              <a:t>rozumějí</a:t>
            </a:r>
            <a:r>
              <a:rPr lang="en-US" b="1" dirty="0"/>
              <a:t> a </a:t>
            </a:r>
            <a:r>
              <a:rPr lang="en-US" b="1" dirty="0" err="1"/>
              <a:t>různě</a:t>
            </a:r>
            <a:r>
              <a:rPr lang="en-US" b="1" dirty="0"/>
              <a:t> </a:t>
            </a:r>
            <a:r>
              <a:rPr lang="en-US" b="1" dirty="0" err="1"/>
              <a:t>ji</a:t>
            </a:r>
            <a:r>
              <a:rPr lang="en-US" b="1" dirty="0"/>
              <a:t> </a:t>
            </a:r>
            <a:r>
              <a:rPr lang="en-US" b="1" dirty="0" err="1"/>
              <a:t>prezentují</a:t>
            </a:r>
            <a:r>
              <a:rPr lang="en-US" b="1" dirty="0"/>
              <a:t>. </a:t>
            </a:r>
            <a:r>
              <a:rPr lang="en-US" b="1" dirty="0" err="1"/>
              <a:t>Spiritualita</a:t>
            </a:r>
            <a:r>
              <a:rPr lang="en-US" b="1" dirty="0"/>
              <a:t> </a:t>
            </a:r>
            <a:r>
              <a:rPr lang="en-US" b="1" dirty="0" err="1"/>
              <a:t>už</a:t>
            </a:r>
            <a:r>
              <a:rPr lang="en-US" b="1" dirty="0"/>
              <a:t> </a:t>
            </a:r>
            <a:r>
              <a:rPr lang="en-US" b="1" dirty="0" err="1"/>
              <a:t>není</a:t>
            </a:r>
            <a:r>
              <a:rPr lang="en-US" b="1" dirty="0"/>
              <a:t> </a:t>
            </a:r>
            <a:r>
              <a:rPr lang="en-US" b="1" dirty="0" err="1"/>
              <a:t>spojována</a:t>
            </a:r>
            <a:r>
              <a:rPr lang="en-US" b="1" dirty="0"/>
              <a:t> </a:t>
            </a:r>
            <a:r>
              <a:rPr lang="en-US" b="1" dirty="0" err="1"/>
              <a:t>jen</a:t>
            </a:r>
            <a:r>
              <a:rPr lang="en-US" b="1" dirty="0"/>
              <a:t> s </a:t>
            </a:r>
            <a:r>
              <a:rPr lang="en-US" b="1" dirty="0" err="1"/>
              <a:t>religiozitou</a:t>
            </a:r>
            <a:r>
              <a:rPr lang="en-US" b="1" dirty="0"/>
              <a:t>. Na </a:t>
            </a:r>
            <a:r>
              <a:rPr lang="en-US" b="1" dirty="0" err="1"/>
              <a:t>zájem</a:t>
            </a:r>
            <a:r>
              <a:rPr lang="en-US" b="1" dirty="0"/>
              <a:t> a </a:t>
            </a:r>
            <a:r>
              <a:rPr lang="en-US" b="1" dirty="0" err="1"/>
              <a:t>důležitost</a:t>
            </a:r>
            <a:r>
              <a:rPr lang="en-US" b="1" dirty="0"/>
              <a:t> </a:t>
            </a:r>
            <a:r>
              <a:rPr lang="en-US" b="1" dirty="0" err="1"/>
              <a:t>poukazuje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mezinárodní</a:t>
            </a:r>
            <a:r>
              <a:rPr lang="en-US" b="1" dirty="0"/>
              <a:t> </a:t>
            </a:r>
            <a:r>
              <a:rPr lang="en-US" b="1" dirty="0" err="1"/>
              <a:t>konference</a:t>
            </a:r>
            <a:r>
              <a:rPr lang="en-US" b="1" dirty="0"/>
              <a:t> </a:t>
            </a:r>
            <a:r>
              <a:rPr lang="en-US" b="1" dirty="0" err="1"/>
              <a:t>Spiritualita</a:t>
            </a:r>
            <a:r>
              <a:rPr lang="en-US" b="1" dirty="0"/>
              <a:t> </a:t>
            </a:r>
            <a:r>
              <a:rPr lang="en-US" b="1" dirty="0" err="1"/>
              <a:t>ve</a:t>
            </a:r>
            <a:r>
              <a:rPr lang="en-US" b="1" dirty="0"/>
              <a:t> </a:t>
            </a:r>
            <a:r>
              <a:rPr lang="en-US" b="1" dirty="0" err="1"/>
              <a:t>vzdělávání</a:t>
            </a:r>
            <a:r>
              <a:rPr lang="en-US" b="1" dirty="0"/>
              <a:t> (</a:t>
            </a:r>
            <a:r>
              <a:rPr lang="en-US" b="1" dirty="0" err="1"/>
              <a:t>Filosofická</a:t>
            </a:r>
            <a:r>
              <a:rPr lang="en-US" b="1" dirty="0"/>
              <a:t> </a:t>
            </a:r>
            <a:r>
              <a:rPr lang="en-US" b="1" dirty="0" err="1"/>
              <a:t>fakulta</a:t>
            </a:r>
            <a:r>
              <a:rPr lang="en-US" b="1" dirty="0"/>
              <a:t>, Olomouc, 2013).</a:t>
            </a:r>
            <a:br>
              <a:rPr lang="en-US" b="1" dirty="0"/>
            </a:br>
            <a:r>
              <a:rPr lang="en-US" b="1" dirty="0" err="1"/>
              <a:t>Porozumění</a:t>
            </a:r>
            <a:r>
              <a:rPr lang="en-US" b="1" dirty="0"/>
              <a:t> </a:t>
            </a:r>
            <a:r>
              <a:rPr lang="en-US" b="1" dirty="0" err="1"/>
              <a:t>spiritualitám</a:t>
            </a:r>
            <a:r>
              <a:rPr lang="en-US" b="1" dirty="0"/>
              <a:t> a </a:t>
            </a:r>
            <a:r>
              <a:rPr lang="en-US" b="1" dirty="0" err="1"/>
              <a:t>křesťanské</a:t>
            </a:r>
            <a:r>
              <a:rPr lang="en-US" b="1" dirty="0"/>
              <a:t> </a:t>
            </a:r>
            <a:r>
              <a:rPr lang="en-US" b="1" dirty="0" err="1"/>
              <a:t>spiritualitě</a:t>
            </a:r>
            <a:r>
              <a:rPr lang="en-US" b="1" dirty="0"/>
              <a:t> je </a:t>
            </a:r>
            <a:r>
              <a:rPr lang="en-US" b="1" dirty="0" err="1"/>
              <a:t>zásadní</a:t>
            </a:r>
            <a:r>
              <a:rPr lang="en-US" b="1" dirty="0"/>
              <a:t> </a:t>
            </a:r>
            <a:r>
              <a:rPr lang="en-US" b="1" dirty="0" err="1"/>
              <a:t>součástí</a:t>
            </a:r>
            <a:r>
              <a:rPr lang="en-US" b="1" dirty="0"/>
              <a:t> </a:t>
            </a:r>
            <a:r>
              <a:rPr lang="en-US" b="1" dirty="0" err="1"/>
              <a:t>přípravy</a:t>
            </a:r>
            <a:r>
              <a:rPr lang="en-US" b="1" dirty="0"/>
              <a:t> a </a:t>
            </a:r>
            <a:r>
              <a:rPr lang="en-US" b="1" dirty="0" err="1"/>
              <a:t>praxe</a:t>
            </a:r>
            <a:r>
              <a:rPr lang="en-US" b="1" dirty="0"/>
              <a:t> </a:t>
            </a:r>
            <a:r>
              <a:rPr lang="en-US" b="1" dirty="0" err="1"/>
              <a:t>pastoračního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sociálního</a:t>
            </a:r>
            <a:r>
              <a:rPr lang="en-US" b="1" dirty="0"/>
              <a:t> </a:t>
            </a:r>
            <a:r>
              <a:rPr lang="en-US" b="1" dirty="0" err="1"/>
              <a:t>pracovníka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pedagogoa</a:t>
            </a:r>
            <a:r>
              <a:rPr lang="en-US" b="1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0191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Spiritualita v širším pojetí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Spirituální (duchovní) dimenze je přítomná u každého, bez ohledu na to, zda je věřící či ne a zda je členem nějaké náboženské společnosti</a:t>
            </a:r>
          </a:p>
          <a:p>
            <a:r>
              <a:rPr lang="cs-CZ" dirty="0" smtClean="0"/>
              <a:t>Tam, kde končí racionalita, začíná spiritualita?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1592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10 nejvýraznějších spirituálních témat (</a:t>
            </a:r>
            <a:r>
              <a:rPr lang="cs-CZ" dirty="0" err="1" smtClean="0"/>
              <a:t>Emmons</a:t>
            </a:r>
            <a:r>
              <a:rPr lang="cs-CZ" dirty="0" smtClean="0"/>
              <a:t>, Křivohlavý)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03312" y="2052918"/>
            <a:ext cx="8947522" cy="4541065"/>
          </a:xfrm>
        </p:spPr>
        <p:txBody>
          <a:bodyPr>
            <a:normAutofit lnSpcReduction="10000"/>
          </a:bodyPr>
          <a:lstStyle/>
          <a:p>
            <a:r>
              <a:rPr lang="de-DE" dirty="0" err="1"/>
              <a:t>být</a:t>
            </a:r>
            <a:r>
              <a:rPr lang="de-DE" dirty="0"/>
              <a:t> </a:t>
            </a:r>
            <a:r>
              <a:rPr lang="de-DE" dirty="0" err="1"/>
              <a:t>čestný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být</a:t>
            </a:r>
            <a:r>
              <a:rPr lang="de-DE" dirty="0" smtClean="0"/>
              <a:t> </a:t>
            </a:r>
            <a:r>
              <a:rPr lang="de-DE" dirty="0" err="1"/>
              <a:t>milosrdný</a:t>
            </a:r>
            <a:r>
              <a:rPr lang="de-DE" dirty="0"/>
              <a:t> k </a:t>
            </a:r>
            <a:r>
              <a:rPr lang="de-DE" dirty="0" err="1"/>
              <a:t>druhým</a:t>
            </a:r>
            <a:r>
              <a:rPr lang="de-DE" dirty="0"/>
              <a:t> </a:t>
            </a:r>
            <a:r>
              <a:rPr lang="de-DE" dirty="0" err="1"/>
              <a:t>lidem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nacházet</a:t>
            </a:r>
            <a:r>
              <a:rPr lang="de-DE" dirty="0" smtClean="0"/>
              <a:t> </a:t>
            </a:r>
            <a:r>
              <a:rPr lang="de-DE" dirty="0" err="1"/>
              <a:t>vyšší</a:t>
            </a:r>
            <a:r>
              <a:rPr lang="de-DE" dirty="0"/>
              <a:t> </a:t>
            </a:r>
            <a:r>
              <a:rPr lang="de-DE" dirty="0" err="1"/>
              <a:t>úroveň</a:t>
            </a:r>
            <a:r>
              <a:rPr lang="de-DE" dirty="0"/>
              <a:t> </a:t>
            </a:r>
            <a:r>
              <a:rPr lang="de-DE" dirty="0" err="1"/>
              <a:t>smyslu</a:t>
            </a:r>
            <a:r>
              <a:rPr lang="de-DE" dirty="0"/>
              <a:t> </a:t>
            </a:r>
            <a:r>
              <a:rPr lang="de-DE" dirty="0" err="1"/>
              <a:t>života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žít</a:t>
            </a:r>
            <a:r>
              <a:rPr lang="de-DE" dirty="0" smtClean="0"/>
              <a:t> </a:t>
            </a:r>
            <a:r>
              <a:rPr lang="de-DE" dirty="0"/>
              <a:t>v </a:t>
            </a:r>
            <a:r>
              <a:rPr lang="de-DE" dirty="0" err="1"/>
              <a:t>harmonii</a:t>
            </a:r>
            <a:r>
              <a:rPr lang="de-DE" dirty="0"/>
              <a:t> se </a:t>
            </a:r>
            <a:r>
              <a:rPr lang="de-DE" dirty="0" err="1"/>
              <a:t>světem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pomáhat</a:t>
            </a:r>
            <a:r>
              <a:rPr lang="de-DE" dirty="0" smtClean="0"/>
              <a:t> </a:t>
            </a:r>
            <a:r>
              <a:rPr lang="de-DE" dirty="0" err="1"/>
              <a:t>druhým</a:t>
            </a:r>
            <a:r>
              <a:rPr lang="de-DE" dirty="0"/>
              <a:t> </a:t>
            </a:r>
            <a:r>
              <a:rPr lang="de-DE" dirty="0" err="1"/>
              <a:t>lidem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žít</a:t>
            </a:r>
            <a:r>
              <a:rPr lang="de-DE" dirty="0" smtClean="0"/>
              <a:t> </a:t>
            </a:r>
            <a:r>
              <a:rPr lang="de-DE" dirty="0" err="1"/>
              <a:t>tak</a:t>
            </a:r>
            <a:r>
              <a:rPr lang="de-DE" dirty="0"/>
              <a:t>, </a:t>
            </a:r>
            <a:r>
              <a:rPr lang="de-DE" dirty="0" err="1"/>
              <a:t>aby</a:t>
            </a:r>
            <a:r>
              <a:rPr lang="de-DE" dirty="0"/>
              <a:t> se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líbilo</a:t>
            </a:r>
            <a:r>
              <a:rPr lang="de-DE" dirty="0"/>
              <a:t> </a:t>
            </a:r>
            <a:r>
              <a:rPr lang="de-DE" dirty="0" err="1"/>
              <a:t>tomu</a:t>
            </a:r>
            <a:r>
              <a:rPr lang="de-DE" dirty="0"/>
              <a:t>, </a:t>
            </a:r>
            <a:r>
              <a:rPr lang="de-DE" dirty="0" err="1"/>
              <a:t>kterého</a:t>
            </a:r>
            <a:r>
              <a:rPr lang="de-DE" dirty="0"/>
              <a:t> </a:t>
            </a:r>
            <a:r>
              <a:rPr lang="de-DE" dirty="0" err="1"/>
              <a:t>považuji</a:t>
            </a:r>
            <a:r>
              <a:rPr lang="de-DE" dirty="0"/>
              <a:t> </a:t>
            </a:r>
            <a:r>
              <a:rPr lang="de-DE" dirty="0" err="1"/>
              <a:t>za</a:t>
            </a:r>
            <a:r>
              <a:rPr lang="de-DE" dirty="0"/>
              <a:t> </a:t>
            </a:r>
            <a:r>
              <a:rPr lang="de-DE" dirty="0" err="1"/>
              <a:t>nejvyšší</a:t>
            </a:r>
            <a:r>
              <a:rPr lang="de-DE" dirty="0"/>
              <a:t> </a:t>
            </a:r>
            <a:r>
              <a:rPr lang="de-DE" dirty="0" err="1"/>
              <a:t>hodnotu</a:t>
            </a:r>
            <a:r>
              <a:rPr lang="de-DE" dirty="0"/>
              <a:t> (</a:t>
            </a:r>
            <a:r>
              <a:rPr lang="de-DE" dirty="0" err="1"/>
              <a:t>Bohu</a:t>
            </a:r>
            <a:r>
              <a:rPr lang="de-DE" dirty="0"/>
              <a:t>); </a:t>
            </a:r>
            <a:endParaRPr lang="cs-CZ" dirty="0" smtClean="0"/>
          </a:p>
          <a:p>
            <a:r>
              <a:rPr lang="de-DE" dirty="0" err="1" smtClean="0"/>
              <a:t>angažovat</a:t>
            </a:r>
            <a:r>
              <a:rPr lang="de-DE" dirty="0" smtClean="0"/>
              <a:t> </a:t>
            </a:r>
            <a:r>
              <a:rPr lang="de-DE" dirty="0"/>
              <a:t>se v </a:t>
            </a:r>
            <a:r>
              <a:rPr lang="de-DE" dirty="0" err="1"/>
              <a:t>oblasti</a:t>
            </a:r>
            <a:r>
              <a:rPr lang="de-DE" dirty="0"/>
              <a:t> </a:t>
            </a:r>
            <a:r>
              <a:rPr lang="de-DE" dirty="0" err="1"/>
              <a:t>náboženského</a:t>
            </a:r>
            <a:r>
              <a:rPr lang="de-DE" dirty="0"/>
              <a:t> </a:t>
            </a:r>
            <a:r>
              <a:rPr lang="de-DE" dirty="0" err="1"/>
              <a:t>života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zachovávat</a:t>
            </a:r>
            <a:r>
              <a:rPr lang="de-DE" dirty="0" smtClean="0"/>
              <a:t> </a:t>
            </a:r>
            <a:r>
              <a:rPr lang="de-DE" dirty="0" err="1"/>
              <a:t>náboženskou</a:t>
            </a:r>
            <a:r>
              <a:rPr lang="de-DE" dirty="0"/>
              <a:t> </a:t>
            </a:r>
            <a:r>
              <a:rPr lang="de-DE" dirty="0" err="1"/>
              <a:t>víru</a:t>
            </a:r>
            <a:r>
              <a:rPr lang="de-DE" dirty="0"/>
              <a:t> a </a:t>
            </a:r>
            <a:r>
              <a:rPr lang="de-DE" dirty="0" err="1"/>
              <a:t>žít</a:t>
            </a:r>
            <a:r>
              <a:rPr lang="de-DE" dirty="0"/>
              <a:t> </a:t>
            </a:r>
            <a:r>
              <a:rPr lang="de-DE" dirty="0" err="1"/>
              <a:t>podle</a:t>
            </a:r>
            <a:r>
              <a:rPr lang="de-DE" dirty="0"/>
              <a:t> </a:t>
            </a:r>
            <a:r>
              <a:rPr lang="de-DE" dirty="0" err="1"/>
              <a:t>toho</a:t>
            </a:r>
            <a:r>
              <a:rPr lang="de-DE" dirty="0"/>
              <a:t>, v </a:t>
            </a:r>
            <a:r>
              <a:rPr lang="de-DE" dirty="0" err="1"/>
              <a:t>co</a:t>
            </a:r>
            <a:r>
              <a:rPr lang="de-DE" dirty="0"/>
              <a:t> </a:t>
            </a:r>
            <a:r>
              <a:rPr lang="de-DE" dirty="0" err="1"/>
              <a:t>věřím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respektovat</a:t>
            </a:r>
            <a:r>
              <a:rPr lang="de-DE" dirty="0" smtClean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svém</a:t>
            </a:r>
            <a:r>
              <a:rPr lang="de-DE" dirty="0"/>
              <a:t> </a:t>
            </a:r>
            <a:r>
              <a:rPr lang="de-DE" dirty="0" err="1"/>
              <a:t>jednání</a:t>
            </a:r>
            <a:r>
              <a:rPr lang="de-DE" dirty="0"/>
              <a:t> </a:t>
            </a:r>
            <a:r>
              <a:rPr lang="de-DE" dirty="0" err="1"/>
              <a:t>své</a:t>
            </a:r>
            <a:r>
              <a:rPr lang="de-DE" dirty="0"/>
              <a:t> </a:t>
            </a:r>
            <a:r>
              <a:rPr lang="de-DE" dirty="0" err="1"/>
              <a:t>svědomí</a:t>
            </a:r>
            <a:r>
              <a:rPr lang="de-DE" dirty="0"/>
              <a:t>; </a:t>
            </a:r>
            <a:endParaRPr lang="cs-CZ" dirty="0" smtClean="0"/>
          </a:p>
          <a:p>
            <a:r>
              <a:rPr lang="de-DE" dirty="0" err="1" smtClean="0"/>
              <a:t>mít</a:t>
            </a:r>
            <a:r>
              <a:rPr lang="de-DE" dirty="0" smtClean="0"/>
              <a:t> </a:t>
            </a:r>
            <a:r>
              <a:rPr lang="de-DE" dirty="0" err="1"/>
              <a:t>pevnou</a:t>
            </a:r>
            <a:r>
              <a:rPr lang="de-DE" dirty="0"/>
              <a:t> </a:t>
            </a:r>
            <a:r>
              <a:rPr lang="de-DE" dirty="0" err="1"/>
              <a:t>strukturu</a:t>
            </a:r>
            <a:r>
              <a:rPr lang="de-DE" dirty="0"/>
              <a:t> a </a:t>
            </a:r>
            <a:r>
              <a:rPr lang="de-DE" dirty="0" err="1"/>
              <a:t>hierarchii</a:t>
            </a:r>
            <a:r>
              <a:rPr lang="de-DE" dirty="0"/>
              <a:t> </a:t>
            </a:r>
            <a:r>
              <a:rPr lang="de-DE" dirty="0" err="1"/>
              <a:t>nosných</a:t>
            </a:r>
            <a:r>
              <a:rPr lang="de-DE" dirty="0"/>
              <a:t> </a:t>
            </a:r>
            <a:r>
              <a:rPr lang="de-DE" dirty="0" err="1"/>
              <a:t>hodnot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610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Několik definicí spirituality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u="sng" dirty="0" smtClean="0"/>
              <a:t>Tillich </a:t>
            </a:r>
            <a:r>
              <a:rPr lang="de-DE" u="sng" dirty="0"/>
              <a:t>(1957):</a:t>
            </a:r>
            <a:r>
              <a:rPr lang="de-DE" dirty="0"/>
              <a:t> „</a:t>
            </a:r>
            <a:r>
              <a:rPr lang="de-DE" dirty="0" err="1"/>
              <a:t>Spiritualita</a:t>
            </a:r>
            <a:r>
              <a:rPr lang="de-DE" dirty="0"/>
              <a:t> je </a:t>
            </a:r>
            <a:r>
              <a:rPr lang="de-DE" dirty="0" err="1"/>
              <a:t>snaha</a:t>
            </a:r>
            <a:r>
              <a:rPr lang="de-DE" dirty="0"/>
              <a:t> </a:t>
            </a:r>
            <a:r>
              <a:rPr lang="de-DE" dirty="0" err="1"/>
              <a:t>dosáhnout</a:t>
            </a:r>
            <a:r>
              <a:rPr lang="de-DE" dirty="0"/>
              <a:t> </a:t>
            </a:r>
            <a:r>
              <a:rPr lang="de-DE" dirty="0" err="1"/>
              <a:t>cíle</a:t>
            </a:r>
            <a:r>
              <a:rPr lang="de-DE" dirty="0"/>
              <a:t>, </a:t>
            </a:r>
            <a:r>
              <a:rPr lang="de-DE" dirty="0" err="1"/>
              <a:t>kterému</a:t>
            </a:r>
            <a:r>
              <a:rPr lang="de-DE" dirty="0"/>
              <a:t> je </a:t>
            </a:r>
            <a:r>
              <a:rPr lang="de-DE" dirty="0" err="1"/>
              <a:t>připisována</a:t>
            </a:r>
            <a:r>
              <a:rPr lang="de-DE" dirty="0"/>
              <a:t> </a:t>
            </a:r>
            <a:r>
              <a:rPr lang="de-DE" dirty="0" err="1"/>
              <a:t>nejvyšší</a:t>
            </a:r>
            <a:r>
              <a:rPr lang="de-DE" dirty="0"/>
              <a:t> </a:t>
            </a:r>
            <a:r>
              <a:rPr lang="de-DE" dirty="0" err="1"/>
              <a:t>hodnota</a:t>
            </a:r>
            <a:r>
              <a:rPr lang="de-DE" dirty="0"/>
              <a:t>. </a:t>
            </a:r>
            <a:r>
              <a:rPr lang="de-DE" dirty="0" err="1"/>
              <a:t>Tento</a:t>
            </a:r>
            <a:r>
              <a:rPr lang="de-DE" dirty="0"/>
              <a:t> </a:t>
            </a:r>
            <a:r>
              <a:rPr lang="de-DE" dirty="0" err="1"/>
              <a:t>cíl</a:t>
            </a:r>
            <a:r>
              <a:rPr lang="de-DE" dirty="0"/>
              <a:t> se </a:t>
            </a:r>
            <a:r>
              <a:rPr lang="de-DE" dirty="0" err="1"/>
              <a:t>stává</a:t>
            </a:r>
            <a:r>
              <a:rPr lang="de-DE" dirty="0"/>
              <a:t> </a:t>
            </a:r>
            <a:r>
              <a:rPr lang="de-DE" dirty="0" err="1"/>
              <a:t>centrálním</a:t>
            </a:r>
            <a:r>
              <a:rPr lang="de-DE" dirty="0"/>
              <a:t> </a:t>
            </a:r>
            <a:r>
              <a:rPr lang="de-DE" dirty="0" err="1"/>
              <a:t>tématem</a:t>
            </a:r>
            <a:r>
              <a:rPr lang="de-DE" dirty="0"/>
              <a:t> </a:t>
            </a:r>
            <a:r>
              <a:rPr lang="de-DE" dirty="0" err="1"/>
              <a:t>života</a:t>
            </a:r>
            <a:r>
              <a:rPr lang="de-DE" dirty="0"/>
              <a:t> </a:t>
            </a:r>
            <a:r>
              <a:rPr lang="de-DE" dirty="0" err="1"/>
              <a:t>člověka</a:t>
            </a:r>
            <a:r>
              <a:rPr lang="de-DE" dirty="0" smtClean="0"/>
              <a:t>.“</a:t>
            </a:r>
            <a:endParaRPr lang="cs-CZ" dirty="0" smtClean="0"/>
          </a:p>
          <a:p>
            <a:r>
              <a:rPr lang="de-DE" u="sng" dirty="0" err="1"/>
              <a:t>Říčan</a:t>
            </a:r>
            <a:r>
              <a:rPr lang="de-DE" u="sng" dirty="0"/>
              <a:t> (</a:t>
            </a:r>
            <a:r>
              <a:rPr lang="de-DE" u="sng" dirty="0" smtClean="0"/>
              <a:t>2003):</a:t>
            </a:r>
            <a:r>
              <a:rPr lang="de-DE" dirty="0" smtClean="0"/>
              <a:t> </a:t>
            </a:r>
            <a:r>
              <a:rPr lang="de-DE" dirty="0"/>
              <a:t>„</a:t>
            </a:r>
            <a:r>
              <a:rPr lang="de-DE" dirty="0" err="1"/>
              <a:t>Spiritualita</a:t>
            </a:r>
            <a:r>
              <a:rPr lang="de-DE" dirty="0"/>
              <a:t> je </a:t>
            </a:r>
            <a:r>
              <a:rPr lang="de-DE" dirty="0" err="1"/>
              <a:t>to</a:t>
            </a:r>
            <a:r>
              <a:rPr lang="de-DE" dirty="0"/>
              <a:t>, </a:t>
            </a:r>
            <a:r>
              <a:rPr lang="de-DE" dirty="0" err="1"/>
              <a:t>co</a:t>
            </a:r>
            <a:r>
              <a:rPr lang="de-DE" dirty="0"/>
              <a:t> </a:t>
            </a:r>
            <a:r>
              <a:rPr lang="de-DE" dirty="0" err="1"/>
              <a:t>věřící</a:t>
            </a:r>
            <a:r>
              <a:rPr lang="de-DE" dirty="0"/>
              <a:t> </a:t>
            </a:r>
            <a:r>
              <a:rPr lang="de-DE" dirty="0" err="1"/>
              <a:t>člověk</a:t>
            </a:r>
            <a:r>
              <a:rPr lang="de-DE" dirty="0"/>
              <a:t> </a:t>
            </a:r>
            <a:r>
              <a:rPr lang="de-DE" dirty="0" err="1"/>
              <a:t>prožívá</a:t>
            </a:r>
            <a:r>
              <a:rPr lang="de-DE" dirty="0"/>
              <a:t> </a:t>
            </a:r>
            <a:r>
              <a:rPr lang="de-DE" dirty="0" err="1"/>
              <a:t>tam</a:t>
            </a:r>
            <a:r>
              <a:rPr lang="de-DE" dirty="0"/>
              <a:t>, </a:t>
            </a:r>
            <a:r>
              <a:rPr lang="de-DE" dirty="0" err="1"/>
              <a:t>kde</a:t>
            </a:r>
            <a:r>
              <a:rPr lang="de-DE" dirty="0"/>
              <a:t> </a:t>
            </a:r>
            <a:r>
              <a:rPr lang="de-DE" dirty="0" err="1"/>
              <a:t>hledá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, </a:t>
            </a:r>
            <a:r>
              <a:rPr lang="de-DE" dirty="0" err="1"/>
              <a:t>co</a:t>
            </a:r>
            <a:r>
              <a:rPr lang="de-DE" dirty="0"/>
              <a:t> je </a:t>
            </a:r>
            <a:r>
              <a:rPr lang="de-DE" dirty="0" err="1"/>
              <a:t>posvátné</a:t>
            </a:r>
            <a:r>
              <a:rPr lang="de-DE" dirty="0"/>
              <a:t>, a </a:t>
            </a:r>
            <a:r>
              <a:rPr lang="de-DE" dirty="0" err="1"/>
              <a:t>to</a:t>
            </a:r>
            <a:r>
              <a:rPr lang="de-DE" dirty="0"/>
              <a:t>, </a:t>
            </a:r>
            <a:r>
              <a:rPr lang="de-DE" dirty="0" err="1"/>
              <a:t>jakým</a:t>
            </a:r>
            <a:r>
              <a:rPr lang="de-DE" dirty="0"/>
              <a:t> </a:t>
            </a:r>
            <a:r>
              <a:rPr lang="de-DE" dirty="0" err="1"/>
              <a:t>způsobem</a:t>
            </a:r>
            <a:r>
              <a:rPr lang="de-DE" dirty="0"/>
              <a:t> se </a:t>
            </a:r>
            <a:r>
              <a:rPr lang="de-DE" dirty="0" err="1"/>
              <a:t>tato</a:t>
            </a:r>
            <a:r>
              <a:rPr lang="de-DE" dirty="0"/>
              <a:t> </a:t>
            </a:r>
            <a:r>
              <a:rPr lang="de-DE" dirty="0" err="1"/>
              <a:t>víra</a:t>
            </a:r>
            <a:r>
              <a:rPr lang="de-DE" dirty="0"/>
              <a:t> </a:t>
            </a:r>
            <a:r>
              <a:rPr lang="de-DE" dirty="0" err="1"/>
              <a:t>projevuje</a:t>
            </a:r>
            <a:r>
              <a:rPr lang="de-DE" dirty="0"/>
              <a:t> </a:t>
            </a:r>
            <a:r>
              <a:rPr lang="de-DE" dirty="0" err="1"/>
              <a:t>ve</a:t>
            </a:r>
            <a:r>
              <a:rPr lang="de-DE" dirty="0"/>
              <a:t> </a:t>
            </a:r>
            <a:r>
              <a:rPr lang="de-DE" dirty="0" err="1"/>
              <a:t>slovech</a:t>
            </a:r>
            <a:r>
              <a:rPr lang="de-DE" dirty="0"/>
              <a:t> i </a:t>
            </a:r>
            <a:r>
              <a:rPr lang="de-DE" dirty="0" err="1"/>
              <a:t>činech</a:t>
            </a:r>
            <a:r>
              <a:rPr lang="de-DE" dirty="0" smtClean="0"/>
              <a:t>.“</a:t>
            </a:r>
            <a:endParaRPr lang="cs-CZ" dirty="0" smtClean="0"/>
          </a:p>
          <a:p>
            <a:r>
              <a:rPr lang="en-US" u="sng" dirty="0" err="1"/>
              <a:t>Eliade</a:t>
            </a:r>
            <a:r>
              <a:rPr lang="en-US" u="sng" dirty="0"/>
              <a:t> (1965):</a:t>
            </a:r>
            <a:r>
              <a:rPr lang="en-US" dirty="0"/>
              <a:t> „</a:t>
            </a:r>
            <a:r>
              <a:rPr lang="en-US" dirty="0" err="1"/>
              <a:t>Spiritualita</a:t>
            </a:r>
            <a:r>
              <a:rPr lang="en-US" dirty="0"/>
              <a:t> je to, co je pro </a:t>
            </a:r>
            <a:r>
              <a:rPr lang="en-US" dirty="0" err="1"/>
              <a:t>člověka</a:t>
            </a:r>
            <a:r>
              <a:rPr lang="en-US" dirty="0"/>
              <a:t> </a:t>
            </a:r>
            <a:r>
              <a:rPr lang="en-US" dirty="0" err="1"/>
              <a:t>posvátné</a:t>
            </a:r>
            <a:r>
              <a:rPr lang="en-US" dirty="0"/>
              <a:t>, </a:t>
            </a:r>
            <a:r>
              <a:rPr lang="en-US" dirty="0" err="1" smtClean="0"/>
              <a:t>svaté</a:t>
            </a:r>
            <a:r>
              <a:rPr lang="cs-CZ" dirty="0" smtClean="0"/>
              <a:t>, v protikladu k</a:t>
            </a:r>
            <a:r>
              <a:rPr lang="en-US" dirty="0" smtClean="0"/>
              <a:t> </a:t>
            </a:r>
            <a:r>
              <a:rPr lang="en-US" dirty="0" err="1" smtClean="0"/>
              <a:t>profán</a:t>
            </a:r>
            <a:r>
              <a:rPr lang="cs-CZ" dirty="0" smtClean="0"/>
              <a:t>n</a:t>
            </a:r>
            <a:r>
              <a:rPr lang="en-US" dirty="0" smtClean="0"/>
              <a:t>í</a:t>
            </a:r>
            <a:r>
              <a:rPr lang="cs-CZ" dirty="0" smtClean="0"/>
              <a:t>mu</a:t>
            </a:r>
            <a:r>
              <a:rPr lang="en-US" dirty="0" smtClean="0"/>
              <a:t>.“</a:t>
            </a:r>
            <a:endParaRPr lang="cs-CZ" dirty="0" smtClean="0"/>
          </a:p>
          <a:p>
            <a:r>
              <a:rPr lang="en-US" u="sng" dirty="0" err="1"/>
              <a:t>Stríženec</a:t>
            </a:r>
            <a:r>
              <a:rPr lang="en-US" u="sng" dirty="0"/>
              <a:t> (</a:t>
            </a:r>
            <a:r>
              <a:rPr lang="en-US" u="sng" dirty="0" smtClean="0"/>
              <a:t>2001</a:t>
            </a:r>
            <a:r>
              <a:rPr lang="cs-CZ" u="sng" dirty="0"/>
              <a:t> </a:t>
            </a:r>
            <a:r>
              <a:rPr lang="en-US" u="sng" dirty="0" smtClean="0"/>
              <a:t>):</a:t>
            </a:r>
            <a:r>
              <a:rPr lang="en-US" dirty="0" smtClean="0"/>
              <a:t> </a:t>
            </a:r>
            <a:r>
              <a:rPr lang="en-US" dirty="0"/>
              <a:t>„</a:t>
            </a:r>
            <a:r>
              <a:rPr lang="en-US" dirty="0" err="1"/>
              <a:t>Spiritualita</a:t>
            </a:r>
            <a:r>
              <a:rPr lang="en-US" dirty="0"/>
              <a:t> je </a:t>
            </a:r>
            <a:r>
              <a:rPr lang="en-US" dirty="0" err="1"/>
              <a:t>způsob</a:t>
            </a:r>
            <a:r>
              <a:rPr lang="en-US" dirty="0"/>
              <a:t> existence a </a:t>
            </a:r>
            <a:r>
              <a:rPr lang="en-US" dirty="0" err="1"/>
              <a:t>zkušenosti</a:t>
            </a:r>
            <a:r>
              <a:rPr lang="en-US" dirty="0"/>
              <a:t>, k </a:t>
            </a:r>
            <a:r>
              <a:rPr lang="en-US" dirty="0" err="1"/>
              <a:t>nimž</a:t>
            </a:r>
            <a:r>
              <a:rPr lang="en-US" dirty="0"/>
              <a:t> </a:t>
            </a:r>
            <a:r>
              <a:rPr lang="en-US" dirty="0" err="1"/>
              <a:t>dochází</a:t>
            </a:r>
            <a:r>
              <a:rPr lang="en-US" dirty="0"/>
              <a:t>, </a:t>
            </a:r>
            <a:r>
              <a:rPr lang="en-US" dirty="0" err="1"/>
              <a:t>když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člověk</a:t>
            </a:r>
            <a:r>
              <a:rPr lang="en-US" dirty="0"/>
              <a:t> </a:t>
            </a:r>
            <a:r>
              <a:rPr lang="en-US" dirty="0" err="1"/>
              <a:t>uvědomí</a:t>
            </a:r>
            <a:r>
              <a:rPr lang="en-US" dirty="0"/>
              <a:t> </a:t>
            </a:r>
            <a:r>
              <a:rPr lang="en-US" dirty="0" err="1"/>
              <a:t>transcendentnost</a:t>
            </a:r>
            <a:r>
              <a:rPr lang="en-US" dirty="0"/>
              <a:t> </a:t>
            </a:r>
            <a:r>
              <a:rPr lang="en-US" dirty="0" err="1"/>
              <a:t>své</a:t>
            </a:r>
            <a:r>
              <a:rPr lang="en-US" dirty="0"/>
              <a:t> </a:t>
            </a:r>
            <a:r>
              <a:rPr lang="en-US" dirty="0" err="1"/>
              <a:t>osobnosti</a:t>
            </a:r>
            <a:r>
              <a:rPr lang="en-US" dirty="0"/>
              <a:t>.“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1655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Spiritualita podle R. </a:t>
            </a:r>
            <a:r>
              <a:rPr lang="cs-CZ" dirty="0" err="1" smtClean="0"/>
              <a:t>Rohra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Duchovní moc je schopnost ovlivnit události a druhé lidi prostřednictvím svého vlastního </a:t>
            </a:r>
            <a:r>
              <a:rPr lang="cs-CZ" b="1" dirty="0" smtClean="0"/>
              <a:t>bytí</a:t>
            </a:r>
            <a:r>
              <a:rPr lang="cs-CZ" dirty="0" smtClean="0"/>
              <a:t>. Duchovně pokročilí lidé mění druhé lidi zevnitř prostřednictvím toho, </a:t>
            </a:r>
            <a:r>
              <a:rPr lang="cs-CZ" b="1" dirty="0" smtClean="0"/>
              <a:t>jací samí jsou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Čím více jsme v kontaktu se svou vnitřní silou, tím méně potřebujeme vnější sílu, hrozby nebo nátlak.</a:t>
            </a:r>
          </a:p>
          <a:p>
            <a:r>
              <a:rPr lang="cs-CZ" dirty="0" smtClean="0"/>
              <a:t>Pro spiritualitu je podstatné, že se zabývá samotným bytím člověka, jeho vnitřní motivací a postoji, jeho skutečným vnitřním zdrojem; není pro ni tak důležité, co člověk „dělá“. Činnost se vždy postará sama o sebe, pokud je naše bytí v pořádku.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607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Představitelé</a:t>
            </a:r>
            <a:r>
              <a:rPr lang="en-US" dirty="0"/>
              <a:t> </a:t>
            </a:r>
            <a:r>
              <a:rPr lang="en-US" dirty="0" err="1"/>
              <a:t>humanistické</a:t>
            </a:r>
            <a:r>
              <a:rPr lang="en-US" dirty="0"/>
              <a:t> </a:t>
            </a:r>
            <a:r>
              <a:rPr lang="en-US" dirty="0" err="1"/>
              <a:t>psychologie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V.</a:t>
            </a:r>
            <a:r>
              <a:rPr lang="en-US" u="sng" dirty="0" smtClean="0"/>
              <a:t> </a:t>
            </a:r>
            <a:r>
              <a:rPr lang="en-US" u="sng" dirty="0" err="1"/>
              <a:t>Frankl</a:t>
            </a:r>
            <a:r>
              <a:rPr lang="en-US" b="1" dirty="0"/>
              <a:t> – </a:t>
            </a:r>
            <a:r>
              <a:rPr lang="en-US" dirty="0" err="1"/>
              <a:t>spirituální</a:t>
            </a:r>
            <a:r>
              <a:rPr lang="en-US" dirty="0"/>
              <a:t> </a:t>
            </a:r>
            <a:r>
              <a:rPr lang="en-US" dirty="0" err="1"/>
              <a:t>potřeba</a:t>
            </a:r>
            <a:r>
              <a:rPr lang="en-US" dirty="0"/>
              <a:t> </a:t>
            </a:r>
            <a:r>
              <a:rPr lang="en-US" dirty="0" err="1"/>
              <a:t>smyslu</a:t>
            </a:r>
            <a:r>
              <a:rPr lang="en-US" dirty="0"/>
              <a:t> je </a:t>
            </a:r>
            <a:r>
              <a:rPr lang="en-US" dirty="0" err="1"/>
              <a:t>jedním</a:t>
            </a:r>
            <a:r>
              <a:rPr lang="en-US" dirty="0"/>
              <a:t> z </a:t>
            </a:r>
            <a:r>
              <a:rPr lang="en-US" dirty="0" err="1"/>
              <a:t>dominantních</a:t>
            </a:r>
            <a:r>
              <a:rPr lang="en-US" dirty="0"/>
              <a:t> </a:t>
            </a:r>
            <a:r>
              <a:rPr lang="en-US" dirty="0" err="1"/>
              <a:t>integračních</a:t>
            </a:r>
            <a:r>
              <a:rPr lang="en-US" dirty="0"/>
              <a:t> </a:t>
            </a:r>
            <a:r>
              <a:rPr lang="en-US" dirty="0" err="1"/>
              <a:t>faktorů</a:t>
            </a:r>
            <a:r>
              <a:rPr lang="en-US" dirty="0"/>
              <a:t> </a:t>
            </a:r>
            <a:r>
              <a:rPr lang="en-US" dirty="0" err="1"/>
              <a:t>psychiky</a:t>
            </a:r>
            <a:r>
              <a:rPr lang="en-US" dirty="0"/>
              <a:t>. </a:t>
            </a:r>
            <a:r>
              <a:rPr lang="en-US" dirty="0" err="1"/>
              <a:t>Ztráta</a:t>
            </a:r>
            <a:r>
              <a:rPr lang="en-US" dirty="0"/>
              <a:t> </a:t>
            </a:r>
            <a:r>
              <a:rPr lang="en-US" dirty="0" err="1"/>
              <a:t>smyslu</a:t>
            </a:r>
            <a:r>
              <a:rPr lang="en-US" dirty="0"/>
              <a:t> </a:t>
            </a:r>
            <a:r>
              <a:rPr lang="en-US" dirty="0" err="1"/>
              <a:t>vede</a:t>
            </a:r>
            <a:r>
              <a:rPr lang="en-US" dirty="0"/>
              <a:t> k </a:t>
            </a:r>
            <a:r>
              <a:rPr lang="en-US" i="1" dirty="0" err="1"/>
              <a:t>noogenní</a:t>
            </a:r>
            <a:r>
              <a:rPr lang="en-US" i="1" dirty="0"/>
              <a:t> </a:t>
            </a:r>
            <a:r>
              <a:rPr lang="en-US" i="1" dirty="0" err="1"/>
              <a:t>neuróze</a:t>
            </a:r>
            <a:r>
              <a:rPr lang="en-US" i="1" dirty="0"/>
              <a:t> </a:t>
            </a:r>
            <a:r>
              <a:rPr lang="en-US" dirty="0" err="1"/>
              <a:t>neboli</a:t>
            </a:r>
            <a:r>
              <a:rPr lang="en-US" dirty="0"/>
              <a:t> </a:t>
            </a:r>
            <a:r>
              <a:rPr lang="en-US" i="1" dirty="0" err="1"/>
              <a:t>existenciální</a:t>
            </a:r>
            <a:r>
              <a:rPr lang="en-US" i="1" dirty="0"/>
              <a:t> </a:t>
            </a:r>
            <a:r>
              <a:rPr lang="en-US" i="1" dirty="0" err="1"/>
              <a:t>frustraci</a:t>
            </a:r>
            <a:r>
              <a:rPr lang="en-US" dirty="0"/>
              <a:t>. </a:t>
            </a:r>
            <a:r>
              <a:rPr lang="en-US" dirty="0" err="1"/>
              <a:t>Náboženství</a:t>
            </a:r>
            <a:r>
              <a:rPr lang="en-US" dirty="0"/>
              <a:t> je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Frankla</a:t>
            </a:r>
            <a:r>
              <a:rPr lang="en-US" dirty="0"/>
              <a:t> </a:t>
            </a:r>
            <a:r>
              <a:rPr lang="en-US" dirty="0" err="1"/>
              <a:t>jedním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způsobů</a:t>
            </a:r>
            <a:r>
              <a:rPr lang="en-US" dirty="0"/>
              <a:t>,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najít</a:t>
            </a:r>
            <a:r>
              <a:rPr lang="en-US" dirty="0"/>
              <a:t> </a:t>
            </a:r>
            <a:r>
              <a:rPr lang="en-US" dirty="0" err="1"/>
              <a:t>osobní</a:t>
            </a:r>
            <a:r>
              <a:rPr lang="en-US" dirty="0"/>
              <a:t> </a:t>
            </a:r>
            <a:r>
              <a:rPr lang="en-US" dirty="0" err="1"/>
              <a:t>smysl</a:t>
            </a:r>
            <a:r>
              <a:rPr lang="en-US" dirty="0"/>
              <a:t> </a:t>
            </a:r>
            <a:r>
              <a:rPr lang="en-US" dirty="0" err="1"/>
              <a:t>vlastního</a:t>
            </a:r>
            <a:r>
              <a:rPr lang="en-US" dirty="0"/>
              <a:t> </a:t>
            </a:r>
            <a:r>
              <a:rPr lang="en-US" dirty="0" err="1"/>
              <a:t>života</a:t>
            </a:r>
            <a:r>
              <a:rPr lang="en-US" dirty="0"/>
              <a:t>. </a:t>
            </a:r>
            <a:endParaRPr lang="cs-CZ" dirty="0"/>
          </a:p>
          <a:p>
            <a:r>
              <a:rPr lang="cs-CZ" u="sng" dirty="0" smtClean="0"/>
              <a:t>C.G. </a:t>
            </a:r>
            <a:r>
              <a:rPr lang="en-US" u="sng" dirty="0" smtClean="0"/>
              <a:t>Jung </a:t>
            </a:r>
            <a:r>
              <a:rPr lang="en-US" b="1" dirty="0"/>
              <a:t>–</a:t>
            </a:r>
            <a:r>
              <a:rPr lang="en-US" dirty="0"/>
              <a:t> </a:t>
            </a:r>
            <a:r>
              <a:rPr lang="en-US" dirty="0" err="1"/>
              <a:t>mluví</a:t>
            </a:r>
            <a:r>
              <a:rPr lang="en-US" dirty="0"/>
              <a:t> o </a:t>
            </a:r>
            <a:r>
              <a:rPr lang="en-US" dirty="0" err="1"/>
              <a:t>náboženskosti</a:t>
            </a:r>
            <a:r>
              <a:rPr lang="en-US" dirty="0"/>
              <a:t> </a:t>
            </a:r>
            <a:r>
              <a:rPr lang="en-US" dirty="0" err="1"/>
              <a:t>jako</a:t>
            </a:r>
            <a:r>
              <a:rPr lang="en-US" dirty="0"/>
              <a:t> o </a:t>
            </a:r>
            <a:r>
              <a:rPr lang="en-US" dirty="0" err="1"/>
              <a:t>něčem</a:t>
            </a:r>
            <a:r>
              <a:rPr lang="en-US" dirty="0"/>
              <a:t>, co </a:t>
            </a:r>
            <a:r>
              <a:rPr lang="en-US" dirty="0" err="1"/>
              <a:t>patří</a:t>
            </a:r>
            <a:r>
              <a:rPr lang="en-US" dirty="0"/>
              <a:t> k </a:t>
            </a:r>
            <a:r>
              <a:rPr lang="en-US" dirty="0" err="1"/>
              <a:t>lidskému</a:t>
            </a:r>
            <a:r>
              <a:rPr lang="en-US" dirty="0"/>
              <a:t> </a:t>
            </a:r>
            <a:r>
              <a:rPr lang="en-US" dirty="0" err="1"/>
              <a:t>rodu</a:t>
            </a:r>
            <a:r>
              <a:rPr lang="en-US" dirty="0"/>
              <a:t> a je </a:t>
            </a:r>
            <a:r>
              <a:rPr lang="en-US" dirty="0" err="1"/>
              <a:t>součástí</a:t>
            </a:r>
            <a:r>
              <a:rPr lang="en-US" dirty="0"/>
              <a:t> „</a:t>
            </a:r>
            <a:r>
              <a:rPr lang="en-US" dirty="0" err="1"/>
              <a:t>kolektivního</a:t>
            </a:r>
            <a:r>
              <a:rPr lang="en-US" dirty="0"/>
              <a:t> </a:t>
            </a:r>
            <a:r>
              <a:rPr lang="en-US" dirty="0" err="1"/>
              <a:t>nevědomí</a:t>
            </a:r>
            <a:r>
              <a:rPr lang="en-US" dirty="0"/>
              <a:t>“. </a:t>
            </a:r>
            <a:r>
              <a:rPr lang="en-US" dirty="0" err="1"/>
              <a:t>Není</a:t>
            </a:r>
            <a:r>
              <a:rPr lang="en-US" dirty="0"/>
              <a:t> </a:t>
            </a:r>
            <a:r>
              <a:rPr lang="en-US" dirty="0" err="1"/>
              <a:t>spojován</a:t>
            </a:r>
            <a:r>
              <a:rPr lang="en-US" dirty="0"/>
              <a:t> s </a:t>
            </a:r>
            <a:r>
              <a:rPr lang="en-US" dirty="0" err="1"/>
              <a:t>křesťanskou</a:t>
            </a:r>
            <a:r>
              <a:rPr lang="en-US" dirty="0"/>
              <a:t> </a:t>
            </a:r>
            <a:r>
              <a:rPr lang="en-US" dirty="0" err="1"/>
              <a:t>spiritualitou</a:t>
            </a:r>
            <a:r>
              <a:rPr lang="en-US" dirty="0"/>
              <a:t>, </a:t>
            </a:r>
            <a:r>
              <a:rPr lang="en-US" dirty="0" err="1"/>
              <a:t>protože</a:t>
            </a:r>
            <a:r>
              <a:rPr lang="en-US" dirty="0"/>
              <a:t> </a:t>
            </a:r>
            <a:r>
              <a:rPr lang="en-US" dirty="0" err="1"/>
              <a:t>nepočítá</a:t>
            </a:r>
            <a:r>
              <a:rPr lang="en-US" dirty="0"/>
              <a:t> s </a:t>
            </a:r>
            <a:r>
              <a:rPr lang="en-US" dirty="0" err="1"/>
              <a:t>rolí</a:t>
            </a:r>
            <a:r>
              <a:rPr lang="en-US" dirty="0"/>
              <a:t> </a:t>
            </a:r>
            <a:r>
              <a:rPr lang="en-US" dirty="0" err="1"/>
              <a:t>Ducha</a:t>
            </a:r>
            <a:r>
              <a:rPr lang="en-US" dirty="0"/>
              <a:t> </a:t>
            </a:r>
            <a:r>
              <a:rPr lang="en-US" dirty="0" err="1"/>
              <a:t>svatého</a:t>
            </a:r>
            <a:r>
              <a:rPr lang="en-US" dirty="0"/>
              <a:t>. </a:t>
            </a:r>
            <a:endParaRPr lang="cs-CZ" dirty="0"/>
          </a:p>
          <a:p>
            <a:r>
              <a:rPr lang="en-US" b="1" dirty="0"/>
              <a:t>-</a:t>
            </a:r>
            <a:r>
              <a:rPr lang="en-US" dirty="0"/>
              <a:t> </a:t>
            </a:r>
            <a:r>
              <a:rPr lang="en-US" dirty="0" err="1"/>
              <a:t>více</a:t>
            </a:r>
            <a:r>
              <a:rPr lang="en-US" dirty="0"/>
              <a:t> </a:t>
            </a:r>
            <a:r>
              <a:rPr lang="en-US" dirty="0" err="1"/>
              <a:t>viz</a:t>
            </a:r>
            <a:r>
              <a:rPr lang="en-US" dirty="0"/>
              <a:t> </a:t>
            </a:r>
            <a:r>
              <a:rPr lang="en-US" dirty="0" err="1"/>
              <a:t>např</a:t>
            </a:r>
            <a:r>
              <a:rPr lang="en-US" dirty="0"/>
              <a:t>. Moore, Robert. Jung a </a:t>
            </a:r>
            <a:r>
              <a:rPr lang="en-US" dirty="0" err="1"/>
              <a:t>křesťanská</a:t>
            </a:r>
            <a:r>
              <a:rPr lang="en-US" dirty="0"/>
              <a:t> </a:t>
            </a:r>
            <a:r>
              <a:rPr lang="en-US" dirty="0" err="1"/>
              <a:t>spiritualita</a:t>
            </a:r>
            <a:r>
              <a:rPr lang="en-US" dirty="0"/>
              <a:t>. </a:t>
            </a:r>
            <a:r>
              <a:rPr lang="en-US" dirty="0" err="1"/>
              <a:t>Portál</a:t>
            </a:r>
            <a:r>
              <a:rPr lang="en-US" dirty="0"/>
              <a:t>, 1998. – </a:t>
            </a:r>
            <a:r>
              <a:rPr lang="en-US" dirty="0" err="1"/>
              <a:t>souvislosti</a:t>
            </a:r>
            <a:r>
              <a:rPr lang="en-US" dirty="0"/>
              <a:t> </a:t>
            </a:r>
            <a:r>
              <a:rPr lang="en-US" dirty="0" err="1"/>
              <a:t>mezi</a:t>
            </a:r>
            <a:r>
              <a:rPr lang="en-US" dirty="0"/>
              <a:t> </a:t>
            </a:r>
            <a:r>
              <a:rPr lang="en-US" dirty="0" err="1"/>
              <a:t>hlubinnou</a:t>
            </a:r>
            <a:r>
              <a:rPr lang="en-US" dirty="0"/>
              <a:t> </a:t>
            </a:r>
            <a:r>
              <a:rPr lang="en-US" dirty="0" err="1"/>
              <a:t>psychologií</a:t>
            </a:r>
            <a:r>
              <a:rPr lang="en-US" dirty="0"/>
              <a:t> C.G. </a:t>
            </a:r>
            <a:r>
              <a:rPr lang="en-US" dirty="0" err="1"/>
              <a:t>Junga</a:t>
            </a:r>
            <a:r>
              <a:rPr lang="en-US" dirty="0"/>
              <a:t> a </a:t>
            </a:r>
            <a:r>
              <a:rPr lang="en-US" dirty="0" err="1"/>
              <a:t>křesťanskou</a:t>
            </a:r>
            <a:r>
              <a:rPr lang="en-US" dirty="0"/>
              <a:t> </a:t>
            </a:r>
            <a:r>
              <a:rPr lang="en-US" dirty="0" err="1"/>
              <a:t>spiritualitou</a:t>
            </a:r>
            <a:r>
              <a:rPr lang="en-US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7817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Metapotřeby</a:t>
            </a:r>
            <a:r>
              <a:rPr lang="cs-CZ" dirty="0" smtClean="0"/>
              <a:t> podle </a:t>
            </a:r>
            <a:r>
              <a:rPr lang="cs-CZ" dirty="0" err="1" smtClean="0"/>
              <a:t>Maslowa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 err="1" smtClean="0"/>
              <a:t>metapotřeb</a:t>
            </a:r>
            <a:r>
              <a:rPr lang="cs-CZ" dirty="0" smtClean="0"/>
              <a:t>y</a:t>
            </a:r>
            <a:r>
              <a:rPr lang="de-DE" i="1" dirty="0" smtClean="0"/>
              <a:t> </a:t>
            </a:r>
            <a:r>
              <a:rPr lang="de-DE" dirty="0" smtClean="0"/>
              <a:t> </a:t>
            </a:r>
            <a:r>
              <a:rPr lang="de-DE" dirty="0"/>
              <a:t>- </a:t>
            </a:r>
            <a:r>
              <a:rPr lang="de-DE" dirty="0" err="1"/>
              <a:t>vyšší</a:t>
            </a:r>
            <a:r>
              <a:rPr lang="de-DE" dirty="0"/>
              <a:t> </a:t>
            </a:r>
            <a:r>
              <a:rPr lang="de-DE" dirty="0" err="1"/>
              <a:t>potřeby</a:t>
            </a:r>
            <a:r>
              <a:rPr lang="de-DE" dirty="0"/>
              <a:t> </a:t>
            </a:r>
            <a:r>
              <a:rPr lang="de-DE" dirty="0" err="1"/>
              <a:t>vyjadřující</a:t>
            </a:r>
            <a:r>
              <a:rPr lang="de-DE" dirty="0"/>
              <a:t> </a:t>
            </a:r>
            <a:r>
              <a:rPr lang="de-DE" dirty="0" err="1"/>
              <a:t>potřebu</a:t>
            </a:r>
            <a:r>
              <a:rPr lang="de-DE" dirty="0"/>
              <a:t> </a:t>
            </a:r>
            <a:r>
              <a:rPr lang="de-DE" dirty="0" err="1"/>
              <a:t>překročení</a:t>
            </a:r>
            <a:r>
              <a:rPr lang="de-DE" dirty="0"/>
              <a:t> </a:t>
            </a:r>
            <a:r>
              <a:rPr lang="de-DE" dirty="0" err="1"/>
              <a:t>každodenní</a:t>
            </a:r>
            <a:r>
              <a:rPr lang="de-DE" dirty="0"/>
              <a:t> </a:t>
            </a:r>
            <a:r>
              <a:rPr lang="de-DE" dirty="0" err="1"/>
              <a:t>zkušenosti</a:t>
            </a:r>
            <a:r>
              <a:rPr lang="de-DE" dirty="0"/>
              <a:t>,</a:t>
            </a:r>
            <a:endParaRPr lang="cs-CZ" sz="1800" dirty="0"/>
          </a:p>
          <a:p>
            <a:pPr lvl="2"/>
            <a:r>
              <a:rPr lang="de-DE" i="1" dirty="0" err="1"/>
              <a:t>potřebu</a:t>
            </a:r>
            <a:r>
              <a:rPr lang="de-DE" i="1" dirty="0"/>
              <a:t> </a:t>
            </a:r>
            <a:r>
              <a:rPr lang="de-DE" i="1" dirty="0" err="1"/>
              <a:t>smyslu</a:t>
            </a:r>
            <a:r>
              <a:rPr lang="de-DE" dirty="0"/>
              <a:t> </a:t>
            </a:r>
            <a:r>
              <a:rPr lang="de-DE" i="1" dirty="0" err="1"/>
              <a:t>života</a:t>
            </a:r>
            <a:r>
              <a:rPr lang="de-DE" i="1" dirty="0"/>
              <a:t> – </a:t>
            </a:r>
            <a:r>
              <a:rPr lang="de-DE" dirty="0"/>
              <a:t>pro </a:t>
            </a:r>
            <a:r>
              <a:rPr lang="de-DE" dirty="0" err="1"/>
              <a:t>co</a:t>
            </a:r>
            <a:r>
              <a:rPr lang="de-DE" dirty="0"/>
              <a:t> </a:t>
            </a:r>
            <a:r>
              <a:rPr lang="de-DE" dirty="0" err="1"/>
              <a:t>žiji</a:t>
            </a:r>
            <a:r>
              <a:rPr lang="de-DE" dirty="0"/>
              <a:t>, k </a:t>
            </a:r>
            <a:r>
              <a:rPr lang="de-DE" dirty="0" err="1"/>
              <a:t>čemu</a:t>
            </a:r>
            <a:r>
              <a:rPr lang="de-DE" dirty="0"/>
              <a:t> </a:t>
            </a:r>
            <a:r>
              <a:rPr lang="de-DE" dirty="0" err="1"/>
              <a:t>směřuji</a:t>
            </a:r>
            <a:endParaRPr lang="cs-CZ" sz="1400" dirty="0"/>
          </a:p>
          <a:p>
            <a:pPr lvl="2"/>
            <a:r>
              <a:rPr lang="de-DE" i="1" dirty="0" err="1"/>
              <a:t>potřeba</a:t>
            </a:r>
            <a:r>
              <a:rPr lang="de-DE" i="1" dirty="0"/>
              <a:t> </a:t>
            </a:r>
            <a:r>
              <a:rPr lang="de-DE" i="1" dirty="0" err="1"/>
              <a:t>vidět</a:t>
            </a:r>
            <a:r>
              <a:rPr lang="de-DE" i="1" dirty="0"/>
              <a:t> </a:t>
            </a:r>
            <a:r>
              <a:rPr lang="de-DE" i="1" dirty="0" err="1"/>
              <a:t>smysl</a:t>
            </a:r>
            <a:r>
              <a:rPr lang="de-DE" i="1" dirty="0"/>
              <a:t> v </a:t>
            </a:r>
            <a:r>
              <a:rPr lang="de-DE" i="1" dirty="0" err="1"/>
              <a:t>utrpení</a:t>
            </a:r>
            <a:r>
              <a:rPr lang="de-DE" dirty="0"/>
              <a:t> – </a:t>
            </a:r>
            <a:r>
              <a:rPr lang="de-DE" dirty="0" err="1"/>
              <a:t>postojové</a:t>
            </a:r>
            <a:r>
              <a:rPr lang="de-DE" dirty="0"/>
              <a:t> </a:t>
            </a:r>
            <a:r>
              <a:rPr lang="de-DE" dirty="0" err="1"/>
              <a:t>hodnoty</a:t>
            </a:r>
            <a:r>
              <a:rPr lang="de-DE" dirty="0"/>
              <a:t> (</a:t>
            </a:r>
            <a:r>
              <a:rPr lang="de-DE" dirty="0" err="1"/>
              <a:t>více</a:t>
            </a:r>
            <a:r>
              <a:rPr lang="de-DE" dirty="0"/>
              <a:t> </a:t>
            </a:r>
            <a:r>
              <a:rPr lang="de-DE" dirty="0" err="1"/>
              <a:t>viz</a:t>
            </a:r>
            <a:r>
              <a:rPr lang="de-DE" dirty="0"/>
              <a:t> Frankl: A </a:t>
            </a:r>
            <a:r>
              <a:rPr lang="de-DE" dirty="0" err="1"/>
              <a:t>přesto</a:t>
            </a:r>
            <a:r>
              <a:rPr lang="de-DE" dirty="0"/>
              <a:t> </a:t>
            </a:r>
            <a:r>
              <a:rPr lang="de-DE" dirty="0" err="1"/>
              <a:t>říci</a:t>
            </a:r>
            <a:r>
              <a:rPr lang="de-DE" dirty="0"/>
              <a:t> </a:t>
            </a:r>
            <a:r>
              <a:rPr lang="de-DE" dirty="0" err="1"/>
              <a:t>životu</a:t>
            </a:r>
            <a:r>
              <a:rPr lang="de-DE" dirty="0"/>
              <a:t> </a:t>
            </a:r>
            <a:r>
              <a:rPr lang="de-DE" dirty="0" err="1"/>
              <a:t>ano</a:t>
            </a:r>
            <a:r>
              <a:rPr lang="de-DE" dirty="0"/>
              <a:t>, 2006)</a:t>
            </a:r>
            <a:endParaRPr lang="cs-CZ" sz="1400" dirty="0"/>
          </a:p>
          <a:p>
            <a:pPr lvl="2"/>
            <a:r>
              <a:rPr lang="de-DE" i="1" dirty="0" err="1"/>
              <a:t>potřeba</a:t>
            </a:r>
            <a:r>
              <a:rPr lang="de-DE" i="1" dirty="0"/>
              <a:t> </a:t>
            </a:r>
            <a:r>
              <a:rPr lang="de-DE" i="1" dirty="0" err="1"/>
              <a:t>naděje</a:t>
            </a:r>
            <a:r>
              <a:rPr lang="de-DE" dirty="0"/>
              <a:t> - </a:t>
            </a:r>
            <a:r>
              <a:rPr lang="de-DE" dirty="0" err="1"/>
              <a:t>křesťanské</a:t>
            </a:r>
            <a:r>
              <a:rPr lang="de-DE" dirty="0"/>
              <a:t>, </a:t>
            </a:r>
            <a:r>
              <a:rPr lang="de-DE" dirty="0" err="1"/>
              <a:t>nebo</a:t>
            </a:r>
            <a:r>
              <a:rPr lang="de-DE" dirty="0"/>
              <a:t> </a:t>
            </a:r>
            <a:r>
              <a:rPr lang="de-DE" dirty="0" err="1"/>
              <a:t>nekřesťanské</a:t>
            </a:r>
            <a:endParaRPr lang="cs-CZ" sz="1400" dirty="0"/>
          </a:p>
          <a:p>
            <a:pPr lvl="2"/>
            <a:r>
              <a:rPr lang="de-DE" i="1" dirty="0" err="1"/>
              <a:t>potřeba</a:t>
            </a:r>
            <a:r>
              <a:rPr lang="de-DE" i="1" dirty="0"/>
              <a:t> </a:t>
            </a:r>
            <a:r>
              <a:rPr lang="de-DE" i="1" dirty="0" err="1"/>
              <a:t>víry</a:t>
            </a:r>
            <a:r>
              <a:rPr lang="de-DE" i="1" dirty="0"/>
              <a:t> </a:t>
            </a:r>
            <a:r>
              <a:rPr lang="de-DE" dirty="0"/>
              <a:t> - </a:t>
            </a:r>
            <a:r>
              <a:rPr lang="de-DE" dirty="0" err="1"/>
              <a:t>víra</a:t>
            </a:r>
            <a:r>
              <a:rPr lang="de-DE" dirty="0"/>
              <a:t> v </a:t>
            </a:r>
            <a:r>
              <a:rPr lang="de-DE" dirty="0" err="1"/>
              <a:t>něco</a:t>
            </a:r>
            <a:r>
              <a:rPr lang="de-DE" dirty="0"/>
              <a:t> </a:t>
            </a:r>
            <a:r>
              <a:rPr lang="de-DE" dirty="0" err="1"/>
              <a:t>pevného</a:t>
            </a:r>
            <a:r>
              <a:rPr lang="de-DE" dirty="0"/>
              <a:t>, </a:t>
            </a:r>
            <a:r>
              <a:rPr lang="de-DE" dirty="0" err="1"/>
              <a:t>co</a:t>
            </a:r>
            <a:r>
              <a:rPr lang="de-DE" dirty="0"/>
              <a:t> </a:t>
            </a:r>
            <a:r>
              <a:rPr lang="de-DE" dirty="0" err="1"/>
              <a:t>přináší</a:t>
            </a:r>
            <a:r>
              <a:rPr lang="de-DE" dirty="0"/>
              <a:t> </a:t>
            </a:r>
            <a:r>
              <a:rPr lang="de-DE" dirty="0" err="1"/>
              <a:t>naději</a:t>
            </a:r>
            <a:r>
              <a:rPr lang="de-DE" dirty="0"/>
              <a:t>, </a:t>
            </a:r>
            <a:r>
              <a:rPr lang="de-DE" dirty="0" err="1"/>
              <a:t>prohloubení</a:t>
            </a:r>
            <a:r>
              <a:rPr lang="de-DE" dirty="0"/>
              <a:t> </a:t>
            </a:r>
            <a:r>
              <a:rPr lang="de-DE" dirty="0" err="1"/>
              <a:t>víry</a:t>
            </a:r>
            <a:r>
              <a:rPr lang="de-DE" dirty="0"/>
              <a:t> v </a:t>
            </a:r>
            <a:r>
              <a:rPr lang="de-DE" dirty="0" err="1"/>
              <a:t>Boha</a:t>
            </a:r>
            <a:r>
              <a:rPr lang="de-DE" dirty="0"/>
              <a:t>.</a:t>
            </a:r>
            <a:endParaRPr lang="cs-CZ" sz="1400" dirty="0"/>
          </a:p>
          <a:p>
            <a:pPr lvl="2"/>
            <a:r>
              <a:rPr lang="de-DE" i="1" dirty="0" err="1"/>
              <a:t>potřeba</a:t>
            </a:r>
            <a:r>
              <a:rPr lang="de-DE" i="1" dirty="0"/>
              <a:t> </a:t>
            </a:r>
            <a:r>
              <a:rPr lang="de-DE" i="1" dirty="0" err="1"/>
              <a:t>lásky</a:t>
            </a:r>
            <a:r>
              <a:rPr lang="de-DE" dirty="0"/>
              <a:t> – </a:t>
            </a:r>
            <a:r>
              <a:rPr lang="de-DE" dirty="0" err="1"/>
              <a:t>pocítění</a:t>
            </a:r>
            <a:r>
              <a:rPr lang="de-DE" dirty="0"/>
              <a:t>, </a:t>
            </a:r>
            <a:r>
              <a:rPr lang="de-DE" dirty="0" err="1"/>
              <a:t>že</a:t>
            </a:r>
            <a:r>
              <a:rPr lang="de-DE" dirty="0"/>
              <a:t> </a:t>
            </a:r>
            <a:r>
              <a:rPr lang="de-DE" dirty="0" err="1"/>
              <a:t>jsem</a:t>
            </a:r>
            <a:r>
              <a:rPr lang="de-DE" dirty="0"/>
              <a:t> </a:t>
            </a:r>
            <a:r>
              <a:rPr lang="de-DE" dirty="0" err="1"/>
              <a:t>milován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3432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Spiritualita ve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Spiritualita byla dlouho </a:t>
            </a:r>
            <a:r>
              <a:rPr lang="cs-CZ" dirty="0"/>
              <a:t>opomíjeným a mnohdy i vyloženě nedoceněným aspektem </a:t>
            </a:r>
            <a:r>
              <a:rPr lang="cs-CZ" dirty="0" smtClean="0"/>
              <a:t>vzdělávání</a:t>
            </a:r>
          </a:p>
          <a:p>
            <a:r>
              <a:rPr lang="cs-CZ" dirty="0" smtClean="0"/>
              <a:t>Jedním ze způsobů je např. zážitková pedagogika, která spiritualitu (vnitřní prožitek) odděluje od religiozity (vnější postoj)</a:t>
            </a:r>
          </a:p>
          <a:p>
            <a:r>
              <a:rPr lang="it-IT" dirty="0"/>
              <a:t>Centrem spirituality je hledání životního </a:t>
            </a:r>
            <a:r>
              <a:rPr lang="it-IT" dirty="0" smtClean="0"/>
              <a:t>smyslu</a:t>
            </a:r>
            <a:endParaRPr lang="cs-CZ" dirty="0" smtClean="0"/>
          </a:p>
          <a:p>
            <a:r>
              <a:rPr lang="cs-CZ" dirty="0" smtClean="0"/>
              <a:t>Nenáboženská spiritualita souvisí s filosofií (např. M. </a:t>
            </a:r>
            <a:r>
              <a:rPr lang="cs-CZ" dirty="0" err="1" smtClean="0"/>
              <a:t>Scheller</a:t>
            </a:r>
            <a:r>
              <a:rPr lang="cs-CZ" dirty="0" smtClean="0"/>
              <a:t>, G. Marcel) a psychologií</a:t>
            </a:r>
          </a:p>
          <a:p>
            <a:r>
              <a:rPr lang="cs-CZ" dirty="0" smtClean="0"/>
              <a:t>Příklad – výsledky jednoho </a:t>
            </a:r>
            <a:r>
              <a:rPr lang="cs-CZ" dirty="0" err="1" smtClean="0"/>
              <a:t>žážitkového</a:t>
            </a:r>
            <a:r>
              <a:rPr lang="cs-CZ" dirty="0" smtClean="0"/>
              <a:t> kurzu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9275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113</TotalTime>
  <Words>589</Words>
  <Application>Microsoft Office PowerPoint</Application>
  <PresentationFormat>Širokoúhlá obrazovka</PresentationFormat>
  <Paragraphs>65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Century Gothic</vt:lpstr>
      <vt:lpstr>Wingdings 3</vt:lpstr>
      <vt:lpstr>Ion</vt:lpstr>
      <vt:lpstr>Spirituální teologie</vt:lpstr>
      <vt:lpstr>Spiritualita</vt:lpstr>
      <vt:lpstr>Spiritualita v širším pojetí</vt:lpstr>
      <vt:lpstr>10 nejvýraznějších spirituálních témat (Emmons, Křivohlavý)</vt:lpstr>
      <vt:lpstr>Několik definicí spirituality</vt:lpstr>
      <vt:lpstr>Spiritualita podle R. Rohra</vt:lpstr>
      <vt:lpstr>Představitelé humanistické psychologie</vt:lpstr>
      <vt:lpstr>Metapotřeby podle Maslowa</vt:lpstr>
      <vt:lpstr>Spiritualita ve vzdělávání</vt:lpstr>
      <vt:lpstr>Příklad – výsledky jednoho žážitkového kurzu</vt:lpstr>
      <vt:lpstr>Křesťanská spiritualita</vt:lpstr>
      <vt:lpstr>Různé formy křesťanské spirituality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Spirituální teologie</dc:title>
  <dc:creator>Ladislav Heryán</dc:creator>
  <cp:lastModifiedBy>Ladislav Heryán</cp:lastModifiedBy>
  <cp:revision>12</cp:revision>
  <dcterms:created xsi:type="dcterms:W3CDTF">2015-01-31T07:08:34Z</dcterms:created>
  <dcterms:modified xsi:type="dcterms:W3CDTF">2015-02-01T13:52:21Z</dcterms:modified>
</cp:coreProperties>
</file>