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76" r:id="rId3"/>
    <p:sldId id="261" r:id="rId4"/>
    <p:sldId id="262" r:id="rId5"/>
    <p:sldId id="263" r:id="rId6"/>
    <p:sldId id="259" r:id="rId7"/>
    <p:sldId id="260" r:id="rId8"/>
    <p:sldId id="266" r:id="rId9"/>
    <p:sldId id="264" r:id="rId10"/>
    <p:sldId id="265" r:id="rId11"/>
    <p:sldId id="267" r:id="rId12"/>
    <p:sldId id="268" r:id="rId13"/>
    <p:sldId id="269" r:id="rId14"/>
    <p:sldId id="277" r:id="rId15"/>
    <p:sldId id="270" r:id="rId16"/>
    <p:sldId id="271" r:id="rId17"/>
    <p:sldId id="272" r:id="rId18"/>
    <p:sldId id="275" r:id="rId19"/>
    <p:sldId id="279" r:id="rId20"/>
    <p:sldId id="278" r:id="rId21"/>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5577" autoAdjust="0"/>
    <p:restoredTop sz="94660"/>
  </p:normalViewPr>
  <p:slideViewPr>
    <p:cSldViewPr>
      <p:cViewPr varScale="1">
        <p:scale>
          <a:sx n="28" d="100"/>
          <a:sy n="28" d="100"/>
        </p:scale>
        <p:origin x="-768" y="-67"/>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24EF4F7-9FA2-4429-9D0D-FCC3196EA35F}" type="datetimeFigureOut">
              <a:rPr lang="cs-CZ" smtClean="0"/>
              <a:pPr/>
              <a:t>4.2.2015</a:t>
            </a:fld>
            <a:endParaRPr lang="cs-CZ"/>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CD39281-B1CB-46CD-98B2-AF844236CB42}" type="slidenum">
              <a:rPr lang="cs-CZ" smtClean="0"/>
              <a:pPr/>
              <a:t>‹#›</a:t>
            </a:fld>
            <a:endParaRPr lang="cs-CZ"/>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7CD39281-B1CB-46CD-98B2-AF844236CB42}" type="slidenum">
              <a:rPr lang="cs-CZ" smtClean="0"/>
              <a:pPr/>
              <a:t>7</a:t>
            </a:fld>
            <a:endParaRPr lang="cs-CZ"/>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Klepnutím lze upravit styl předlohy nadpisů.</a:t>
            </a:r>
            <a:endParaRPr lang="cs-CZ"/>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Klepnutím lze upravit styl předlohy podnadpisů.</a:t>
            </a:r>
            <a:endParaRPr lang="cs-CZ"/>
          </a:p>
        </p:txBody>
      </p:sp>
      <p:sp>
        <p:nvSpPr>
          <p:cNvPr id="4" name="Zástupný symbol pro datum 3"/>
          <p:cNvSpPr>
            <a:spLocks noGrp="1"/>
          </p:cNvSpPr>
          <p:nvPr>
            <p:ph type="dt" sz="half" idx="10"/>
          </p:nvPr>
        </p:nvSpPr>
        <p:spPr/>
        <p:txBody>
          <a:bodyPr/>
          <a:lstStyle/>
          <a:p>
            <a:fld id="{18A2481B-5154-415F-B752-558547769AA3}" type="datetimeFigureOut">
              <a:rPr lang="cs-CZ" smtClean="0"/>
              <a:pPr/>
              <a:t>4.2.2015</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18A2481B-5154-415F-B752-558547769AA3}" type="datetimeFigureOut">
              <a:rPr lang="cs-CZ" smtClean="0"/>
              <a:pPr/>
              <a:t>4.2.2015</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18A2481B-5154-415F-B752-558547769AA3}" type="datetimeFigureOut">
              <a:rPr lang="cs-CZ" smtClean="0"/>
              <a:pPr/>
              <a:t>4.2.2015</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idx="1"/>
          </p:nvPr>
        </p:nvSpPr>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18A2481B-5154-415F-B752-558547769AA3}" type="datetimeFigureOut">
              <a:rPr lang="cs-CZ" smtClean="0"/>
              <a:pPr/>
              <a:t>4.2.2015</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Klepnutím lze upravit styly předlohy textu.</a:t>
            </a:r>
          </a:p>
        </p:txBody>
      </p:sp>
      <p:sp>
        <p:nvSpPr>
          <p:cNvPr id="4" name="Zástupný symbol pro datum 3"/>
          <p:cNvSpPr>
            <a:spLocks noGrp="1"/>
          </p:cNvSpPr>
          <p:nvPr>
            <p:ph type="dt" sz="half" idx="10"/>
          </p:nvPr>
        </p:nvSpPr>
        <p:spPr/>
        <p:txBody>
          <a:bodyPr/>
          <a:lstStyle/>
          <a:p>
            <a:fld id="{18A2481B-5154-415F-B752-558547769AA3}" type="datetimeFigureOut">
              <a:rPr lang="cs-CZ" smtClean="0"/>
              <a:pPr/>
              <a:t>4.2.2015</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fld id="{18A2481B-5154-415F-B752-558547769AA3}" type="datetimeFigureOut">
              <a:rPr lang="cs-CZ" smtClean="0"/>
              <a:pPr/>
              <a:t>4.2.2015</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fld id="{18A2481B-5154-415F-B752-558547769AA3}" type="datetimeFigureOut">
              <a:rPr lang="cs-CZ" smtClean="0"/>
              <a:pPr/>
              <a:t>4.2.2015</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datum 2"/>
          <p:cNvSpPr>
            <a:spLocks noGrp="1"/>
          </p:cNvSpPr>
          <p:nvPr>
            <p:ph type="dt" sz="half" idx="10"/>
          </p:nvPr>
        </p:nvSpPr>
        <p:spPr/>
        <p:txBody>
          <a:bodyPr/>
          <a:lstStyle/>
          <a:p>
            <a:fld id="{18A2481B-5154-415F-B752-558547769AA3}" type="datetimeFigureOut">
              <a:rPr lang="cs-CZ" smtClean="0"/>
              <a:pPr/>
              <a:t>4.2.2015</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18A2481B-5154-415F-B752-558547769AA3}" type="datetimeFigureOut">
              <a:rPr lang="cs-CZ" smtClean="0"/>
              <a:pPr/>
              <a:t>4.2.2015</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Klepnutím lze upravit styl předlohy nadpisů.</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Zástupný symbol pro datum 4"/>
          <p:cNvSpPr>
            <a:spLocks noGrp="1"/>
          </p:cNvSpPr>
          <p:nvPr>
            <p:ph type="dt" sz="half" idx="10"/>
          </p:nvPr>
        </p:nvSpPr>
        <p:spPr/>
        <p:txBody>
          <a:bodyPr/>
          <a:lstStyle/>
          <a:p>
            <a:fld id="{18A2481B-5154-415F-B752-558547769AA3}" type="datetimeFigureOut">
              <a:rPr lang="cs-CZ" smtClean="0"/>
              <a:pPr/>
              <a:t>4.2.2015</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Klepnutím lze upravit styl předlohy nadpisů.</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Zástupný symbol pro datum 4"/>
          <p:cNvSpPr>
            <a:spLocks noGrp="1"/>
          </p:cNvSpPr>
          <p:nvPr>
            <p:ph type="dt" sz="half" idx="10"/>
          </p:nvPr>
        </p:nvSpPr>
        <p:spPr/>
        <p:txBody>
          <a:bodyPr/>
          <a:lstStyle/>
          <a:p>
            <a:fld id="{18A2481B-5154-415F-B752-558547769AA3}" type="datetimeFigureOut">
              <a:rPr lang="cs-CZ" smtClean="0"/>
              <a:pPr/>
              <a:t>4.2.2015</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smtClean="0"/>
              <a:t>Klepnutím lze upravit styl předlohy nadpisů.</a:t>
            </a:r>
            <a:endParaRPr lang="cs-CZ"/>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A2481B-5154-415F-B752-558547769AA3}" type="datetimeFigureOut">
              <a:rPr lang="cs-CZ" smtClean="0"/>
              <a:pPr/>
              <a:t>4.2.2015</a:t>
            </a:fld>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264769-77EF-4CD0-90DE-F7D7F2D423C4}" type="slidenum">
              <a:rPr lang="cs-CZ" smtClean="0"/>
              <a:pPr/>
              <a:t>‹#›</a:t>
            </a:fld>
            <a:endParaRPr lang="cs-CZ"/>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 Id="rId9" Type="http://schemas.openxmlformats.org/officeDocument/2006/relationships/image" Target="../media/image8.jpeg"/></Relationships>
</file>

<file path=ppt/slides/_rels/slide10.xml.rels><?xml version="1.0" encoding="UTF-8" standalone="yes"?>
<Relationships xmlns="http://schemas.openxmlformats.org/package/2006/relationships"><Relationship Id="rId8" Type="http://schemas.openxmlformats.org/officeDocument/2006/relationships/image" Target="../media/image58.jpeg"/><Relationship Id="rId3" Type="http://schemas.openxmlformats.org/officeDocument/2006/relationships/image" Target="../media/image53.jpeg"/><Relationship Id="rId7" Type="http://schemas.openxmlformats.org/officeDocument/2006/relationships/image" Target="../media/image57.jpeg"/><Relationship Id="rId2" Type="http://schemas.openxmlformats.org/officeDocument/2006/relationships/image" Target="../media/image52.jpeg"/><Relationship Id="rId1" Type="http://schemas.openxmlformats.org/officeDocument/2006/relationships/slideLayout" Target="../slideLayouts/slideLayout7.xml"/><Relationship Id="rId6" Type="http://schemas.openxmlformats.org/officeDocument/2006/relationships/image" Target="../media/image56.jpeg"/><Relationship Id="rId5" Type="http://schemas.openxmlformats.org/officeDocument/2006/relationships/image" Target="../media/image55.jpeg"/><Relationship Id="rId4" Type="http://schemas.openxmlformats.org/officeDocument/2006/relationships/image" Target="../media/image54.jpeg"/><Relationship Id="rId9" Type="http://schemas.openxmlformats.org/officeDocument/2006/relationships/image" Target="../media/image30.jpeg"/></Relationships>
</file>

<file path=ppt/slides/_rels/slide11.xml.rels><?xml version="1.0" encoding="UTF-8" standalone="yes"?>
<Relationships xmlns="http://schemas.openxmlformats.org/package/2006/relationships"><Relationship Id="rId8" Type="http://schemas.openxmlformats.org/officeDocument/2006/relationships/image" Target="../media/image65.jpeg"/><Relationship Id="rId3" Type="http://schemas.openxmlformats.org/officeDocument/2006/relationships/image" Target="../media/image60.jpeg"/><Relationship Id="rId7" Type="http://schemas.openxmlformats.org/officeDocument/2006/relationships/image" Target="../media/image64.jpeg"/><Relationship Id="rId2" Type="http://schemas.openxmlformats.org/officeDocument/2006/relationships/image" Target="../media/image59.jpeg"/><Relationship Id="rId1" Type="http://schemas.openxmlformats.org/officeDocument/2006/relationships/slideLayout" Target="../slideLayouts/slideLayout6.xml"/><Relationship Id="rId6" Type="http://schemas.openxmlformats.org/officeDocument/2006/relationships/image" Target="../media/image63.jpeg"/><Relationship Id="rId11" Type="http://schemas.openxmlformats.org/officeDocument/2006/relationships/image" Target="../media/image68.jpeg"/><Relationship Id="rId5" Type="http://schemas.openxmlformats.org/officeDocument/2006/relationships/image" Target="../media/image62.jpeg"/><Relationship Id="rId10" Type="http://schemas.openxmlformats.org/officeDocument/2006/relationships/image" Target="../media/image67.jpeg"/><Relationship Id="rId4" Type="http://schemas.openxmlformats.org/officeDocument/2006/relationships/image" Target="../media/image61.jpeg"/><Relationship Id="rId9" Type="http://schemas.openxmlformats.org/officeDocument/2006/relationships/image" Target="../media/image66.jpeg"/></Relationships>
</file>

<file path=ppt/slides/_rels/slide12.xml.rels><?xml version="1.0" encoding="UTF-8" standalone="yes"?>
<Relationships xmlns="http://schemas.openxmlformats.org/package/2006/relationships"><Relationship Id="rId8" Type="http://schemas.openxmlformats.org/officeDocument/2006/relationships/image" Target="../media/image75.jpeg"/><Relationship Id="rId3" Type="http://schemas.openxmlformats.org/officeDocument/2006/relationships/image" Target="../media/image70.jpeg"/><Relationship Id="rId7" Type="http://schemas.openxmlformats.org/officeDocument/2006/relationships/image" Target="../media/image74.jpeg"/><Relationship Id="rId2" Type="http://schemas.openxmlformats.org/officeDocument/2006/relationships/image" Target="../media/image69.jpeg"/><Relationship Id="rId1" Type="http://schemas.openxmlformats.org/officeDocument/2006/relationships/slideLayout" Target="../slideLayouts/slideLayout2.xml"/><Relationship Id="rId6" Type="http://schemas.openxmlformats.org/officeDocument/2006/relationships/image" Target="../media/image73.jpeg"/><Relationship Id="rId5" Type="http://schemas.openxmlformats.org/officeDocument/2006/relationships/image" Target="../media/image72.jpeg"/><Relationship Id="rId10" Type="http://schemas.openxmlformats.org/officeDocument/2006/relationships/image" Target="../media/image77.jpeg"/><Relationship Id="rId4" Type="http://schemas.openxmlformats.org/officeDocument/2006/relationships/image" Target="../media/image71.jpeg"/><Relationship Id="rId9" Type="http://schemas.openxmlformats.org/officeDocument/2006/relationships/image" Target="../media/image76.png"/></Relationships>
</file>

<file path=ppt/slides/_rels/slide13.xml.rels><?xml version="1.0" encoding="UTF-8" standalone="yes"?>
<Relationships xmlns="http://schemas.openxmlformats.org/package/2006/relationships"><Relationship Id="rId8" Type="http://schemas.openxmlformats.org/officeDocument/2006/relationships/image" Target="../media/image84.jpeg"/><Relationship Id="rId3" Type="http://schemas.openxmlformats.org/officeDocument/2006/relationships/image" Target="../media/image79.jpeg"/><Relationship Id="rId7" Type="http://schemas.openxmlformats.org/officeDocument/2006/relationships/image" Target="../media/image83.jpeg"/><Relationship Id="rId2" Type="http://schemas.openxmlformats.org/officeDocument/2006/relationships/image" Target="../media/image78.jpeg"/><Relationship Id="rId1" Type="http://schemas.openxmlformats.org/officeDocument/2006/relationships/slideLayout" Target="../slideLayouts/slideLayout2.xml"/><Relationship Id="rId6" Type="http://schemas.openxmlformats.org/officeDocument/2006/relationships/image" Target="../media/image82.jpeg"/><Relationship Id="rId5" Type="http://schemas.openxmlformats.org/officeDocument/2006/relationships/image" Target="../media/image81.jpeg"/><Relationship Id="rId4" Type="http://schemas.openxmlformats.org/officeDocument/2006/relationships/image" Target="../media/image80.jpeg"/></Relationships>
</file>

<file path=ppt/slides/_rels/slide14.xml.rels><?xml version="1.0" encoding="UTF-8" standalone="yes"?>
<Relationships xmlns="http://schemas.openxmlformats.org/package/2006/relationships"><Relationship Id="rId3" Type="http://schemas.openxmlformats.org/officeDocument/2006/relationships/image" Target="../media/image86.jpeg"/><Relationship Id="rId2" Type="http://schemas.openxmlformats.org/officeDocument/2006/relationships/image" Target="../media/image85.jpeg"/><Relationship Id="rId1" Type="http://schemas.openxmlformats.org/officeDocument/2006/relationships/slideLayout" Target="../slideLayouts/slideLayout2.xml"/><Relationship Id="rId5" Type="http://schemas.openxmlformats.org/officeDocument/2006/relationships/image" Target="../media/image88.jpeg"/><Relationship Id="rId4" Type="http://schemas.openxmlformats.org/officeDocument/2006/relationships/image" Target="../media/image87.jpeg"/></Relationships>
</file>

<file path=ppt/slides/_rels/slide15.xml.rels><?xml version="1.0" encoding="UTF-8" standalone="yes"?>
<Relationships xmlns="http://schemas.openxmlformats.org/package/2006/relationships"><Relationship Id="rId8" Type="http://schemas.openxmlformats.org/officeDocument/2006/relationships/image" Target="../media/image94.jpeg"/><Relationship Id="rId3" Type="http://schemas.openxmlformats.org/officeDocument/2006/relationships/image" Target="../media/image4.jpeg"/><Relationship Id="rId7" Type="http://schemas.openxmlformats.org/officeDocument/2006/relationships/image" Target="../media/image93.jpeg"/><Relationship Id="rId12" Type="http://schemas.openxmlformats.org/officeDocument/2006/relationships/image" Target="../media/image98.jpeg"/><Relationship Id="rId2" Type="http://schemas.openxmlformats.org/officeDocument/2006/relationships/image" Target="../media/image89.jpeg"/><Relationship Id="rId1" Type="http://schemas.openxmlformats.org/officeDocument/2006/relationships/slideLayout" Target="../slideLayouts/slideLayout2.xml"/><Relationship Id="rId6" Type="http://schemas.openxmlformats.org/officeDocument/2006/relationships/image" Target="../media/image92.jpeg"/><Relationship Id="rId11" Type="http://schemas.openxmlformats.org/officeDocument/2006/relationships/image" Target="../media/image97.jpeg"/><Relationship Id="rId5" Type="http://schemas.openxmlformats.org/officeDocument/2006/relationships/image" Target="../media/image91.jpeg"/><Relationship Id="rId10" Type="http://schemas.openxmlformats.org/officeDocument/2006/relationships/image" Target="../media/image96.jpeg"/><Relationship Id="rId4" Type="http://schemas.openxmlformats.org/officeDocument/2006/relationships/image" Target="../media/image90.jpeg"/><Relationship Id="rId9" Type="http://schemas.openxmlformats.org/officeDocument/2006/relationships/image" Target="../media/image95.jpeg"/></Relationships>
</file>

<file path=ppt/slides/_rels/slide16.xml.rels><?xml version="1.0" encoding="UTF-8" standalone="yes"?>
<Relationships xmlns="http://schemas.openxmlformats.org/package/2006/relationships"><Relationship Id="rId8" Type="http://schemas.openxmlformats.org/officeDocument/2006/relationships/image" Target="../media/image105.jpeg"/><Relationship Id="rId3" Type="http://schemas.openxmlformats.org/officeDocument/2006/relationships/image" Target="../media/image100.jpeg"/><Relationship Id="rId7" Type="http://schemas.openxmlformats.org/officeDocument/2006/relationships/image" Target="../media/image104.jpeg"/><Relationship Id="rId2" Type="http://schemas.openxmlformats.org/officeDocument/2006/relationships/image" Target="../media/image99.jpeg"/><Relationship Id="rId1" Type="http://schemas.openxmlformats.org/officeDocument/2006/relationships/slideLayout" Target="../slideLayouts/slideLayout6.xml"/><Relationship Id="rId6" Type="http://schemas.openxmlformats.org/officeDocument/2006/relationships/image" Target="../media/image103.jpeg"/><Relationship Id="rId5" Type="http://schemas.openxmlformats.org/officeDocument/2006/relationships/image" Target="../media/image102.jpeg"/><Relationship Id="rId4" Type="http://schemas.openxmlformats.org/officeDocument/2006/relationships/image" Target="../media/image101.jpeg"/><Relationship Id="rId9" Type="http://schemas.openxmlformats.org/officeDocument/2006/relationships/image" Target="../media/image106.jpeg"/></Relationships>
</file>

<file path=ppt/slides/_rels/slide17.xml.rels><?xml version="1.0" encoding="UTF-8" standalone="yes"?>
<Relationships xmlns="http://schemas.openxmlformats.org/package/2006/relationships"><Relationship Id="rId2" Type="http://schemas.openxmlformats.org/officeDocument/2006/relationships/image" Target="../media/image107.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8" Type="http://schemas.openxmlformats.org/officeDocument/2006/relationships/image" Target="../media/image114.jpeg"/><Relationship Id="rId3" Type="http://schemas.openxmlformats.org/officeDocument/2006/relationships/image" Target="../media/image109.jpeg"/><Relationship Id="rId7" Type="http://schemas.openxmlformats.org/officeDocument/2006/relationships/image" Target="../media/image113.jpeg"/><Relationship Id="rId2" Type="http://schemas.openxmlformats.org/officeDocument/2006/relationships/image" Target="../media/image108.png"/><Relationship Id="rId1" Type="http://schemas.openxmlformats.org/officeDocument/2006/relationships/slideLayout" Target="../slideLayouts/slideLayout6.xml"/><Relationship Id="rId6" Type="http://schemas.openxmlformats.org/officeDocument/2006/relationships/image" Target="../media/image112.jpeg"/><Relationship Id="rId5" Type="http://schemas.openxmlformats.org/officeDocument/2006/relationships/image" Target="../media/image111.jpeg"/><Relationship Id="rId4" Type="http://schemas.openxmlformats.org/officeDocument/2006/relationships/image" Target="../media/image110.jpeg"/><Relationship Id="rId9" Type="http://schemas.openxmlformats.org/officeDocument/2006/relationships/image" Target="../media/image115.jpeg"/></Relationships>
</file>

<file path=ppt/slides/_rels/slide19.xml.rels><?xml version="1.0" encoding="UTF-8" standalone="yes"?>
<Relationships xmlns="http://schemas.openxmlformats.org/package/2006/relationships"><Relationship Id="rId2" Type="http://schemas.openxmlformats.org/officeDocument/2006/relationships/image" Target="../media/image11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4.jpeg"/><Relationship Id="rId7" Type="http://schemas.openxmlformats.org/officeDocument/2006/relationships/image" Target="../media/image18.jpeg"/><Relationship Id="rId12" Type="http://schemas.openxmlformats.org/officeDocument/2006/relationships/image" Target="../media/image23.jpeg"/><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image" Target="../media/image17.jpeg"/><Relationship Id="rId11" Type="http://schemas.openxmlformats.org/officeDocument/2006/relationships/image" Target="../media/image22.jpeg"/><Relationship Id="rId5" Type="http://schemas.openxmlformats.org/officeDocument/2006/relationships/image" Target="../media/image16.jpeg"/><Relationship Id="rId10" Type="http://schemas.openxmlformats.org/officeDocument/2006/relationships/image" Target="../media/image21.jpeg"/><Relationship Id="rId4" Type="http://schemas.openxmlformats.org/officeDocument/2006/relationships/image" Target="../media/image15.jpeg"/><Relationship Id="rId9" Type="http://schemas.openxmlformats.org/officeDocument/2006/relationships/image" Target="../media/image20.jpeg"/></Relationships>
</file>

<file path=ppt/slides/_rels/slide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http://translate.googleusercontent.com/translate_c?depth=1&amp;hl=cs&amp;prev=search&amp;rurl=translate.google.cz&amp;sl=en&amp;u=http://en.wikipedia.org/wiki/Euro&amp;usg=ALkJrhhnt-kvLQ0f7jiJdEHgP-PiXbd-TA" TargetMode="External"/><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_rels/slide7.xml.rels><?xml version="1.0" encoding="UTF-8" standalone="yes"?>
<Relationships xmlns="http://schemas.openxmlformats.org/package/2006/relationships"><Relationship Id="rId8" Type="http://schemas.openxmlformats.org/officeDocument/2006/relationships/image" Target="../media/image41.jpeg"/><Relationship Id="rId3" Type="http://schemas.openxmlformats.org/officeDocument/2006/relationships/image" Target="../media/image36.jpeg"/><Relationship Id="rId7" Type="http://schemas.openxmlformats.org/officeDocument/2006/relationships/image" Target="../media/image40.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39.png"/><Relationship Id="rId5" Type="http://schemas.openxmlformats.org/officeDocument/2006/relationships/image" Target="../media/image38.jpeg"/><Relationship Id="rId4" Type="http://schemas.openxmlformats.org/officeDocument/2006/relationships/image" Target="../media/image37.jpeg"/></Relationships>
</file>

<file path=ppt/slides/_rels/slide8.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7.xml"/><Relationship Id="rId6" Type="http://schemas.openxmlformats.org/officeDocument/2006/relationships/image" Target="../media/image46.jpeg"/><Relationship Id="rId5" Type="http://schemas.openxmlformats.org/officeDocument/2006/relationships/image" Target="../media/image45.jpeg"/><Relationship Id="rId4" Type="http://schemas.openxmlformats.org/officeDocument/2006/relationships/image" Target="../media/image44.jpeg"/></Relationships>
</file>

<file path=ppt/slides/_rels/slide9.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7.xml"/><Relationship Id="rId6" Type="http://schemas.openxmlformats.org/officeDocument/2006/relationships/image" Target="../media/image51.jpeg"/><Relationship Id="rId5" Type="http://schemas.openxmlformats.org/officeDocument/2006/relationships/image" Target="../media/image50.jpeg"/><Relationship Id="rId4" Type="http://schemas.openxmlformats.org/officeDocument/2006/relationships/image" Target="../media/image4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548680"/>
            <a:ext cx="7772400" cy="1470025"/>
          </a:xfrm>
        </p:spPr>
        <p:txBody>
          <a:bodyPr>
            <a:normAutofit fontScale="90000"/>
          </a:bodyPr>
          <a:lstStyle/>
          <a:p>
            <a:r>
              <a:rPr lang="cs-CZ" b="1" dirty="0" smtClean="0">
                <a:solidFill>
                  <a:srgbClr val="FF0000"/>
                </a:solidFill>
              </a:rPr>
              <a:t>Události ve světě na začátku roku 2015</a:t>
            </a:r>
            <a:r>
              <a:rPr lang="cs-CZ" dirty="0" smtClean="0"/>
              <a:t/>
            </a:r>
            <a:br>
              <a:rPr lang="cs-CZ" dirty="0" smtClean="0"/>
            </a:br>
            <a:endParaRPr lang="cs-CZ" dirty="0"/>
          </a:p>
        </p:txBody>
      </p:sp>
      <p:sp>
        <p:nvSpPr>
          <p:cNvPr id="3" name="Podnadpis 2"/>
          <p:cNvSpPr>
            <a:spLocks noGrp="1"/>
          </p:cNvSpPr>
          <p:nvPr>
            <p:ph type="subTitle" idx="1"/>
          </p:nvPr>
        </p:nvSpPr>
        <p:spPr>
          <a:xfrm>
            <a:off x="1371600" y="3140968"/>
            <a:ext cx="6400800" cy="1775048"/>
          </a:xfrm>
        </p:spPr>
        <p:txBody>
          <a:bodyPr/>
          <a:lstStyle/>
          <a:p>
            <a:r>
              <a:rPr lang="cs-CZ" sz="2400" b="1" dirty="0" smtClean="0">
                <a:solidFill>
                  <a:schemeClr val="tx1"/>
                </a:solidFill>
              </a:rPr>
              <a:t>Teroristické  útoky islamistů</a:t>
            </a:r>
          </a:p>
          <a:p>
            <a:r>
              <a:rPr lang="cs-CZ" sz="2400" b="1" dirty="0" smtClean="0">
                <a:solidFill>
                  <a:schemeClr val="tx1"/>
                </a:solidFill>
              </a:rPr>
              <a:t>Konflikt Ukrajina Rusko</a:t>
            </a:r>
          </a:p>
          <a:p>
            <a:r>
              <a:rPr lang="cs-CZ" sz="2400" b="1" dirty="0" smtClean="0">
                <a:solidFill>
                  <a:schemeClr val="tx1"/>
                </a:solidFill>
              </a:rPr>
              <a:t>Nová vláda v Řecku</a:t>
            </a:r>
          </a:p>
          <a:p>
            <a:endParaRPr lang="cs-CZ" b="1" dirty="0">
              <a:solidFill>
                <a:srgbClr val="FF0000"/>
              </a:solidFill>
            </a:endParaRPr>
          </a:p>
        </p:txBody>
      </p:sp>
      <p:pic>
        <p:nvPicPr>
          <p:cNvPr id="4" name="Obrázek 3" descr="https://encrypted-tbn2.gstatic.com/images?q=tbn:ANd9GcSYtqs2QqMM-ITOfITrLolWI-o2qYMUysbnxtoqEIDaYN5GK9jq"/>
          <p:cNvPicPr/>
          <p:nvPr/>
        </p:nvPicPr>
        <p:blipFill>
          <a:blip r:embed="rId2" cstate="print"/>
          <a:srcRect/>
          <a:stretch>
            <a:fillRect/>
          </a:stretch>
        </p:blipFill>
        <p:spPr bwMode="auto">
          <a:xfrm>
            <a:off x="5348808" y="1340768"/>
            <a:ext cx="2895600" cy="1327150"/>
          </a:xfrm>
          <a:prstGeom prst="rect">
            <a:avLst/>
          </a:prstGeom>
          <a:noFill/>
          <a:ln w="9525">
            <a:noFill/>
            <a:miter lim="800000"/>
            <a:headEnd/>
            <a:tailEnd/>
          </a:ln>
        </p:spPr>
      </p:pic>
      <p:pic>
        <p:nvPicPr>
          <p:cNvPr id="5" name="irc_mi" descr="http://www.esoterika.cz/sites/default/files/field/image/horoskop-2015.jpg"/>
          <p:cNvPicPr/>
          <p:nvPr/>
        </p:nvPicPr>
        <p:blipFill>
          <a:blip r:embed="rId3" cstate="print"/>
          <a:srcRect/>
          <a:stretch>
            <a:fillRect/>
          </a:stretch>
        </p:blipFill>
        <p:spPr bwMode="auto">
          <a:xfrm>
            <a:off x="1046634" y="1412776"/>
            <a:ext cx="1581150" cy="1581150"/>
          </a:xfrm>
          <a:prstGeom prst="ellipse">
            <a:avLst/>
          </a:prstGeom>
          <a:noFill/>
          <a:ln w="9525">
            <a:noFill/>
            <a:miter lim="800000"/>
            <a:headEnd/>
            <a:tailEnd/>
          </a:ln>
        </p:spPr>
      </p:pic>
      <p:pic>
        <p:nvPicPr>
          <p:cNvPr id="6" name="irc_mi" descr="http://img.ihned.cz/attachment.php/12562750/istuv348BDFHJLO6bghqrx01STU29ARm/mohamed_karikatura.jpg"/>
          <p:cNvPicPr/>
          <p:nvPr/>
        </p:nvPicPr>
        <p:blipFill>
          <a:blip r:embed="rId4" cstate="print"/>
          <a:srcRect/>
          <a:stretch>
            <a:fillRect/>
          </a:stretch>
        </p:blipFill>
        <p:spPr bwMode="auto">
          <a:xfrm>
            <a:off x="539552" y="3356992"/>
            <a:ext cx="1512158" cy="1885950"/>
          </a:xfrm>
          <a:prstGeom prst="rect">
            <a:avLst/>
          </a:prstGeom>
          <a:noFill/>
          <a:ln w="9525">
            <a:noFill/>
            <a:miter lim="800000"/>
            <a:headEnd/>
            <a:tailEnd/>
          </a:ln>
        </p:spPr>
      </p:pic>
      <p:pic>
        <p:nvPicPr>
          <p:cNvPr id="7" name="Obrázek 6" descr="https://encrypted-tbn1.gstatic.com/images?q=tbn:ANd9GcQ0E-NUCCjEqridiegNrR_6mMUczkbuTPwTRAvgkPm5hiTrhKnE"/>
          <p:cNvPicPr/>
          <p:nvPr/>
        </p:nvPicPr>
        <p:blipFill>
          <a:blip r:embed="rId5" cstate="print"/>
          <a:srcRect/>
          <a:stretch>
            <a:fillRect/>
          </a:stretch>
        </p:blipFill>
        <p:spPr bwMode="auto">
          <a:xfrm>
            <a:off x="6516216" y="2924944"/>
            <a:ext cx="2592288" cy="1656184"/>
          </a:xfrm>
          <a:prstGeom prst="rect">
            <a:avLst/>
          </a:prstGeom>
          <a:noFill/>
          <a:ln w="9525">
            <a:noFill/>
            <a:miter lim="800000"/>
            <a:headEnd/>
            <a:tailEnd/>
          </a:ln>
        </p:spPr>
      </p:pic>
      <p:pic>
        <p:nvPicPr>
          <p:cNvPr id="8" name="irc_mi" descr="http://www.voxeurop.eu/files/VADOT_grece-dette-150.jpg?1307110504"/>
          <p:cNvPicPr/>
          <p:nvPr/>
        </p:nvPicPr>
        <p:blipFill>
          <a:blip r:embed="rId6" cstate="print"/>
          <a:srcRect/>
          <a:stretch>
            <a:fillRect/>
          </a:stretch>
        </p:blipFill>
        <p:spPr bwMode="auto">
          <a:xfrm>
            <a:off x="1763688" y="4869160"/>
            <a:ext cx="1368152" cy="1296144"/>
          </a:xfrm>
          <a:prstGeom prst="rect">
            <a:avLst/>
          </a:prstGeom>
          <a:noFill/>
          <a:ln w="9525">
            <a:noFill/>
            <a:miter lim="800000"/>
            <a:headEnd/>
            <a:tailEnd/>
          </a:ln>
        </p:spPr>
      </p:pic>
      <p:pic>
        <p:nvPicPr>
          <p:cNvPr id="9" name="irc_mi" descr="http://www.reformy.cz/wp-content/uploads/2014/10/EuroChina.jpg"/>
          <p:cNvPicPr/>
          <p:nvPr/>
        </p:nvPicPr>
        <p:blipFill>
          <a:blip r:embed="rId7" cstate="print"/>
          <a:srcRect/>
          <a:stretch>
            <a:fillRect/>
          </a:stretch>
        </p:blipFill>
        <p:spPr bwMode="auto">
          <a:xfrm>
            <a:off x="6084168" y="4728294"/>
            <a:ext cx="2232248" cy="1509018"/>
          </a:xfrm>
          <a:prstGeom prst="rect">
            <a:avLst/>
          </a:prstGeom>
          <a:noFill/>
          <a:ln w="9525">
            <a:noFill/>
            <a:miter lim="800000"/>
            <a:headEnd/>
            <a:tailEnd/>
          </a:ln>
        </p:spPr>
      </p:pic>
      <p:sp>
        <p:nvSpPr>
          <p:cNvPr id="10" name="TextovéPole 9"/>
          <p:cNvSpPr txBox="1"/>
          <p:nvPr/>
        </p:nvSpPr>
        <p:spPr>
          <a:xfrm>
            <a:off x="6876256" y="6237312"/>
            <a:ext cx="2016224" cy="369332"/>
          </a:xfrm>
          <a:prstGeom prst="rect">
            <a:avLst/>
          </a:prstGeom>
          <a:noFill/>
        </p:spPr>
        <p:txBody>
          <a:bodyPr wrap="square" rtlCol="0">
            <a:spAutoFit/>
          </a:bodyPr>
          <a:lstStyle/>
          <a:p>
            <a:r>
              <a:rPr lang="cs-CZ" b="1" dirty="0" smtClean="0">
                <a:ea typeface="Lucida Sans Unicode" pitchFamily="34" charset="0"/>
                <a:cs typeface="Lucida Sans Unicode" pitchFamily="34" charset="0"/>
              </a:rPr>
              <a:t>Jan Dočkal 2015</a:t>
            </a:r>
            <a:endParaRPr lang="cs-CZ" b="1" dirty="0">
              <a:ea typeface="Lucida Sans Unicode" pitchFamily="34" charset="0"/>
              <a:cs typeface="Lucida Sans Unicode" pitchFamily="34" charset="0"/>
            </a:endParaRPr>
          </a:p>
        </p:txBody>
      </p:sp>
      <p:pic>
        <p:nvPicPr>
          <p:cNvPr id="11" name="il_fi" descr="100px-Copyright"/>
          <p:cNvPicPr>
            <a:picLocks noChangeAspect="1" noChangeArrowheads="1"/>
          </p:cNvPicPr>
          <p:nvPr/>
        </p:nvPicPr>
        <p:blipFill>
          <a:blip r:embed="rId8" cstate="print"/>
          <a:srcRect/>
          <a:stretch>
            <a:fillRect/>
          </a:stretch>
        </p:blipFill>
        <p:spPr bwMode="auto">
          <a:xfrm>
            <a:off x="6588224" y="6288360"/>
            <a:ext cx="308992" cy="308992"/>
          </a:xfrm>
          <a:prstGeom prst="rect">
            <a:avLst/>
          </a:prstGeom>
          <a:noFill/>
          <a:ln w="9525">
            <a:noFill/>
            <a:miter lim="800000"/>
            <a:headEnd/>
            <a:tailEnd/>
          </a:ln>
        </p:spPr>
      </p:pic>
      <p:pic>
        <p:nvPicPr>
          <p:cNvPr id="12" name="Obrázek 11" descr="https://encrypted-tbn3.gstatic.com/images?q=tbn:ANd9GcRDtpMxpoWJyhrXHNj3oCWRA8sLG2SDvqrcFYzetTxKr_rmOXBmnA"/>
          <p:cNvPicPr/>
          <p:nvPr/>
        </p:nvPicPr>
        <p:blipFill>
          <a:blip r:embed="rId9" cstate="print"/>
          <a:srcRect/>
          <a:stretch>
            <a:fillRect/>
          </a:stretch>
        </p:blipFill>
        <p:spPr bwMode="auto">
          <a:xfrm>
            <a:off x="3131840" y="4853136"/>
            <a:ext cx="2448272" cy="131216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rc_mi" descr="http://www.info-afrique.com/wp-content/uploads/2015/01/charlie-hebdo-mahomet.jpg"/>
          <p:cNvPicPr/>
          <p:nvPr/>
        </p:nvPicPr>
        <p:blipFill>
          <a:blip r:embed="rId2" cstate="print"/>
          <a:srcRect l="3786" t="22408" r="6625" b="5229"/>
          <a:stretch>
            <a:fillRect/>
          </a:stretch>
        </p:blipFill>
        <p:spPr bwMode="auto">
          <a:xfrm>
            <a:off x="4249343" y="908720"/>
            <a:ext cx="1978841" cy="2448272"/>
          </a:xfrm>
          <a:prstGeom prst="rect">
            <a:avLst/>
          </a:prstGeom>
          <a:noFill/>
          <a:ln w="9525">
            <a:noFill/>
            <a:miter lim="800000"/>
            <a:headEnd/>
            <a:tailEnd/>
          </a:ln>
        </p:spPr>
      </p:pic>
      <p:sp>
        <p:nvSpPr>
          <p:cNvPr id="6" name="Obdélník 5"/>
          <p:cNvSpPr/>
          <p:nvPr/>
        </p:nvSpPr>
        <p:spPr>
          <a:xfrm>
            <a:off x="3059832" y="116632"/>
            <a:ext cx="4320480" cy="830997"/>
          </a:xfrm>
          <a:prstGeom prst="rect">
            <a:avLst/>
          </a:prstGeom>
        </p:spPr>
        <p:txBody>
          <a:bodyPr wrap="square">
            <a:spAutoFit/>
          </a:bodyPr>
          <a:lstStyle/>
          <a:p>
            <a:pPr algn="ctr"/>
            <a:r>
              <a:rPr lang="cs-CZ" sz="2400" b="1" dirty="0" err="1" smtClean="0">
                <a:solidFill>
                  <a:srgbClr val="FF0000"/>
                </a:solidFill>
              </a:rPr>
              <a:t>Protiislámské</a:t>
            </a:r>
            <a:endParaRPr lang="cs-CZ" sz="2400" b="1" dirty="0" smtClean="0">
              <a:solidFill>
                <a:srgbClr val="FF0000"/>
              </a:solidFill>
            </a:endParaRPr>
          </a:p>
          <a:p>
            <a:pPr algn="ctr"/>
            <a:r>
              <a:rPr lang="cs-CZ" sz="2400" b="1" dirty="0" smtClean="0">
                <a:solidFill>
                  <a:srgbClr val="FF0000"/>
                </a:solidFill>
              </a:rPr>
              <a:t> karikatury</a:t>
            </a:r>
            <a:endParaRPr lang="cs-CZ" sz="2400" dirty="0"/>
          </a:p>
        </p:txBody>
      </p:sp>
      <p:pic>
        <p:nvPicPr>
          <p:cNvPr id="7" name="irc_mi" descr="http://media.meltybuzz.fr/article-1630617-ajust_930/charia-hebdo.jpg"/>
          <p:cNvPicPr/>
          <p:nvPr/>
        </p:nvPicPr>
        <p:blipFill>
          <a:blip r:embed="rId3" cstate="print"/>
          <a:srcRect l="3658" t="3340" r="3048" b="4772"/>
          <a:stretch>
            <a:fillRect/>
          </a:stretch>
        </p:blipFill>
        <p:spPr bwMode="auto">
          <a:xfrm>
            <a:off x="35496" y="3068960"/>
            <a:ext cx="1907704" cy="2448272"/>
          </a:xfrm>
          <a:prstGeom prst="rect">
            <a:avLst/>
          </a:prstGeom>
          <a:noFill/>
          <a:ln w="9525">
            <a:noFill/>
            <a:miter lim="800000"/>
            <a:headEnd/>
            <a:tailEnd/>
          </a:ln>
        </p:spPr>
      </p:pic>
      <p:pic>
        <p:nvPicPr>
          <p:cNvPr id="8" name="irc_mi" descr="https://i.embed.ly/1/display/resize?key=1e6a1a1efdb011df84894040444cdc60&amp;url=http%3A%2F%2Fpbs.twimg.com%2Fmedia%2FB6wFfiaIcAAIgpA.jpg"/>
          <p:cNvPicPr/>
          <p:nvPr/>
        </p:nvPicPr>
        <p:blipFill>
          <a:blip r:embed="rId4" cstate="print"/>
          <a:srcRect l="7340" t="13284" r="4893" b="10628"/>
          <a:stretch>
            <a:fillRect/>
          </a:stretch>
        </p:blipFill>
        <p:spPr bwMode="auto">
          <a:xfrm>
            <a:off x="4283968" y="4149080"/>
            <a:ext cx="2326649" cy="2520280"/>
          </a:xfrm>
          <a:prstGeom prst="rect">
            <a:avLst/>
          </a:prstGeom>
          <a:noFill/>
          <a:ln w="9525">
            <a:noFill/>
            <a:miter lim="800000"/>
            <a:headEnd/>
            <a:tailEnd/>
          </a:ln>
        </p:spPr>
      </p:pic>
      <p:pic>
        <p:nvPicPr>
          <p:cNvPr id="9" name="irc_mi" descr="http://www.hebdo.ch/sites/www.hebdo.ch/files/styles/galerie_photo/public/galeries/la-nouvelle-une-de-charlie-hebdo-sorti-ce.jpg"/>
          <p:cNvPicPr/>
          <p:nvPr/>
        </p:nvPicPr>
        <p:blipFill>
          <a:blip r:embed="rId5" cstate="print"/>
          <a:srcRect l="8061" t="18015" r="6717" b="5298"/>
          <a:stretch>
            <a:fillRect/>
          </a:stretch>
        </p:blipFill>
        <p:spPr bwMode="auto">
          <a:xfrm>
            <a:off x="6876256" y="116632"/>
            <a:ext cx="2156751" cy="2650549"/>
          </a:xfrm>
          <a:prstGeom prst="rect">
            <a:avLst/>
          </a:prstGeom>
          <a:noFill/>
          <a:ln w="9525">
            <a:noFill/>
            <a:miter lim="800000"/>
            <a:headEnd/>
            <a:tailEnd/>
          </a:ln>
        </p:spPr>
      </p:pic>
      <p:pic>
        <p:nvPicPr>
          <p:cNvPr id="10" name="irc_mi" descr="http://www.actuabd.com/IMG/jpg/Mahomet-Cover-2.jpg"/>
          <p:cNvPicPr/>
          <p:nvPr/>
        </p:nvPicPr>
        <p:blipFill>
          <a:blip r:embed="rId6" cstate="print"/>
          <a:srcRect t="17065"/>
          <a:stretch>
            <a:fillRect/>
          </a:stretch>
        </p:blipFill>
        <p:spPr bwMode="auto">
          <a:xfrm>
            <a:off x="1946920" y="565626"/>
            <a:ext cx="1905000" cy="2359318"/>
          </a:xfrm>
          <a:prstGeom prst="rect">
            <a:avLst/>
          </a:prstGeom>
          <a:noFill/>
          <a:ln w="9525">
            <a:noFill/>
            <a:miter lim="800000"/>
            <a:headEnd/>
            <a:tailEnd/>
          </a:ln>
        </p:spPr>
      </p:pic>
      <p:pic>
        <p:nvPicPr>
          <p:cNvPr id="11" name="irc_mi" descr="http://www.actuabd.com/IMG/jpg/Mahomet-Covers.jpg"/>
          <p:cNvPicPr/>
          <p:nvPr/>
        </p:nvPicPr>
        <p:blipFill>
          <a:blip r:embed="rId7" cstate="print"/>
          <a:srcRect t="17296"/>
          <a:stretch>
            <a:fillRect/>
          </a:stretch>
        </p:blipFill>
        <p:spPr bwMode="auto">
          <a:xfrm>
            <a:off x="35496" y="44624"/>
            <a:ext cx="1905000" cy="2321241"/>
          </a:xfrm>
          <a:prstGeom prst="rect">
            <a:avLst/>
          </a:prstGeom>
          <a:noFill/>
          <a:ln w="9525">
            <a:noFill/>
            <a:miter lim="800000"/>
            <a:headEnd/>
            <a:tailEnd/>
          </a:ln>
        </p:spPr>
      </p:pic>
      <p:pic>
        <p:nvPicPr>
          <p:cNvPr id="12" name="irc_mi" descr="http://g.cz/wp-content/uploads/2015/01/2012-09-18-120919_delucq_papier_pt-thumb.jpg"/>
          <p:cNvPicPr/>
          <p:nvPr/>
        </p:nvPicPr>
        <p:blipFill>
          <a:blip r:embed="rId8" cstate="print"/>
          <a:srcRect l="2352" r="17643"/>
          <a:stretch>
            <a:fillRect/>
          </a:stretch>
        </p:blipFill>
        <p:spPr bwMode="auto">
          <a:xfrm>
            <a:off x="2145995" y="3356992"/>
            <a:ext cx="1921949" cy="2232248"/>
          </a:xfrm>
          <a:prstGeom prst="rect">
            <a:avLst/>
          </a:prstGeom>
          <a:noFill/>
          <a:ln w="9525">
            <a:noFill/>
            <a:miter lim="800000"/>
            <a:headEnd/>
            <a:tailEnd/>
          </a:ln>
        </p:spPr>
      </p:pic>
      <p:sp>
        <p:nvSpPr>
          <p:cNvPr id="13" name="TextovéPole 12"/>
          <p:cNvSpPr txBox="1"/>
          <p:nvPr/>
        </p:nvSpPr>
        <p:spPr>
          <a:xfrm>
            <a:off x="179512" y="2420888"/>
            <a:ext cx="1872208" cy="307777"/>
          </a:xfrm>
          <a:prstGeom prst="rect">
            <a:avLst/>
          </a:prstGeom>
          <a:noFill/>
        </p:spPr>
        <p:txBody>
          <a:bodyPr wrap="square" rtlCol="0">
            <a:spAutoFit/>
          </a:bodyPr>
          <a:lstStyle/>
          <a:p>
            <a:r>
              <a:rPr lang="cs-CZ" sz="1400" b="1" dirty="0" smtClean="0"/>
              <a:t>Život Mohameda</a:t>
            </a:r>
            <a:endParaRPr lang="cs-CZ" sz="1400" b="1" dirty="0"/>
          </a:p>
        </p:txBody>
      </p:sp>
      <p:sp>
        <p:nvSpPr>
          <p:cNvPr id="14" name="TextovéPole 13"/>
          <p:cNvSpPr txBox="1"/>
          <p:nvPr/>
        </p:nvSpPr>
        <p:spPr>
          <a:xfrm>
            <a:off x="0" y="5661248"/>
            <a:ext cx="2051720" cy="738664"/>
          </a:xfrm>
          <a:prstGeom prst="rect">
            <a:avLst/>
          </a:prstGeom>
          <a:noFill/>
        </p:spPr>
        <p:txBody>
          <a:bodyPr wrap="square" rtlCol="0">
            <a:spAutoFit/>
          </a:bodyPr>
          <a:lstStyle/>
          <a:p>
            <a:r>
              <a:rPr lang="cs-CZ" sz="1400" b="1" dirty="0" err="1" smtClean="0"/>
              <a:t>Šaria</a:t>
            </a:r>
            <a:r>
              <a:rPr lang="cs-CZ" sz="1400" b="1" dirty="0" smtClean="0"/>
              <a:t> </a:t>
            </a:r>
            <a:r>
              <a:rPr lang="cs-CZ" sz="1400" b="1" dirty="0" err="1" smtClean="0"/>
              <a:t>Hebdo</a:t>
            </a:r>
            <a:endParaRPr lang="cs-CZ" sz="1400" b="1" dirty="0" smtClean="0"/>
          </a:p>
          <a:p>
            <a:r>
              <a:rPr lang="cs-CZ" sz="1400" b="1" dirty="0" smtClean="0"/>
              <a:t> „10 0ran bičem,</a:t>
            </a:r>
          </a:p>
          <a:p>
            <a:r>
              <a:rPr lang="cs-CZ" sz="1400" b="1" dirty="0" smtClean="0"/>
              <a:t> kdo se nebude smát“</a:t>
            </a:r>
            <a:endParaRPr lang="cs-CZ" sz="1400" b="1" dirty="0"/>
          </a:p>
        </p:txBody>
      </p:sp>
      <p:pic>
        <p:nvPicPr>
          <p:cNvPr id="15" name="Obrázek 14" descr="https://encrypted-tbn1.gstatic.com/images?q=tbn:ANd9GcTTYdy_-K-Lne527yJBMRKKPz4iH0WUOHQOOi5oHBwmWyociz3f"/>
          <p:cNvPicPr/>
          <p:nvPr/>
        </p:nvPicPr>
        <p:blipFill>
          <a:blip r:embed="rId9" cstate="print"/>
          <a:srcRect/>
          <a:stretch>
            <a:fillRect/>
          </a:stretch>
        </p:blipFill>
        <p:spPr bwMode="auto">
          <a:xfrm>
            <a:off x="6876256" y="3212976"/>
            <a:ext cx="2088232" cy="2664296"/>
          </a:xfrm>
          <a:prstGeom prst="rect">
            <a:avLst/>
          </a:prstGeom>
          <a:noFill/>
          <a:ln w="9525">
            <a:noFill/>
            <a:miter lim="800000"/>
            <a:headEnd/>
            <a:tailEnd/>
          </a:ln>
        </p:spPr>
      </p:pic>
      <p:sp>
        <p:nvSpPr>
          <p:cNvPr id="16" name="TextovéPole 15"/>
          <p:cNvSpPr txBox="1"/>
          <p:nvPr/>
        </p:nvSpPr>
        <p:spPr>
          <a:xfrm flipH="1">
            <a:off x="4139952" y="3284984"/>
            <a:ext cx="2304256" cy="738664"/>
          </a:xfrm>
          <a:prstGeom prst="rect">
            <a:avLst/>
          </a:prstGeom>
          <a:noFill/>
        </p:spPr>
        <p:txBody>
          <a:bodyPr wrap="square" rtlCol="0">
            <a:spAutoFit/>
          </a:bodyPr>
          <a:lstStyle/>
          <a:p>
            <a:r>
              <a:rPr lang="cs-CZ" sz="1400" b="1" dirty="0" smtClean="0"/>
              <a:t>Kdyby se Mohamed  vrátil:</a:t>
            </a:r>
          </a:p>
          <a:p>
            <a:r>
              <a:rPr lang="cs-CZ" sz="1400" b="1" dirty="0" smtClean="0"/>
              <a:t>„Jsem poražený prorok“</a:t>
            </a:r>
          </a:p>
          <a:p>
            <a:r>
              <a:rPr lang="cs-CZ" sz="1400" b="1" dirty="0" smtClean="0"/>
              <a:t>„Ty nevěřící hubo!“</a:t>
            </a:r>
            <a:endParaRPr lang="cs-CZ" sz="1400" b="1" dirty="0"/>
          </a:p>
        </p:txBody>
      </p:sp>
      <p:sp>
        <p:nvSpPr>
          <p:cNvPr id="17" name="TextovéPole 16"/>
          <p:cNvSpPr txBox="1"/>
          <p:nvPr/>
        </p:nvSpPr>
        <p:spPr>
          <a:xfrm>
            <a:off x="6804248" y="2780928"/>
            <a:ext cx="2448272" cy="307777"/>
          </a:xfrm>
          <a:prstGeom prst="rect">
            <a:avLst/>
          </a:prstGeom>
          <a:noFill/>
        </p:spPr>
        <p:txBody>
          <a:bodyPr wrap="square" rtlCol="0">
            <a:spAutoFit/>
          </a:bodyPr>
          <a:lstStyle/>
          <a:p>
            <a:r>
              <a:rPr lang="cs-CZ" sz="1400" b="1" dirty="0" smtClean="0"/>
              <a:t>Láska je silnější než nenávist</a:t>
            </a:r>
            <a:endParaRPr lang="cs-CZ" sz="1400" b="1" dirty="0"/>
          </a:p>
        </p:txBody>
      </p:sp>
      <p:sp>
        <p:nvSpPr>
          <p:cNvPr id="18" name="TextovéPole 17"/>
          <p:cNvSpPr txBox="1"/>
          <p:nvPr/>
        </p:nvSpPr>
        <p:spPr>
          <a:xfrm>
            <a:off x="2051720" y="5661248"/>
            <a:ext cx="2160240" cy="954107"/>
          </a:xfrm>
          <a:prstGeom prst="rect">
            <a:avLst/>
          </a:prstGeom>
          <a:noFill/>
        </p:spPr>
        <p:txBody>
          <a:bodyPr wrap="square" rtlCol="0">
            <a:spAutoFit/>
          </a:bodyPr>
          <a:lstStyle/>
          <a:p>
            <a:r>
              <a:rPr lang="cs-CZ" sz="1400" b="1" dirty="0" smtClean="0"/>
              <a:t>Charlie </a:t>
            </a:r>
            <a:r>
              <a:rPr lang="cs-CZ" sz="1400" b="1" dirty="0" err="1" smtClean="0"/>
              <a:t>Hebdo</a:t>
            </a:r>
            <a:r>
              <a:rPr lang="cs-CZ" sz="1400" b="1" dirty="0" smtClean="0"/>
              <a:t> zveřejňuje karikatury Mohameda.</a:t>
            </a:r>
          </a:p>
          <a:p>
            <a:r>
              <a:rPr lang="cs-CZ" sz="1400" b="1" dirty="0" smtClean="0"/>
              <a:t> Za pět minut ten časopis podpálím!</a:t>
            </a:r>
            <a:endParaRPr lang="cs-CZ" sz="1400" b="1" dirty="0"/>
          </a:p>
        </p:txBody>
      </p:sp>
      <p:sp>
        <p:nvSpPr>
          <p:cNvPr id="19" name="TextovéPole 18"/>
          <p:cNvSpPr txBox="1"/>
          <p:nvPr/>
        </p:nvSpPr>
        <p:spPr>
          <a:xfrm>
            <a:off x="7272808" y="5949280"/>
            <a:ext cx="2123728" cy="523220"/>
          </a:xfrm>
          <a:prstGeom prst="rect">
            <a:avLst/>
          </a:prstGeom>
          <a:noFill/>
        </p:spPr>
        <p:txBody>
          <a:bodyPr wrap="square" rtlCol="0">
            <a:spAutoFit/>
          </a:bodyPr>
          <a:lstStyle/>
          <a:p>
            <a:r>
              <a:rPr lang="cs-CZ" sz="1400" b="1" dirty="0" smtClean="0"/>
              <a:t>Vše odpuštěno.</a:t>
            </a:r>
          </a:p>
          <a:p>
            <a:r>
              <a:rPr lang="cs-CZ" sz="1400" b="1" dirty="0" smtClean="0"/>
              <a:t> Jsem Charlie</a:t>
            </a:r>
            <a:endParaRPr lang="cs-CZ" sz="1400" b="1"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Nadpis 11"/>
          <p:cNvSpPr>
            <a:spLocks noGrp="1"/>
          </p:cNvSpPr>
          <p:nvPr>
            <p:ph type="title"/>
          </p:nvPr>
        </p:nvSpPr>
        <p:spPr>
          <a:xfrm>
            <a:off x="457200" y="44624"/>
            <a:ext cx="8229600" cy="504056"/>
          </a:xfrm>
        </p:spPr>
        <p:txBody>
          <a:bodyPr>
            <a:normAutofit fontScale="90000"/>
          </a:bodyPr>
          <a:lstStyle/>
          <a:p>
            <a:r>
              <a:rPr lang="cs-CZ" sz="2800" b="1" dirty="0" smtClean="0">
                <a:solidFill>
                  <a:srgbClr val="FF0000"/>
                </a:solidFill>
              </a:rPr>
              <a:t>Reakce v Německu</a:t>
            </a:r>
            <a:endParaRPr lang="cs-CZ" sz="2800" b="1" dirty="0">
              <a:solidFill>
                <a:srgbClr val="FF0000"/>
              </a:solidFill>
            </a:endParaRPr>
          </a:p>
        </p:txBody>
      </p:sp>
      <p:pic>
        <p:nvPicPr>
          <p:cNvPr id="16" name="irc_mi" descr="387435"/>
          <p:cNvPicPr/>
          <p:nvPr/>
        </p:nvPicPr>
        <p:blipFill>
          <a:blip r:embed="rId2" cstate="print"/>
          <a:srcRect l="5522" r="3681"/>
          <a:stretch>
            <a:fillRect/>
          </a:stretch>
        </p:blipFill>
        <p:spPr bwMode="auto">
          <a:xfrm>
            <a:off x="7092280" y="1700808"/>
            <a:ext cx="1944216" cy="1152128"/>
          </a:xfrm>
          <a:prstGeom prst="rect">
            <a:avLst/>
          </a:prstGeom>
          <a:noFill/>
          <a:ln w="9525">
            <a:noFill/>
            <a:miter lim="800000"/>
            <a:headEnd/>
            <a:tailEnd/>
          </a:ln>
        </p:spPr>
      </p:pic>
      <p:sp>
        <p:nvSpPr>
          <p:cNvPr id="19" name="Obdélník 18"/>
          <p:cNvSpPr/>
          <p:nvPr/>
        </p:nvSpPr>
        <p:spPr>
          <a:xfrm>
            <a:off x="107504" y="476672"/>
            <a:ext cx="6336704" cy="3970318"/>
          </a:xfrm>
          <a:prstGeom prst="rect">
            <a:avLst/>
          </a:prstGeom>
        </p:spPr>
        <p:txBody>
          <a:bodyPr wrap="square">
            <a:spAutoFit/>
          </a:bodyPr>
          <a:lstStyle/>
          <a:p>
            <a:r>
              <a:rPr lang="cs-CZ" b="1" dirty="0" smtClean="0"/>
              <a:t>V Německu se od podzimu více než zdvojnásobil počet útoků proti uprchlíkům Policie zaznamenala celou škálu přečinů od malování hákových křížů až po brutální fyzické napadání cizinců. Policie zaznamenala celou škálu přečinů od malování hákových křížů až po brutální fyzické napadání cizinců. </a:t>
            </a:r>
          </a:p>
          <a:p>
            <a:r>
              <a:rPr lang="cs-CZ" b="1" dirty="0" smtClean="0"/>
              <a:t>PEGIDA (</a:t>
            </a:r>
            <a:r>
              <a:rPr lang="de-DE" b="1" i="1" dirty="0" smtClean="0"/>
              <a:t>Patriotische Europäer gegen die Islamisierung</a:t>
            </a:r>
            <a:r>
              <a:rPr lang="cs-CZ" b="1" i="1" dirty="0" smtClean="0"/>
              <a:t>                              </a:t>
            </a:r>
            <a:r>
              <a:rPr lang="de-DE" b="1" i="1" dirty="0" smtClean="0"/>
              <a:t> des Abendlandes</a:t>
            </a:r>
            <a:r>
              <a:rPr lang="cs-CZ" b="1" dirty="0" smtClean="0"/>
              <a:t>, </a:t>
            </a:r>
            <a:r>
              <a:rPr lang="cs-CZ" b="1" i="1" dirty="0" smtClean="0"/>
              <a:t>Vlastenečtí Evropané proti islamizaci Západu)</a:t>
            </a:r>
            <a:r>
              <a:rPr lang="cs-CZ" b="1" dirty="0" smtClean="0"/>
              <a:t>občanská iniciativa  založená v říjnu 2014.                                             Organizuje akce proti islamizaci Evropy. Demonstrací                              </a:t>
            </a:r>
            <a:r>
              <a:rPr lang="cs-CZ" b="1" dirty="0" err="1" smtClean="0"/>
              <a:t>Pegidy</a:t>
            </a:r>
            <a:r>
              <a:rPr lang="cs-CZ" b="1" dirty="0" smtClean="0"/>
              <a:t> se zúčastnily desetitisíce lidí n mnoha městech                            Německa, i v zahraničí Norsko, Dánsko, Španělsko..).</a:t>
            </a:r>
          </a:p>
          <a:p>
            <a:r>
              <a:rPr lang="cs-CZ" b="1" dirty="0" smtClean="0"/>
              <a:t>Zároveň se uskutečnilo množství demonstrací proti                                     </a:t>
            </a:r>
            <a:r>
              <a:rPr lang="cs-CZ" b="1" dirty="0" err="1" smtClean="0"/>
              <a:t>Pegidě</a:t>
            </a:r>
            <a:r>
              <a:rPr lang="cs-CZ" b="1" dirty="0" smtClean="0"/>
              <a:t>, proti rasové a náboženské nesnášenlivosti.                                                Evropská společnost se polarizuje. </a:t>
            </a:r>
            <a:endParaRPr lang="cs-CZ" b="1" dirty="0"/>
          </a:p>
        </p:txBody>
      </p:sp>
      <p:pic>
        <p:nvPicPr>
          <p:cNvPr id="20" name="Obrázek 19" descr="ANd9GcR4QZlNf7GfnlhDVJT2pEWz0mwPsYeRNB3IxuEV3XpDOfhf3RDa"/>
          <p:cNvPicPr/>
          <p:nvPr/>
        </p:nvPicPr>
        <p:blipFill>
          <a:blip r:embed="rId3" cstate="print"/>
          <a:srcRect l="12598" r="8999"/>
          <a:stretch>
            <a:fillRect/>
          </a:stretch>
        </p:blipFill>
        <p:spPr bwMode="auto">
          <a:xfrm>
            <a:off x="6588225" y="116632"/>
            <a:ext cx="2448272" cy="1512168"/>
          </a:xfrm>
          <a:prstGeom prst="rect">
            <a:avLst/>
          </a:prstGeom>
          <a:noFill/>
          <a:ln w="9525">
            <a:noFill/>
            <a:miter lim="800000"/>
            <a:headEnd/>
            <a:tailEnd/>
          </a:ln>
        </p:spPr>
      </p:pic>
      <p:pic>
        <p:nvPicPr>
          <p:cNvPr id="21" name="irc_mi" descr="http://img.ct24.cz/multimedia/videos/image/2077/medium/622939.jpg"/>
          <p:cNvPicPr/>
          <p:nvPr/>
        </p:nvPicPr>
        <p:blipFill>
          <a:blip r:embed="rId4" cstate="print"/>
          <a:srcRect l="14725" r="14725" b="8169"/>
          <a:stretch>
            <a:fillRect/>
          </a:stretch>
        </p:blipFill>
        <p:spPr bwMode="auto">
          <a:xfrm>
            <a:off x="6876256" y="4653136"/>
            <a:ext cx="2016224" cy="2060848"/>
          </a:xfrm>
          <a:prstGeom prst="rect">
            <a:avLst/>
          </a:prstGeom>
          <a:noFill/>
          <a:ln w="9525">
            <a:noFill/>
            <a:miter lim="800000"/>
            <a:headEnd/>
            <a:tailEnd/>
          </a:ln>
        </p:spPr>
      </p:pic>
      <p:pic>
        <p:nvPicPr>
          <p:cNvPr id="22" name="Obrázek 21" descr="https://encrypted-tbn3.gstatic.com/images?q=tbn:ANd9GcTPcvhKvBhONdbg8lt2UrxdLYrX0lX49gwhyA-ih9ZLIcnCnr5n"/>
          <p:cNvPicPr/>
          <p:nvPr/>
        </p:nvPicPr>
        <p:blipFill>
          <a:blip r:embed="rId5" cstate="print"/>
          <a:srcRect l="17008" r="5669" b="10124"/>
          <a:stretch>
            <a:fillRect/>
          </a:stretch>
        </p:blipFill>
        <p:spPr bwMode="auto">
          <a:xfrm>
            <a:off x="5220072" y="2924944"/>
            <a:ext cx="2088232" cy="1584176"/>
          </a:xfrm>
          <a:prstGeom prst="rect">
            <a:avLst/>
          </a:prstGeom>
          <a:noFill/>
          <a:ln w="9525">
            <a:noFill/>
            <a:miter lim="800000"/>
            <a:headEnd/>
            <a:tailEnd/>
          </a:ln>
        </p:spPr>
      </p:pic>
      <p:pic>
        <p:nvPicPr>
          <p:cNvPr id="23" name="irc_mi" descr="http://www.independent.co.uk/incoming/article9959582.ece/alternates/w460/germany-2.jpg"/>
          <p:cNvPicPr/>
          <p:nvPr/>
        </p:nvPicPr>
        <p:blipFill>
          <a:blip r:embed="rId6" cstate="print"/>
          <a:srcRect/>
          <a:stretch>
            <a:fillRect/>
          </a:stretch>
        </p:blipFill>
        <p:spPr bwMode="auto">
          <a:xfrm>
            <a:off x="5508104" y="1700808"/>
            <a:ext cx="1549400" cy="1162050"/>
          </a:xfrm>
          <a:prstGeom prst="rect">
            <a:avLst/>
          </a:prstGeom>
          <a:noFill/>
          <a:ln w="9525">
            <a:noFill/>
            <a:miter lim="800000"/>
            <a:headEnd/>
            <a:tailEnd/>
          </a:ln>
        </p:spPr>
      </p:pic>
      <p:pic>
        <p:nvPicPr>
          <p:cNvPr id="24" name="irc_mi" descr="http://www.dw.de/image/0,,18171891_303,00.jpg"/>
          <p:cNvPicPr/>
          <p:nvPr/>
        </p:nvPicPr>
        <p:blipFill>
          <a:blip r:embed="rId7" cstate="print"/>
          <a:srcRect l="10529" t="11511" r="31586"/>
          <a:stretch>
            <a:fillRect/>
          </a:stretch>
        </p:blipFill>
        <p:spPr bwMode="auto">
          <a:xfrm>
            <a:off x="107504" y="5589240"/>
            <a:ext cx="1315949" cy="1156061"/>
          </a:xfrm>
          <a:prstGeom prst="rect">
            <a:avLst/>
          </a:prstGeom>
          <a:noFill/>
          <a:ln w="9525">
            <a:noFill/>
            <a:miter lim="800000"/>
            <a:headEnd/>
            <a:tailEnd/>
          </a:ln>
        </p:spPr>
      </p:pic>
      <p:pic>
        <p:nvPicPr>
          <p:cNvPr id="25" name="irc_mi" descr="http://i.lidovky.cz/15/013/lngal/ELE58beca_AA40_GERMANY_ISLAM_PROTESTS_0121_11.JPG"/>
          <p:cNvPicPr/>
          <p:nvPr/>
        </p:nvPicPr>
        <p:blipFill>
          <a:blip r:embed="rId8" cstate="print"/>
          <a:srcRect l="20541" r="31222" b="34996"/>
          <a:stretch>
            <a:fillRect/>
          </a:stretch>
        </p:blipFill>
        <p:spPr bwMode="auto">
          <a:xfrm>
            <a:off x="151483" y="4437112"/>
            <a:ext cx="1180157" cy="1080197"/>
          </a:xfrm>
          <a:prstGeom prst="rect">
            <a:avLst/>
          </a:prstGeom>
          <a:noFill/>
          <a:ln w="9525">
            <a:noFill/>
            <a:miter lim="800000"/>
            <a:headEnd/>
            <a:tailEnd/>
          </a:ln>
        </p:spPr>
      </p:pic>
      <p:pic>
        <p:nvPicPr>
          <p:cNvPr id="26" name="irc_mi" descr="http://img.ihned.cz/attachment.php/610/57956610/2jInoFKs5W69V4OxCf7DHJMtEv8Rypkh/NEMECKO_DEMONSTRACE_SPOLECNOST_ISLAM_13_564.jpg"/>
          <p:cNvPicPr/>
          <p:nvPr/>
        </p:nvPicPr>
        <p:blipFill>
          <a:blip r:embed="rId9" cstate="print"/>
          <a:srcRect b="839"/>
          <a:stretch>
            <a:fillRect/>
          </a:stretch>
        </p:blipFill>
        <p:spPr bwMode="auto">
          <a:xfrm>
            <a:off x="1475656" y="4581128"/>
            <a:ext cx="3096344" cy="2088232"/>
          </a:xfrm>
          <a:prstGeom prst="rect">
            <a:avLst/>
          </a:prstGeom>
          <a:noFill/>
          <a:ln w="9525">
            <a:noFill/>
            <a:miter lim="800000"/>
            <a:headEnd/>
            <a:tailEnd/>
          </a:ln>
        </p:spPr>
      </p:pic>
      <p:pic>
        <p:nvPicPr>
          <p:cNvPr id="27" name="irc_mi" descr="http://images.zeit.de/gesellschaft/zeitgeschehen/2015-01/pegida-paris-karikaturen/Unbenannt2.jpg"/>
          <p:cNvPicPr/>
          <p:nvPr/>
        </p:nvPicPr>
        <p:blipFill>
          <a:blip r:embed="rId10" cstate="print"/>
          <a:srcRect l="20527" t="3478" r="23459" b="5217"/>
          <a:stretch>
            <a:fillRect/>
          </a:stretch>
        </p:blipFill>
        <p:spPr bwMode="auto">
          <a:xfrm>
            <a:off x="4094708" y="4560409"/>
            <a:ext cx="2349500" cy="2180959"/>
          </a:xfrm>
          <a:prstGeom prst="rect">
            <a:avLst/>
          </a:prstGeom>
          <a:noFill/>
          <a:ln w="9525">
            <a:noFill/>
            <a:miter lim="800000"/>
            <a:headEnd/>
            <a:tailEnd/>
          </a:ln>
        </p:spPr>
      </p:pic>
      <p:pic>
        <p:nvPicPr>
          <p:cNvPr id="28" name="irc_mi" descr="http://img.ct24.cz/cache/616x411/article/63/6224/622378.jpg?1421590363"/>
          <p:cNvPicPr/>
          <p:nvPr/>
        </p:nvPicPr>
        <p:blipFill>
          <a:blip r:embed="rId11" cstate="print"/>
          <a:srcRect l="40495" t="4148" r="1841" b="9679"/>
          <a:stretch>
            <a:fillRect/>
          </a:stretch>
        </p:blipFill>
        <p:spPr bwMode="auto">
          <a:xfrm>
            <a:off x="7380312" y="2912445"/>
            <a:ext cx="1669415" cy="1668683"/>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39552" y="260648"/>
            <a:ext cx="8229600" cy="432048"/>
          </a:xfrm>
        </p:spPr>
        <p:txBody>
          <a:bodyPr>
            <a:normAutofit fontScale="90000"/>
          </a:bodyPr>
          <a:lstStyle/>
          <a:p>
            <a:r>
              <a:rPr lang="cs-CZ" sz="2800" b="1" dirty="0" err="1" smtClean="0">
                <a:solidFill>
                  <a:srgbClr val="FF0000"/>
                </a:solidFill>
              </a:rPr>
              <a:t>Protiislámské</a:t>
            </a:r>
            <a:r>
              <a:rPr lang="cs-CZ" sz="2800" b="1" dirty="0" smtClean="0">
                <a:solidFill>
                  <a:srgbClr val="FF0000"/>
                </a:solidFill>
              </a:rPr>
              <a:t>  aktivity v České republice</a:t>
            </a:r>
            <a:endParaRPr lang="cs-CZ" sz="2800" b="1" dirty="0">
              <a:solidFill>
                <a:srgbClr val="FF0000"/>
              </a:solidFill>
            </a:endParaRPr>
          </a:p>
        </p:txBody>
      </p:sp>
      <p:sp>
        <p:nvSpPr>
          <p:cNvPr id="3" name="Zástupný symbol pro obsah 2"/>
          <p:cNvSpPr>
            <a:spLocks noGrp="1"/>
          </p:cNvSpPr>
          <p:nvPr>
            <p:ph idx="1"/>
          </p:nvPr>
        </p:nvSpPr>
        <p:spPr>
          <a:xfrm>
            <a:off x="-108520" y="692696"/>
            <a:ext cx="9252520" cy="5001419"/>
          </a:xfrm>
        </p:spPr>
        <p:txBody>
          <a:bodyPr>
            <a:normAutofit/>
          </a:bodyPr>
          <a:lstStyle/>
          <a:p>
            <a:pPr>
              <a:buNone/>
            </a:pPr>
            <a:r>
              <a:rPr lang="cs-CZ" sz="1600" b="1" dirty="0" smtClean="0"/>
              <a:t>      V České republice  se během ledna 2015  </a:t>
            </a:r>
            <a:r>
              <a:rPr lang="cs-CZ" sz="1600" b="1" dirty="0" err="1" smtClean="0"/>
              <a:t>vnedla</a:t>
            </a:r>
            <a:r>
              <a:rPr lang="cs-CZ" sz="1600" b="1" dirty="0" smtClean="0"/>
              <a:t> </a:t>
            </a:r>
            <a:r>
              <a:rPr lang="cs-CZ" sz="1600" b="1" dirty="0" err="1" smtClean="0"/>
              <a:t>antiislámská</a:t>
            </a:r>
            <a:r>
              <a:rPr lang="cs-CZ" sz="1600" b="1" dirty="0" smtClean="0"/>
              <a:t>  vlna. Proběhly demonstrace , ultrapravicoví </a:t>
            </a:r>
            <a:r>
              <a:rPr lang="cs-CZ" sz="1600" b="1" dirty="0" err="1" smtClean="0"/>
              <a:t>evtremisté</a:t>
            </a:r>
            <a:r>
              <a:rPr lang="cs-CZ" sz="1600" b="1" dirty="0" smtClean="0"/>
              <a:t> a nacionalisté se snaží demagogickými projevy  vzbudit strach. Politici  demokratické síly jsou v „defenzivě</a:t>
            </a:r>
            <a:r>
              <a:rPr lang="cs-CZ" sz="1800" dirty="0" smtClean="0"/>
              <a:t>“.</a:t>
            </a:r>
            <a:endParaRPr lang="cs-CZ" sz="1800" dirty="0"/>
          </a:p>
        </p:txBody>
      </p:sp>
      <p:pic>
        <p:nvPicPr>
          <p:cNvPr id="4" name="irc_mi" descr="10919015_10153042318567938_7136976762148118046_n"/>
          <p:cNvPicPr/>
          <p:nvPr/>
        </p:nvPicPr>
        <p:blipFill>
          <a:blip r:embed="rId2" cstate="print"/>
          <a:srcRect/>
          <a:stretch>
            <a:fillRect/>
          </a:stretch>
        </p:blipFill>
        <p:spPr bwMode="auto">
          <a:xfrm>
            <a:off x="179512" y="1556792"/>
            <a:ext cx="2448272" cy="1368152"/>
          </a:xfrm>
          <a:prstGeom prst="rect">
            <a:avLst/>
          </a:prstGeom>
          <a:noFill/>
          <a:ln w="9525">
            <a:noFill/>
            <a:miter lim="800000"/>
            <a:headEnd/>
            <a:tailEnd/>
          </a:ln>
        </p:spPr>
      </p:pic>
      <p:pic>
        <p:nvPicPr>
          <p:cNvPr id="5" name="Obrázek 4" descr="http://www.ivcrn.cz/wp-content/uploads/2014/06/PETICE.jpg"/>
          <p:cNvPicPr/>
          <p:nvPr/>
        </p:nvPicPr>
        <p:blipFill>
          <a:blip r:embed="rId3" cstate="print"/>
          <a:srcRect/>
          <a:stretch>
            <a:fillRect/>
          </a:stretch>
        </p:blipFill>
        <p:spPr bwMode="auto">
          <a:xfrm>
            <a:off x="2699792" y="1556792"/>
            <a:ext cx="1584176" cy="1368152"/>
          </a:xfrm>
          <a:prstGeom prst="rect">
            <a:avLst/>
          </a:prstGeom>
          <a:noFill/>
          <a:ln w="9525">
            <a:noFill/>
            <a:miter lim="800000"/>
            <a:headEnd/>
            <a:tailEnd/>
          </a:ln>
        </p:spPr>
      </p:pic>
      <p:pic>
        <p:nvPicPr>
          <p:cNvPr id="6" name="irc_mi" descr="https://img.blesk.cz/img/1/normal620/2218570_islam-muslimove-demonstrace-praha-hradcany-martin-konvicka-islam-v-cr-nechceme.jpg"/>
          <p:cNvPicPr/>
          <p:nvPr/>
        </p:nvPicPr>
        <p:blipFill>
          <a:blip r:embed="rId4" cstate="print"/>
          <a:srcRect b="18149"/>
          <a:stretch>
            <a:fillRect/>
          </a:stretch>
        </p:blipFill>
        <p:spPr bwMode="auto">
          <a:xfrm>
            <a:off x="179512" y="2978770"/>
            <a:ext cx="2895600" cy="1252584"/>
          </a:xfrm>
          <a:prstGeom prst="rect">
            <a:avLst/>
          </a:prstGeom>
          <a:noFill/>
          <a:ln w="9525">
            <a:noFill/>
            <a:miter lim="800000"/>
            <a:headEnd/>
            <a:tailEnd/>
          </a:ln>
        </p:spPr>
      </p:pic>
      <p:sp>
        <p:nvSpPr>
          <p:cNvPr id="7" name="TextovéPole 6"/>
          <p:cNvSpPr txBox="1"/>
          <p:nvPr/>
        </p:nvSpPr>
        <p:spPr>
          <a:xfrm>
            <a:off x="3131840" y="3068960"/>
            <a:ext cx="3456384" cy="3385542"/>
          </a:xfrm>
          <a:prstGeom prst="rect">
            <a:avLst/>
          </a:prstGeom>
          <a:noFill/>
        </p:spPr>
        <p:txBody>
          <a:bodyPr wrap="square" rtlCol="0">
            <a:spAutoFit/>
          </a:bodyPr>
          <a:lstStyle/>
          <a:p>
            <a:r>
              <a:rPr lang="cs-CZ" b="1" dirty="0" smtClean="0"/>
              <a:t> </a:t>
            </a:r>
            <a:r>
              <a:rPr lang="cs-CZ" sz="1600" b="1" dirty="0" smtClean="0"/>
              <a:t>Hlavní vůdce </a:t>
            </a:r>
            <a:r>
              <a:rPr lang="cs-CZ" sz="1600" b="1" dirty="0" err="1" smtClean="0"/>
              <a:t>antiislamistů</a:t>
            </a:r>
            <a:r>
              <a:rPr lang="cs-CZ" sz="1600" b="1" dirty="0" smtClean="0"/>
              <a:t> v ČR  je docent Jihočeské univerzity                            Martin Konvička. Přírodovědec, věčný rebel, provokatér a amatérský „</a:t>
            </a:r>
            <a:r>
              <a:rPr lang="cs-CZ" sz="1600" b="1" dirty="0" err="1" smtClean="0"/>
              <a:t>deislamizátor</a:t>
            </a:r>
            <a:r>
              <a:rPr lang="cs-CZ" sz="1600" b="1" dirty="0" smtClean="0"/>
              <a:t>“</a:t>
            </a:r>
          </a:p>
          <a:p>
            <a:r>
              <a:rPr lang="cs-CZ" sz="1600" b="1" dirty="0" smtClean="0"/>
              <a:t>Hnutí  INČRN = „Islám v ČR </a:t>
            </a:r>
            <a:r>
              <a:rPr lang="cs-CZ" sz="1600" b="1" dirty="0" err="1" smtClean="0"/>
              <a:t>nechcem</a:t>
            </a:r>
            <a:r>
              <a:rPr lang="cs-CZ" sz="1600" b="1" dirty="0" smtClean="0"/>
              <a:t>“</a:t>
            </a:r>
          </a:p>
          <a:p>
            <a:r>
              <a:rPr lang="cs-CZ" sz="1600" b="1" dirty="0" smtClean="0"/>
              <a:t>Od roku 2011 existují v ČR sdružení </a:t>
            </a:r>
            <a:r>
              <a:rPr lang="cs-CZ" sz="1600" b="1" i="1" dirty="0" err="1" smtClean="0"/>
              <a:t>AntiMešita</a:t>
            </a:r>
            <a:r>
              <a:rPr lang="cs-CZ" sz="1600" b="1" i="1" dirty="0" smtClean="0"/>
              <a:t> o.s.</a:t>
            </a:r>
            <a:r>
              <a:rPr lang="cs-CZ" sz="1600" b="1" dirty="0" smtClean="0"/>
              <a:t> a </a:t>
            </a:r>
            <a:r>
              <a:rPr lang="cs-CZ" sz="1600" b="1" i="1" dirty="0" err="1" smtClean="0"/>
              <a:t>AntiMešita</a:t>
            </a:r>
            <a:r>
              <a:rPr lang="cs-CZ" sz="1600" b="1" i="1" dirty="0" smtClean="0"/>
              <a:t>-</a:t>
            </a:r>
            <a:r>
              <a:rPr lang="cs-CZ" sz="1600" b="1" i="1" dirty="0" err="1" smtClean="0"/>
              <a:t>Envi</a:t>
            </a:r>
            <a:r>
              <a:rPr lang="cs-CZ" sz="1600" b="1" i="1" dirty="0" smtClean="0"/>
              <a:t> o.s,</a:t>
            </a:r>
          </a:p>
          <a:p>
            <a:r>
              <a:rPr lang="cs-CZ" sz="1600" b="1" dirty="0" smtClean="0"/>
              <a:t>které se snaží zabránit výstavbě mešit na našem území.</a:t>
            </a:r>
            <a:endParaRPr lang="cs-CZ" sz="1600" dirty="0" smtClean="0"/>
          </a:p>
          <a:p>
            <a:endParaRPr lang="cs-CZ" sz="1600" b="1" dirty="0" smtClean="0"/>
          </a:p>
          <a:p>
            <a:endParaRPr lang="cs-CZ" dirty="0" smtClean="0"/>
          </a:p>
          <a:p>
            <a:endParaRPr lang="cs-CZ" dirty="0"/>
          </a:p>
        </p:txBody>
      </p:sp>
      <p:pic>
        <p:nvPicPr>
          <p:cNvPr id="8" name="Obrázek 7" descr="http://i.metro.cz/15/012/mesph/JBS58a1d2_P201501160797601.jpg"/>
          <p:cNvPicPr/>
          <p:nvPr/>
        </p:nvPicPr>
        <p:blipFill>
          <a:blip r:embed="rId5" cstate="print"/>
          <a:srcRect/>
          <a:stretch>
            <a:fillRect/>
          </a:stretch>
        </p:blipFill>
        <p:spPr bwMode="auto">
          <a:xfrm>
            <a:off x="6665912" y="1340768"/>
            <a:ext cx="2010544" cy="1368152"/>
          </a:xfrm>
          <a:prstGeom prst="rect">
            <a:avLst/>
          </a:prstGeom>
          <a:noFill/>
          <a:ln w="9525">
            <a:noFill/>
            <a:miter lim="800000"/>
            <a:headEnd/>
            <a:tailEnd/>
          </a:ln>
        </p:spPr>
      </p:pic>
      <p:pic>
        <p:nvPicPr>
          <p:cNvPr id="9" name="irc_mi" descr="JB58a186_04"/>
          <p:cNvPicPr/>
          <p:nvPr/>
        </p:nvPicPr>
        <p:blipFill>
          <a:blip r:embed="rId6" cstate="print"/>
          <a:srcRect/>
          <a:stretch>
            <a:fillRect/>
          </a:stretch>
        </p:blipFill>
        <p:spPr bwMode="auto">
          <a:xfrm>
            <a:off x="4355976" y="1556792"/>
            <a:ext cx="1944216" cy="1368152"/>
          </a:xfrm>
          <a:prstGeom prst="rect">
            <a:avLst/>
          </a:prstGeom>
          <a:noFill/>
          <a:ln w="9525">
            <a:noFill/>
            <a:miter lim="800000"/>
            <a:headEnd/>
            <a:tailEnd/>
          </a:ln>
        </p:spPr>
      </p:pic>
      <p:pic>
        <p:nvPicPr>
          <p:cNvPr id="10" name="Obrázek 9" descr="Kolem p&amp;ecaron;ti stovek lidí se sešlo v poledne na Starom&amp;ecaron;stském nám&amp;ecaron;stí v Praze na demonstraci proti islámu v &amp;Ccaron;esku. K ú&amp;ccaron;astník&amp;uring;m promluvil i poslanec Tomio Okamura, který vyzýval, aby se &amp;Ccaron;esko bránilo."/>
          <p:cNvPicPr/>
          <p:nvPr/>
        </p:nvPicPr>
        <p:blipFill>
          <a:blip r:embed="rId7" cstate="print"/>
          <a:srcRect r="28804" b="11235"/>
          <a:stretch>
            <a:fillRect/>
          </a:stretch>
        </p:blipFill>
        <p:spPr bwMode="auto">
          <a:xfrm>
            <a:off x="6660232" y="2746261"/>
            <a:ext cx="1799270" cy="1186795"/>
          </a:xfrm>
          <a:prstGeom prst="rect">
            <a:avLst/>
          </a:prstGeom>
          <a:noFill/>
          <a:ln w="9525">
            <a:noFill/>
            <a:miter lim="800000"/>
            <a:headEnd/>
            <a:tailEnd/>
          </a:ln>
        </p:spPr>
      </p:pic>
      <p:sp>
        <p:nvSpPr>
          <p:cNvPr id="1025" name="Rectangle 1"/>
          <p:cNvSpPr>
            <a:spLocks noChangeArrowheads="1"/>
          </p:cNvSpPr>
          <p:nvPr/>
        </p:nvSpPr>
        <p:spPr bwMode="auto">
          <a:xfrm>
            <a:off x="2915816" y="5517232"/>
            <a:ext cx="6264696" cy="13234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600" b="1" i="0" u="sng" strike="noStrike" cap="none" normalizeH="0" baseline="0" dirty="0" smtClean="0">
                <a:ln>
                  <a:noFill/>
                </a:ln>
                <a:solidFill>
                  <a:schemeClr val="tx1"/>
                </a:solidFill>
                <a:effectLst/>
                <a:latin typeface="Calibri" pitchFamily="34" charset="0"/>
                <a:ea typeface="Calibri" pitchFamily="34" charset="0"/>
                <a:cs typeface="Times New Roman" pitchFamily="18" charset="0"/>
              </a:rPr>
              <a:t>Politolog Bohumil Doležal</a:t>
            </a:r>
            <a:r>
              <a:rPr kumimoji="0" lang="cs-CZ"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 </a:t>
            </a:r>
            <a:r>
              <a:rPr lang="cs-CZ" sz="1600" b="1" dirty="0" smtClean="0">
                <a:latin typeface="Calibri" pitchFamily="34" charset="0"/>
                <a:ea typeface="Calibri" pitchFamily="34" charset="0"/>
                <a:cs typeface="Times New Roman" pitchFamily="18" charset="0"/>
              </a:rPr>
              <a:t>P</a:t>
            </a:r>
            <a:r>
              <a:rPr kumimoji="0" lang="cs-CZ"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roč se u nás protestuje proti islamizaci? Vymezujeme se proti někomu, kdo tady vlastně není. Je to kvůli tomu, že to frčí na Západě, že se to tady některým lidem hodí jako politický klacek a že se to může hodit i silám z 'blízkého zahraničí',“ </a:t>
            </a:r>
            <a:r>
              <a:rPr kumimoji="0" lang="cs-CZ" sz="1600" b="1"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Protiislámské</a:t>
            </a:r>
            <a:r>
              <a:rPr kumimoji="0" lang="cs-CZ"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demonstrace</a:t>
            </a:r>
            <a:r>
              <a:rPr kumimoji="0" lang="cs-CZ" sz="1600" b="1" i="0" u="none" strike="noStrike" cap="none" normalizeH="0" dirty="0" smtClean="0">
                <a:ln>
                  <a:noFill/>
                </a:ln>
                <a:solidFill>
                  <a:schemeClr val="tx1"/>
                </a:solidFill>
                <a:effectLst/>
                <a:latin typeface="Calibri" pitchFamily="34" charset="0"/>
                <a:ea typeface="Calibri" pitchFamily="34" charset="0"/>
                <a:cs typeface="Times New Roman" pitchFamily="18" charset="0"/>
              </a:rPr>
              <a:t> a </a:t>
            </a:r>
            <a:r>
              <a:rPr kumimoji="0" lang="cs-CZ" sz="1600" b="1"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Islamofobie</a:t>
            </a:r>
            <a:r>
              <a:rPr kumimoji="0" lang="cs-CZ"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v Evropě nahrává i </a:t>
            </a:r>
            <a:r>
              <a:rPr kumimoji="0" lang="cs-CZ" sz="1600" b="1"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Putinovu</a:t>
            </a:r>
            <a:r>
              <a:rPr kumimoji="0" lang="cs-CZ"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Rusku.“</a:t>
            </a:r>
            <a:endParaRPr kumimoji="0" lang="cs-CZ"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18" name="TextovéPole 17"/>
          <p:cNvSpPr txBox="1"/>
          <p:nvPr/>
        </p:nvSpPr>
        <p:spPr>
          <a:xfrm>
            <a:off x="6588224" y="3894147"/>
            <a:ext cx="2376264" cy="830997"/>
          </a:xfrm>
          <a:prstGeom prst="rect">
            <a:avLst/>
          </a:prstGeom>
          <a:noFill/>
        </p:spPr>
        <p:txBody>
          <a:bodyPr wrap="square" rtlCol="0">
            <a:spAutoFit/>
          </a:bodyPr>
          <a:lstStyle/>
          <a:p>
            <a:r>
              <a:rPr lang="cs-CZ" sz="1600" b="1" dirty="0" smtClean="0"/>
              <a:t>S </a:t>
            </a:r>
            <a:r>
              <a:rPr lang="cs-CZ" sz="1600" b="1" dirty="0" err="1" smtClean="0"/>
              <a:t>protiislámskými</a:t>
            </a:r>
            <a:r>
              <a:rPr lang="cs-CZ" sz="1600" b="1" dirty="0" smtClean="0"/>
              <a:t> výroky vystupuje i předseda Úsvitu </a:t>
            </a:r>
            <a:r>
              <a:rPr lang="cs-CZ" sz="1600" b="1" dirty="0" err="1" smtClean="0"/>
              <a:t>Tomio</a:t>
            </a:r>
            <a:r>
              <a:rPr lang="cs-CZ" sz="1600" b="1" dirty="0" smtClean="0"/>
              <a:t> </a:t>
            </a:r>
            <a:r>
              <a:rPr lang="cs-CZ" sz="1600" b="1" dirty="0" err="1" smtClean="0"/>
              <a:t>Okamura</a:t>
            </a:r>
            <a:endParaRPr lang="cs-CZ" sz="1600" b="1" dirty="0"/>
          </a:p>
        </p:txBody>
      </p:sp>
      <p:pic>
        <p:nvPicPr>
          <p:cNvPr id="20" name="irc_mi" descr="http://img99.rajce.idnes.cz/d9903/6/6556/6556705_04f48abbb34922ff65bcf763c83b9e9d/images/antimesita-jako_banner_pro_reklamu.jpg"/>
          <p:cNvPicPr/>
          <p:nvPr/>
        </p:nvPicPr>
        <p:blipFill>
          <a:blip r:embed="rId8" cstate="print"/>
          <a:srcRect/>
          <a:stretch>
            <a:fillRect/>
          </a:stretch>
        </p:blipFill>
        <p:spPr bwMode="auto">
          <a:xfrm>
            <a:off x="6516216" y="4869160"/>
            <a:ext cx="1008112" cy="576064"/>
          </a:xfrm>
          <a:prstGeom prst="rect">
            <a:avLst/>
          </a:prstGeom>
          <a:noFill/>
          <a:ln w="9525">
            <a:noFill/>
            <a:miter lim="800000"/>
            <a:headEnd/>
            <a:tailEnd/>
          </a:ln>
        </p:spPr>
      </p:pic>
      <p:pic>
        <p:nvPicPr>
          <p:cNvPr id="21" name="irc_mi" descr="http://1.bp.blogspot.com/-pXnJfJw3hEs/Tq1ppSEI0NI/AAAAAAAAAJw/J9xaruJhsFo/s1600/logo_big.png"/>
          <p:cNvPicPr/>
          <p:nvPr/>
        </p:nvPicPr>
        <p:blipFill>
          <a:blip r:embed="rId9" cstate="print"/>
          <a:srcRect/>
          <a:stretch>
            <a:fillRect/>
          </a:stretch>
        </p:blipFill>
        <p:spPr bwMode="auto">
          <a:xfrm>
            <a:off x="7732340" y="4725144"/>
            <a:ext cx="800100" cy="805364"/>
          </a:xfrm>
          <a:prstGeom prst="rect">
            <a:avLst/>
          </a:prstGeom>
          <a:noFill/>
          <a:ln w="9525">
            <a:noFill/>
            <a:miter lim="800000"/>
            <a:headEnd/>
            <a:tailEnd/>
          </a:ln>
        </p:spPr>
      </p:pic>
      <p:pic>
        <p:nvPicPr>
          <p:cNvPr id="22" name="irc_mi" descr="http://blog.idnes.cz/blog/10328/400866/mesitycr.jpg"/>
          <p:cNvPicPr/>
          <p:nvPr/>
        </p:nvPicPr>
        <p:blipFill>
          <a:blip r:embed="rId10" cstate="print"/>
          <a:srcRect l="7087" r="4724" b="8449"/>
          <a:stretch>
            <a:fillRect/>
          </a:stretch>
        </p:blipFill>
        <p:spPr bwMode="auto">
          <a:xfrm>
            <a:off x="157014" y="4437112"/>
            <a:ext cx="2758802" cy="1872208"/>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950912" y="188640"/>
            <a:ext cx="8229600" cy="490066"/>
          </a:xfrm>
        </p:spPr>
        <p:txBody>
          <a:bodyPr>
            <a:normAutofit fontScale="90000"/>
          </a:bodyPr>
          <a:lstStyle/>
          <a:p>
            <a:pPr algn="l"/>
            <a:r>
              <a:rPr lang="cs-CZ" sz="2800" b="1" dirty="0" smtClean="0">
                <a:solidFill>
                  <a:srgbClr val="FF0000"/>
                </a:solidFill>
              </a:rPr>
              <a:t>Islamisté útočí v dalších zemích</a:t>
            </a:r>
            <a:r>
              <a:rPr lang="cs-CZ" sz="2800" dirty="0" smtClean="0">
                <a:solidFill>
                  <a:srgbClr val="FF0000"/>
                </a:solidFill>
              </a:rPr>
              <a:t/>
            </a:r>
            <a:br>
              <a:rPr lang="cs-CZ" sz="2800" dirty="0" smtClean="0">
                <a:solidFill>
                  <a:srgbClr val="FF0000"/>
                </a:solidFill>
              </a:rPr>
            </a:br>
            <a:endParaRPr lang="cs-CZ" sz="2800" dirty="0">
              <a:solidFill>
                <a:srgbClr val="FF0000"/>
              </a:solidFill>
            </a:endParaRPr>
          </a:p>
        </p:txBody>
      </p:sp>
      <p:sp>
        <p:nvSpPr>
          <p:cNvPr id="3" name="Zástupný symbol pro obsah 2"/>
          <p:cNvSpPr>
            <a:spLocks noGrp="1"/>
          </p:cNvSpPr>
          <p:nvPr>
            <p:ph idx="1"/>
          </p:nvPr>
        </p:nvSpPr>
        <p:spPr>
          <a:xfrm>
            <a:off x="-180528" y="404664"/>
            <a:ext cx="9145016" cy="6336704"/>
          </a:xfrm>
        </p:spPr>
        <p:txBody>
          <a:bodyPr>
            <a:normAutofit/>
          </a:bodyPr>
          <a:lstStyle/>
          <a:p>
            <a:pPr>
              <a:buNone/>
            </a:pPr>
            <a:r>
              <a:rPr lang="cs-CZ" sz="2400" b="1" dirty="0" smtClean="0"/>
              <a:t>     Egypt </a:t>
            </a:r>
          </a:p>
          <a:p>
            <a:pPr>
              <a:buNone/>
            </a:pPr>
            <a:r>
              <a:rPr lang="cs-CZ" sz="1600" b="1" dirty="0" smtClean="0"/>
              <a:t>       Ozbrojenci z hnutí Islámský stát vyzvali islamistické                                                                                                                           skupiny na egyptském Sinajském poloostrově, aby                                                                                                                             pokračovaly v útocích proti bezpečnostním složkám                                                                                               i ve stínání hlav svých odpůrců.</a:t>
            </a:r>
            <a:r>
              <a:rPr lang="cs-CZ" sz="1600" b="1" i="1" dirty="0" smtClean="0"/>
              <a:t>                                                                                                                                                                 „Stínejte hlavy, nastražte bomby“</a:t>
            </a:r>
            <a:r>
              <a:rPr lang="cs-CZ" sz="1600" b="1" dirty="0" smtClean="0"/>
              <a:t> Uvedl mluvčí                                                                                                                                      Islámského státu Abú </a:t>
            </a:r>
            <a:r>
              <a:rPr lang="cs-CZ" sz="1600" b="1" dirty="0" err="1" smtClean="0"/>
              <a:t>Muhammad</a:t>
            </a:r>
            <a:r>
              <a:rPr lang="cs-CZ" sz="1600" b="1" dirty="0" smtClean="0"/>
              <a:t> </a:t>
            </a:r>
            <a:r>
              <a:rPr lang="cs-CZ" sz="1600" b="1" dirty="0" err="1" smtClean="0"/>
              <a:t>Adnání</a:t>
            </a:r>
            <a:r>
              <a:rPr lang="cs-CZ" sz="1600" b="1" dirty="0" smtClean="0"/>
              <a:t>.</a:t>
            </a:r>
          </a:p>
          <a:p>
            <a:pPr>
              <a:buNone/>
            </a:pPr>
            <a:r>
              <a:rPr lang="cs-CZ" sz="1600" b="1" dirty="0" smtClean="0"/>
              <a:t>       Členové islamistické skupiny </a:t>
            </a:r>
            <a:r>
              <a:rPr lang="cs-CZ" sz="1600" b="1" dirty="0" err="1" smtClean="0"/>
              <a:t>Ansar</a:t>
            </a:r>
            <a:r>
              <a:rPr lang="cs-CZ" sz="1600" b="1" dirty="0" smtClean="0"/>
              <a:t> Bajt </a:t>
            </a:r>
            <a:r>
              <a:rPr lang="cs-CZ" sz="1600" b="1" dirty="0" err="1" smtClean="0"/>
              <a:t>al</a:t>
            </a:r>
            <a:r>
              <a:rPr lang="cs-CZ" sz="1600" b="1" dirty="0" smtClean="0"/>
              <a:t>-</a:t>
            </a:r>
            <a:r>
              <a:rPr lang="cs-CZ" sz="1600" b="1" dirty="0" err="1" smtClean="0"/>
              <a:t>Makdis</a:t>
            </a:r>
            <a:r>
              <a:rPr lang="cs-CZ" sz="1600" b="1" dirty="0" smtClean="0"/>
              <a:t>,                                                                                       kteří bojují proti egyptské vládě, setnuli hlavu                                                                                                          třem mužům, kteří se podle nich spolčili s Izraelem                                                                                                        a egyptskou armádou. Čtvrtého muže kvůli stejným obviněním zastřelili.                                                                 Vraždí také křesťany žijící v Egyptě.</a:t>
            </a:r>
          </a:p>
          <a:p>
            <a:pPr>
              <a:buNone/>
            </a:pPr>
            <a:r>
              <a:rPr lang="cs-CZ" sz="2600" b="1" dirty="0" smtClean="0"/>
              <a:t>     Pákistán</a:t>
            </a:r>
          </a:p>
          <a:p>
            <a:pPr>
              <a:buNone/>
            </a:pPr>
            <a:r>
              <a:rPr lang="cs-CZ" sz="1600" b="1" dirty="0" smtClean="0"/>
              <a:t>        Nejméně 130 mrtvých a 122 zraněných si vyžádal  útok                                                                                                 bojovníků islamistického hnutí </a:t>
            </a:r>
            <a:r>
              <a:rPr lang="cs-CZ" sz="1600" b="1" dirty="0" err="1" smtClean="0"/>
              <a:t>Taliban</a:t>
            </a:r>
            <a:r>
              <a:rPr lang="cs-CZ" sz="1600" b="1" dirty="0" smtClean="0"/>
              <a:t> na školu                                                                                                                           v pákistánském městě </a:t>
            </a:r>
            <a:r>
              <a:rPr lang="cs-CZ" sz="1600" b="1" dirty="0" err="1" smtClean="0"/>
              <a:t>Péšávaru</a:t>
            </a:r>
            <a:r>
              <a:rPr lang="cs-CZ" sz="1600" b="1" dirty="0" smtClean="0"/>
              <a:t>. Přes stovku obětí tvoří                                                                                                            žáci školy, kterou navštěvuje řada dětí pákistánských vojáků</a:t>
            </a:r>
          </a:p>
          <a:p>
            <a:pPr>
              <a:buNone/>
            </a:pPr>
            <a:r>
              <a:rPr lang="cs-CZ" sz="2600" b="1" dirty="0" smtClean="0"/>
              <a:t>     Japonsko</a:t>
            </a:r>
          </a:p>
          <a:p>
            <a:pPr>
              <a:buNone/>
            </a:pPr>
            <a:r>
              <a:rPr lang="cs-CZ" sz="1700" b="1" dirty="0" smtClean="0"/>
              <a:t>       </a:t>
            </a:r>
            <a:endParaRPr lang="cs-CZ" sz="2800" dirty="0"/>
          </a:p>
        </p:txBody>
      </p:sp>
      <p:pic>
        <p:nvPicPr>
          <p:cNvPr id="4" name="Obrázek 3" descr="foto"/>
          <p:cNvPicPr/>
          <p:nvPr/>
        </p:nvPicPr>
        <p:blipFill>
          <a:blip r:embed="rId2" cstate="print"/>
          <a:srcRect/>
          <a:stretch>
            <a:fillRect/>
          </a:stretch>
        </p:blipFill>
        <p:spPr bwMode="auto">
          <a:xfrm>
            <a:off x="5364088" y="404664"/>
            <a:ext cx="1656184" cy="1175133"/>
          </a:xfrm>
          <a:prstGeom prst="rect">
            <a:avLst/>
          </a:prstGeom>
          <a:noFill/>
          <a:ln w="9525">
            <a:noFill/>
            <a:miter lim="800000"/>
            <a:headEnd/>
            <a:tailEnd/>
          </a:ln>
        </p:spPr>
      </p:pic>
      <p:pic>
        <p:nvPicPr>
          <p:cNvPr id="5" name="irc_mi" descr="http://i3.cn.cz/1358147038_P201301140242101.jpg"/>
          <p:cNvPicPr/>
          <p:nvPr/>
        </p:nvPicPr>
        <p:blipFill>
          <a:blip r:embed="rId3" cstate="print"/>
          <a:srcRect/>
          <a:stretch>
            <a:fillRect/>
          </a:stretch>
        </p:blipFill>
        <p:spPr bwMode="auto">
          <a:xfrm>
            <a:off x="7236296" y="404664"/>
            <a:ext cx="1584176" cy="1092132"/>
          </a:xfrm>
          <a:prstGeom prst="rect">
            <a:avLst/>
          </a:prstGeom>
          <a:noFill/>
          <a:ln w="9525">
            <a:noFill/>
            <a:miter lim="800000"/>
            <a:headEnd/>
            <a:tailEnd/>
          </a:ln>
        </p:spPr>
      </p:pic>
      <p:pic>
        <p:nvPicPr>
          <p:cNvPr id="6" name="irc_mi" descr="http://up.arjwan.com/upfiles/8pJ20922.jpg"/>
          <p:cNvPicPr/>
          <p:nvPr/>
        </p:nvPicPr>
        <p:blipFill>
          <a:blip r:embed="rId4" cstate="print"/>
          <a:srcRect/>
          <a:stretch>
            <a:fillRect/>
          </a:stretch>
        </p:blipFill>
        <p:spPr bwMode="auto">
          <a:xfrm>
            <a:off x="5364088" y="1628800"/>
            <a:ext cx="1368152" cy="1080120"/>
          </a:xfrm>
          <a:prstGeom prst="rect">
            <a:avLst/>
          </a:prstGeom>
          <a:noFill/>
          <a:ln w="9525">
            <a:noFill/>
            <a:miter lim="800000"/>
            <a:headEnd/>
            <a:tailEnd/>
          </a:ln>
        </p:spPr>
      </p:pic>
      <p:pic>
        <p:nvPicPr>
          <p:cNvPr id="7" name="irc_mi" descr="http://img.ihned.cz/attachment.php/930/49613930/awWNM7AmJ6oTkuD2B0qS9cr4nevQfp5i/CAR14_EGYPT-PROTESTS-_0816_11.jpg"/>
          <p:cNvPicPr/>
          <p:nvPr/>
        </p:nvPicPr>
        <p:blipFill>
          <a:blip r:embed="rId5" cstate="print"/>
          <a:srcRect/>
          <a:stretch>
            <a:fillRect/>
          </a:stretch>
        </p:blipFill>
        <p:spPr bwMode="auto">
          <a:xfrm>
            <a:off x="6871022" y="1628800"/>
            <a:ext cx="1949450" cy="1098703"/>
          </a:xfrm>
          <a:prstGeom prst="rect">
            <a:avLst/>
          </a:prstGeom>
          <a:noFill/>
          <a:ln w="9525">
            <a:noFill/>
            <a:miter lim="800000"/>
            <a:headEnd/>
            <a:tailEnd/>
          </a:ln>
        </p:spPr>
      </p:pic>
      <p:pic>
        <p:nvPicPr>
          <p:cNvPr id="11" name="irc_mi" descr="http://img.blesk.cz/img/1/full/1841717-img-masakr-pakistan-utok.jpg"/>
          <p:cNvPicPr/>
          <p:nvPr/>
        </p:nvPicPr>
        <p:blipFill>
          <a:blip r:embed="rId6" cstate="print"/>
          <a:srcRect/>
          <a:stretch>
            <a:fillRect/>
          </a:stretch>
        </p:blipFill>
        <p:spPr bwMode="auto">
          <a:xfrm>
            <a:off x="5364088" y="2996952"/>
            <a:ext cx="3744416" cy="2376264"/>
          </a:xfrm>
          <a:prstGeom prst="rect">
            <a:avLst/>
          </a:prstGeom>
          <a:noFill/>
          <a:ln w="9525">
            <a:noFill/>
            <a:miter lim="800000"/>
            <a:headEnd/>
            <a:tailEnd/>
          </a:ln>
        </p:spPr>
      </p:pic>
      <p:pic>
        <p:nvPicPr>
          <p:cNvPr id="12" name="irc_mi" descr="http://img.cz.prg.cmestatic.com/media/images/600x338/Jan2015/1720143.jpg?d41d"/>
          <p:cNvPicPr/>
          <p:nvPr/>
        </p:nvPicPr>
        <p:blipFill>
          <a:blip r:embed="rId7" cstate="print"/>
          <a:srcRect l="13228" t="1677" r="6142" b="8387"/>
          <a:stretch>
            <a:fillRect/>
          </a:stretch>
        </p:blipFill>
        <p:spPr bwMode="auto">
          <a:xfrm>
            <a:off x="2051720" y="5373216"/>
            <a:ext cx="2088232" cy="1368152"/>
          </a:xfrm>
          <a:prstGeom prst="rect">
            <a:avLst/>
          </a:prstGeom>
          <a:noFill/>
          <a:ln w="9525">
            <a:noFill/>
            <a:miter lim="800000"/>
            <a:headEnd/>
            <a:tailEnd/>
          </a:ln>
        </p:spPr>
      </p:pic>
      <p:sp>
        <p:nvSpPr>
          <p:cNvPr id="14" name="TextovéPole 13"/>
          <p:cNvSpPr txBox="1"/>
          <p:nvPr/>
        </p:nvSpPr>
        <p:spPr>
          <a:xfrm>
            <a:off x="4283968" y="5356954"/>
            <a:ext cx="5040560" cy="1846659"/>
          </a:xfrm>
          <a:prstGeom prst="rect">
            <a:avLst/>
          </a:prstGeom>
          <a:noFill/>
        </p:spPr>
        <p:txBody>
          <a:bodyPr wrap="square" rtlCol="0">
            <a:spAutoFit/>
          </a:bodyPr>
          <a:lstStyle/>
          <a:p>
            <a:pPr>
              <a:buNone/>
            </a:pPr>
            <a:r>
              <a:rPr lang="cs-CZ" b="1" dirty="0" smtClean="0"/>
              <a:t> </a:t>
            </a:r>
            <a:r>
              <a:rPr lang="cs-CZ" sz="1600" b="1" dirty="0" smtClean="0"/>
              <a:t>Islámský stát zavraždil dva občany  Japonska.  mě, která                                                                                                                     vydává miliony dolarů na rozvojovou pomoc. Z těchto                                                 peněz byly financovány mnohé projekty také                                 v Afghánistánu, Pákistánu, Sýrii a dalších muslimských zemích.</a:t>
            </a:r>
          </a:p>
          <a:p>
            <a:pPr>
              <a:buNone/>
            </a:pPr>
            <a:r>
              <a:rPr lang="cs-CZ" sz="3200" dirty="0" smtClean="0"/>
              <a:t>         </a:t>
            </a:r>
            <a:endParaRPr lang="cs-CZ" dirty="0"/>
          </a:p>
        </p:txBody>
      </p:sp>
      <p:pic>
        <p:nvPicPr>
          <p:cNvPr id="15" name="irc_mi" descr="http://img.ihned.cz/attachment.php/10/58140010/A2DGgz4Smi5jrVbk1KopQIOCHyNl0PUL/JAPONSKO_SYRIE_IRAK_TERORISMUS_DIPLOMACIE_RUKOJMI_IS_5_645.jpg"/>
          <p:cNvPicPr/>
          <p:nvPr/>
        </p:nvPicPr>
        <p:blipFill>
          <a:blip r:embed="rId8" cstate="print"/>
          <a:srcRect l="10311" t="5218" r="5892" b="13044"/>
          <a:stretch>
            <a:fillRect/>
          </a:stretch>
        </p:blipFill>
        <p:spPr bwMode="auto">
          <a:xfrm>
            <a:off x="107504" y="5699586"/>
            <a:ext cx="1737618" cy="969774"/>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2800" b="1" dirty="0" smtClean="0">
                <a:solidFill>
                  <a:srgbClr val="FF0000"/>
                </a:solidFill>
              </a:rPr>
              <a:t>Mladí lidé v Evropě a USA konvertují k Islámu a zúčastňují se bojů</a:t>
            </a:r>
            <a:endParaRPr lang="cs-CZ" sz="2800" dirty="0">
              <a:solidFill>
                <a:srgbClr val="FF0000"/>
              </a:solidFill>
            </a:endParaRPr>
          </a:p>
        </p:txBody>
      </p:sp>
      <p:pic>
        <p:nvPicPr>
          <p:cNvPr id="4" name="irc_mi" descr="http://g.denik.cz/1/e2/jezidove-islam_denik-605.jpg"/>
          <p:cNvPicPr>
            <a:picLocks noGrp="1"/>
          </p:cNvPicPr>
          <p:nvPr>
            <p:ph idx="1"/>
          </p:nvPr>
        </p:nvPicPr>
        <p:blipFill>
          <a:blip r:embed="rId2" cstate="print"/>
          <a:srcRect/>
          <a:stretch>
            <a:fillRect/>
          </a:stretch>
        </p:blipFill>
        <p:spPr bwMode="auto">
          <a:xfrm>
            <a:off x="107504" y="4725144"/>
            <a:ext cx="1992883" cy="1799357"/>
          </a:xfrm>
          <a:prstGeom prst="rect">
            <a:avLst/>
          </a:prstGeom>
          <a:noFill/>
          <a:ln w="9525">
            <a:noFill/>
            <a:miter lim="800000"/>
            <a:headEnd/>
            <a:tailEnd/>
          </a:ln>
        </p:spPr>
      </p:pic>
      <p:pic>
        <p:nvPicPr>
          <p:cNvPr id="5" name="irc_mi" descr="https://fbcdn-sphotos-g-a.akamaihd.net/hphotos-ak-xaf1/v/t1.0-9/s526x395/10801769_10153076430807938_3232865167462329872_n.jpg?oh=2a8bb9751270f5601e637a890835457b&amp;oe=5568EB3E&amp;__gda__=1432049355_ac3088f31aec7dfb3d5fd00beb47b298"/>
          <p:cNvPicPr/>
          <p:nvPr/>
        </p:nvPicPr>
        <p:blipFill>
          <a:blip r:embed="rId3" cstate="print"/>
          <a:srcRect/>
          <a:stretch>
            <a:fillRect/>
          </a:stretch>
        </p:blipFill>
        <p:spPr bwMode="auto">
          <a:xfrm>
            <a:off x="6588224" y="4725144"/>
            <a:ext cx="2448272" cy="2016224"/>
          </a:xfrm>
          <a:prstGeom prst="rect">
            <a:avLst/>
          </a:prstGeom>
          <a:noFill/>
          <a:ln w="9525">
            <a:noFill/>
            <a:miter lim="800000"/>
            <a:headEnd/>
            <a:tailEnd/>
          </a:ln>
        </p:spPr>
      </p:pic>
      <p:pic>
        <p:nvPicPr>
          <p:cNvPr id="6" name="Obrázek 5" descr="https://encrypted-tbn0.gstatic.com/images?q=tbn:ANd9GcTlyDUZz-VHAAdMvFqZudGswgf26wv1iFA5oDEF2AMBxhbLEWvO"/>
          <p:cNvPicPr/>
          <p:nvPr/>
        </p:nvPicPr>
        <p:blipFill>
          <a:blip r:embed="rId4" cstate="print"/>
          <a:srcRect b="16535"/>
          <a:stretch>
            <a:fillRect/>
          </a:stretch>
        </p:blipFill>
        <p:spPr bwMode="auto">
          <a:xfrm>
            <a:off x="2195736" y="4725144"/>
            <a:ext cx="2088232" cy="1800200"/>
          </a:xfrm>
          <a:prstGeom prst="rect">
            <a:avLst/>
          </a:prstGeom>
          <a:noFill/>
          <a:ln w="9525">
            <a:noFill/>
            <a:miter lim="800000"/>
            <a:headEnd/>
            <a:tailEnd/>
          </a:ln>
        </p:spPr>
      </p:pic>
      <p:sp>
        <p:nvSpPr>
          <p:cNvPr id="7" name="Obdélník 6"/>
          <p:cNvSpPr/>
          <p:nvPr/>
        </p:nvSpPr>
        <p:spPr>
          <a:xfrm>
            <a:off x="611560" y="1412776"/>
            <a:ext cx="8352928" cy="3323987"/>
          </a:xfrm>
          <a:prstGeom prst="rect">
            <a:avLst/>
          </a:prstGeom>
        </p:spPr>
        <p:txBody>
          <a:bodyPr wrap="square">
            <a:spAutoFit/>
          </a:bodyPr>
          <a:lstStyle/>
          <a:p>
            <a:r>
              <a:rPr lang="cs-CZ" sz="1600" b="1" dirty="0" smtClean="0"/>
              <a:t>Před několika lety proběhl průzkum tohoto problému. Přinesl tyto orientační údaje:</a:t>
            </a:r>
          </a:p>
          <a:p>
            <a:r>
              <a:rPr lang="cs-CZ" sz="1600" b="1" dirty="0" smtClean="0"/>
              <a:t>Islám získává stoupence především ze sekulárního prostředí. Z ateistických rodin se 91%</a:t>
            </a:r>
            <a:r>
              <a:rPr lang="cs-CZ" sz="1600" b="1" dirty="0" err="1" smtClean="0"/>
              <a:t>rocent</a:t>
            </a:r>
            <a:r>
              <a:rPr lang="cs-CZ" sz="1600" b="1" dirty="0" smtClean="0"/>
              <a:t> evropských bojovníků za islámský stát! 4 %  z rodin křesťanských či islámských, 90 % rekrutů bylo získáno přes internet.</a:t>
            </a:r>
          </a:p>
          <a:p>
            <a:r>
              <a:rPr lang="cs-CZ" sz="1600" b="1" dirty="0" smtClean="0"/>
              <a:t>Nejvíce bojovníků odešlo z Francie – zhruba 700, Relativně nejvíce Belgie 250, kolem 100 z USA, desítky z některých dalších evropských zemí (Dánsko, Rakousko. …).                                                               Zhruba 10% rekrutů jsou dívky.</a:t>
            </a:r>
          </a:p>
          <a:p>
            <a:r>
              <a:rPr lang="cs-CZ" sz="1600" b="1" dirty="0" smtClean="0"/>
              <a:t> Pro získání mladého člověka pro džihád je nesmírně důležité, aby zpřetrhal všechny dosavadní vazby. Ti, kdo se ho snaží získat, mu vštěpují názor, že „prohlédl“ klam tohoto světa, zkaženost společnosti, v níž vyrůstal, a nyní se stává součástí něčeho velkého a smysluplného. našel své místo ve světě.  Velkou roli hraje celková frustrace mladých Evropanů, vyplývající z problémů postmoderního a globalizujícího se světa. Často umocněná sociálními problémy. </a:t>
            </a:r>
          </a:p>
          <a:p>
            <a:endParaRPr lang="cs-CZ" dirty="0"/>
          </a:p>
        </p:txBody>
      </p:sp>
      <p:pic>
        <p:nvPicPr>
          <p:cNvPr id="8" name="irc_mi" descr="http://i6.photobucket.com/albums/y210/werter5075/Islam_Will_dominate_World.jpg"/>
          <p:cNvPicPr/>
          <p:nvPr/>
        </p:nvPicPr>
        <p:blipFill>
          <a:blip r:embed="rId5" cstate="print"/>
          <a:srcRect/>
          <a:stretch>
            <a:fillRect/>
          </a:stretch>
        </p:blipFill>
        <p:spPr bwMode="auto">
          <a:xfrm>
            <a:off x="4355976" y="4797152"/>
            <a:ext cx="2016225" cy="1656184"/>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99392"/>
            <a:ext cx="8229600" cy="994122"/>
          </a:xfrm>
        </p:spPr>
        <p:txBody>
          <a:bodyPr>
            <a:normAutofit/>
          </a:bodyPr>
          <a:lstStyle/>
          <a:p>
            <a:r>
              <a:rPr lang="cs-CZ" sz="2800" b="1" dirty="0" smtClean="0">
                <a:solidFill>
                  <a:srgbClr val="FF0000"/>
                </a:solidFill>
              </a:rPr>
              <a:t>Konflikt Ukrajina – Rusko pokračuje</a:t>
            </a:r>
            <a:endParaRPr lang="cs-CZ" sz="2800" b="1" dirty="0">
              <a:solidFill>
                <a:srgbClr val="FF0000"/>
              </a:solidFill>
            </a:endParaRPr>
          </a:p>
        </p:txBody>
      </p:sp>
      <p:sp>
        <p:nvSpPr>
          <p:cNvPr id="3" name="Zástupný symbol pro obsah 2"/>
          <p:cNvSpPr>
            <a:spLocks noGrp="1"/>
          </p:cNvSpPr>
          <p:nvPr>
            <p:ph idx="1"/>
          </p:nvPr>
        </p:nvSpPr>
        <p:spPr>
          <a:xfrm>
            <a:off x="0" y="659829"/>
            <a:ext cx="8686800" cy="6198171"/>
          </a:xfrm>
        </p:spPr>
        <p:txBody>
          <a:bodyPr>
            <a:normAutofit lnSpcReduction="10000"/>
          </a:bodyPr>
          <a:lstStyle/>
          <a:p>
            <a:r>
              <a:rPr lang="cs-CZ" sz="1600" b="1" dirty="0" smtClean="0"/>
              <a:t>Konflikt na Ukrajině se stupňuje. Vojenské aktivity na obou stranách zesilují.  (</a:t>
            </a:r>
            <a:r>
              <a:rPr lang="cs-CZ" sz="1600" b="1" dirty="0" err="1" smtClean="0"/>
              <a:t>vč.vojenské</a:t>
            </a:r>
            <a:r>
              <a:rPr lang="cs-CZ" sz="1600" b="1" dirty="0" smtClean="0"/>
              <a:t>) nepřímá podpora Ruska separatistickým oblastem zesiluje.</a:t>
            </a:r>
          </a:p>
          <a:p>
            <a:r>
              <a:rPr lang="cs-CZ" sz="1600" b="1" dirty="0" smtClean="0"/>
              <a:t>Humanitární tragedie  - podle odhadu OSN 5000  obětí na životech, 10 000 zraněných   500 000 lidí ztratilo domov. Ekonomické, sociální  a psychologické škody jsou ohromné.</a:t>
            </a:r>
          </a:p>
          <a:p>
            <a:r>
              <a:rPr lang="cs-CZ" sz="1600" b="1" dirty="0" smtClean="0"/>
              <a:t>Konflikt má vážné geopolitické důsledky. Vzrůstá napětí.</a:t>
            </a:r>
          </a:p>
          <a:p>
            <a:endParaRPr lang="cs-CZ" sz="1600" b="1" dirty="0" smtClean="0"/>
          </a:p>
          <a:p>
            <a:endParaRPr lang="cs-CZ" sz="1600" b="1" dirty="0" smtClean="0"/>
          </a:p>
          <a:p>
            <a:endParaRPr lang="cs-CZ" sz="1600" b="1" dirty="0" smtClean="0"/>
          </a:p>
          <a:p>
            <a:endParaRPr lang="cs-CZ" sz="1600" b="1" dirty="0" smtClean="0"/>
          </a:p>
          <a:p>
            <a:endParaRPr lang="cs-CZ" sz="1600" b="1" dirty="0" smtClean="0"/>
          </a:p>
          <a:p>
            <a:endParaRPr lang="cs-CZ" sz="1600" b="1" dirty="0" smtClean="0"/>
          </a:p>
          <a:p>
            <a:r>
              <a:rPr lang="cs-CZ" sz="1600" b="1" dirty="0" smtClean="0"/>
              <a:t>  Pokusy o mírové uspořádání selhávají</a:t>
            </a:r>
          </a:p>
          <a:p>
            <a:pPr>
              <a:buNone/>
            </a:pPr>
            <a:endParaRPr lang="cs-CZ" sz="1600" b="1" dirty="0" smtClean="0"/>
          </a:p>
          <a:p>
            <a:endParaRPr lang="cs-CZ" sz="1600" b="1" dirty="0" smtClean="0"/>
          </a:p>
          <a:p>
            <a:endParaRPr lang="cs-CZ" sz="1600" b="1" dirty="0" smtClean="0"/>
          </a:p>
          <a:p>
            <a:endParaRPr lang="cs-CZ" sz="1600" b="1" dirty="0" smtClean="0"/>
          </a:p>
          <a:p>
            <a:endParaRPr lang="cs-CZ" sz="1600" b="1" dirty="0" smtClean="0"/>
          </a:p>
          <a:p>
            <a:endParaRPr lang="cs-CZ" sz="1600" b="1" dirty="0" smtClean="0"/>
          </a:p>
          <a:p>
            <a:r>
              <a:rPr lang="cs-CZ" sz="1600" b="1" dirty="0" err="1" smtClean="0"/>
              <a:t>Jurij</a:t>
            </a:r>
            <a:r>
              <a:rPr lang="cs-CZ" sz="1600" b="1" dirty="0" smtClean="0"/>
              <a:t> </a:t>
            </a:r>
            <a:r>
              <a:rPr lang="cs-CZ" sz="1600" b="1" dirty="0" err="1" smtClean="0"/>
              <a:t>Ščerbak</a:t>
            </a:r>
            <a:r>
              <a:rPr lang="cs-CZ" sz="1600" b="1" dirty="0" smtClean="0"/>
              <a:t> </a:t>
            </a:r>
            <a:r>
              <a:rPr lang="cs-CZ" sz="1600" b="1" dirty="0" err="1" smtClean="0"/>
              <a:t>bývaýl</a:t>
            </a:r>
            <a:r>
              <a:rPr lang="cs-CZ" sz="1600" b="1" dirty="0" smtClean="0"/>
              <a:t> ukrajinský                                                                                                                        velvyslanec v USA 1994-1998 říká:                                                                                                                                      „</a:t>
            </a:r>
            <a:r>
              <a:rPr lang="cs-CZ" sz="1600" b="1" i="1" dirty="0" smtClean="0"/>
              <a:t>Ve skutečnosti jde o  konflikt mezi USA a Ruskem,                                                                                                a může být předehrou k III. světové válce. </a:t>
            </a:r>
          </a:p>
          <a:p>
            <a:endParaRPr lang="cs-CZ" sz="1900" b="1" dirty="0" smtClean="0"/>
          </a:p>
          <a:p>
            <a:endParaRPr lang="cs-CZ" sz="1900" b="1" dirty="0" smtClean="0"/>
          </a:p>
          <a:p>
            <a:pPr>
              <a:buNone/>
            </a:pPr>
            <a:endParaRPr lang="cs-CZ" sz="1900" b="1" dirty="0" smtClean="0"/>
          </a:p>
          <a:p>
            <a:endParaRPr lang="cs-CZ" dirty="0"/>
          </a:p>
        </p:txBody>
      </p:sp>
      <p:pic>
        <p:nvPicPr>
          <p:cNvPr id="4" name="Obrázek 3" descr="„Tento konflikt mezi US a Ruskem, který se vede na Ukrajin&amp;ecaron;, je p&amp;rcaron;edehrou k III. sv&amp;ecaron;tové válce. A spousta lidí to..."/>
          <p:cNvPicPr/>
          <p:nvPr/>
        </p:nvPicPr>
        <p:blipFill>
          <a:blip r:embed="rId2" cstate="print"/>
          <a:srcRect/>
          <a:stretch>
            <a:fillRect/>
          </a:stretch>
        </p:blipFill>
        <p:spPr bwMode="auto">
          <a:xfrm>
            <a:off x="5868144" y="5589240"/>
            <a:ext cx="3096344" cy="1284734"/>
          </a:xfrm>
          <a:prstGeom prst="rect">
            <a:avLst/>
          </a:prstGeom>
          <a:noFill/>
          <a:ln w="9525">
            <a:noFill/>
            <a:miter lim="800000"/>
            <a:headEnd/>
            <a:tailEnd/>
          </a:ln>
        </p:spPr>
      </p:pic>
      <p:pic>
        <p:nvPicPr>
          <p:cNvPr id="5" name="Obrázek 4" descr="https://encrypted-tbn1.gstatic.com/images?q=tbn:ANd9GcQ0E-NUCCjEqridiegNrR_6mMUczkbuTPwTRAvgkPm5hiTrhKnE"/>
          <p:cNvPicPr/>
          <p:nvPr/>
        </p:nvPicPr>
        <p:blipFill>
          <a:blip r:embed="rId3" cstate="print"/>
          <a:srcRect/>
          <a:stretch>
            <a:fillRect/>
          </a:stretch>
        </p:blipFill>
        <p:spPr bwMode="auto">
          <a:xfrm>
            <a:off x="4716016" y="5517232"/>
            <a:ext cx="1728192" cy="1296144"/>
          </a:xfrm>
          <a:prstGeom prst="rect">
            <a:avLst/>
          </a:prstGeom>
          <a:noFill/>
          <a:ln w="9525">
            <a:noFill/>
            <a:miter lim="800000"/>
            <a:headEnd/>
            <a:tailEnd/>
          </a:ln>
        </p:spPr>
      </p:pic>
      <p:pic>
        <p:nvPicPr>
          <p:cNvPr id="6" name="irc_mi" descr="http://img.ct24.cz/cache/616x411/article/55/5481/548006.jpg?1392904539"/>
          <p:cNvPicPr/>
          <p:nvPr/>
        </p:nvPicPr>
        <p:blipFill>
          <a:blip r:embed="rId4" cstate="print"/>
          <a:srcRect/>
          <a:stretch>
            <a:fillRect/>
          </a:stretch>
        </p:blipFill>
        <p:spPr bwMode="auto">
          <a:xfrm>
            <a:off x="179512" y="2060848"/>
            <a:ext cx="1656184" cy="1152128"/>
          </a:xfrm>
          <a:prstGeom prst="rect">
            <a:avLst/>
          </a:prstGeom>
          <a:noFill/>
          <a:ln w="9525">
            <a:noFill/>
            <a:miter lim="800000"/>
            <a:headEnd/>
            <a:tailEnd/>
          </a:ln>
        </p:spPr>
      </p:pic>
      <p:pic>
        <p:nvPicPr>
          <p:cNvPr id="7" name="irc_mi" descr="http://svobodnenoviny.eu/wp-content/uploads/ukrajina-tela1.jpg"/>
          <p:cNvPicPr/>
          <p:nvPr/>
        </p:nvPicPr>
        <p:blipFill>
          <a:blip r:embed="rId5" cstate="print"/>
          <a:srcRect/>
          <a:stretch>
            <a:fillRect/>
          </a:stretch>
        </p:blipFill>
        <p:spPr bwMode="auto">
          <a:xfrm>
            <a:off x="1907704" y="2060848"/>
            <a:ext cx="1584176" cy="1152128"/>
          </a:xfrm>
          <a:prstGeom prst="rect">
            <a:avLst/>
          </a:prstGeom>
          <a:noFill/>
          <a:ln w="9525">
            <a:noFill/>
            <a:miter lim="800000"/>
            <a:headEnd/>
            <a:tailEnd/>
          </a:ln>
        </p:spPr>
      </p:pic>
      <p:pic>
        <p:nvPicPr>
          <p:cNvPr id="8" name="irc_mi" descr="http://ado.cz/system/files/Ilustracni/140124_modlitby_za_ukrajinu.jpg"/>
          <p:cNvPicPr/>
          <p:nvPr/>
        </p:nvPicPr>
        <p:blipFill>
          <a:blip r:embed="rId6" cstate="print"/>
          <a:srcRect/>
          <a:stretch>
            <a:fillRect/>
          </a:stretch>
        </p:blipFill>
        <p:spPr bwMode="auto">
          <a:xfrm>
            <a:off x="3563888" y="1916832"/>
            <a:ext cx="1519808" cy="1152128"/>
          </a:xfrm>
          <a:prstGeom prst="rect">
            <a:avLst/>
          </a:prstGeom>
          <a:noFill/>
          <a:ln w="9525">
            <a:noFill/>
            <a:miter lim="800000"/>
            <a:headEnd/>
            <a:tailEnd/>
          </a:ln>
        </p:spPr>
      </p:pic>
      <p:pic>
        <p:nvPicPr>
          <p:cNvPr id="9" name="irc_mi" descr="http://i.idnes.cz/14/031/cl6/MLB51c01b_TPE12_UKRAINE_CRISIS_0309_11.JPG"/>
          <p:cNvPicPr/>
          <p:nvPr/>
        </p:nvPicPr>
        <p:blipFill>
          <a:blip r:embed="rId7" cstate="print"/>
          <a:srcRect l="-31796" r="30596"/>
          <a:stretch>
            <a:fillRect/>
          </a:stretch>
        </p:blipFill>
        <p:spPr bwMode="auto">
          <a:xfrm>
            <a:off x="4596082" y="1628800"/>
            <a:ext cx="1756705" cy="1093341"/>
          </a:xfrm>
          <a:prstGeom prst="rect">
            <a:avLst/>
          </a:prstGeom>
          <a:noFill/>
          <a:ln w="9525">
            <a:noFill/>
            <a:miter lim="800000"/>
            <a:headEnd/>
            <a:tailEnd/>
          </a:ln>
        </p:spPr>
      </p:pic>
      <p:pic>
        <p:nvPicPr>
          <p:cNvPr id="10" name="irc_mi" descr="http://cdn.i0.cz/public-data/a8/f2/959dcc5c32eebebba9a04a84d2ca_r16:9_w480_h270_g3d3b58da8a7f11e4ba57002590604f2e.jpg?hash=4fca460019b14c68de6747a45df4c557"/>
          <p:cNvPicPr/>
          <p:nvPr/>
        </p:nvPicPr>
        <p:blipFill>
          <a:blip r:embed="rId8" cstate="print"/>
          <a:srcRect/>
          <a:stretch>
            <a:fillRect/>
          </a:stretch>
        </p:blipFill>
        <p:spPr bwMode="auto">
          <a:xfrm>
            <a:off x="3995936" y="2829049"/>
            <a:ext cx="1879848" cy="1104007"/>
          </a:xfrm>
          <a:prstGeom prst="rect">
            <a:avLst/>
          </a:prstGeom>
          <a:noFill/>
          <a:ln w="9525">
            <a:noFill/>
            <a:miter lim="800000"/>
            <a:headEnd/>
            <a:tailEnd/>
          </a:ln>
        </p:spPr>
      </p:pic>
      <p:pic>
        <p:nvPicPr>
          <p:cNvPr id="11" name="irc_mi" descr="http://img.cas.sk/img/4/bigArticle/2180536_putin-porosenko-kolaz.jpg?time=1421646261&amp;hash=bd794a90a8606fd4eacfb0876852ee8a"/>
          <p:cNvPicPr/>
          <p:nvPr/>
        </p:nvPicPr>
        <p:blipFill>
          <a:blip r:embed="rId9" cstate="print"/>
          <a:srcRect/>
          <a:stretch>
            <a:fillRect/>
          </a:stretch>
        </p:blipFill>
        <p:spPr bwMode="auto">
          <a:xfrm>
            <a:off x="315888" y="3987527"/>
            <a:ext cx="1447800" cy="1097657"/>
          </a:xfrm>
          <a:prstGeom prst="rect">
            <a:avLst/>
          </a:prstGeom>
          <a:noFill/>
          <a:ln w="9525">
            <a:noFill/>
            <a:miter lim="800000"/>
            <a:headEnd/>
            <a:tailEnd/>
          </a:ln>
        </p:spPr>
      </p:pic>
      <p:pic>
        <p:nvPicPr>
          <p:cNvPr id="12" name="irc_mi" descr="https://vlkovobloguje.files.wordpress.com/2015/01/uk.jpg?w=640"/>
          <p:cNvPicPr/>
          <p:nvPr/>
        </p:nvPicPr>
        <p:blipFill>
          <a:blip r:embed="rId10" cstate="print"/>
          <a:srcRect/>
          <a:stretch>
            <a:fillRect/>
          </a:stretch>
        </p:blipFill>
        <p:spPr bwMode="auto">
          <a:xfrm>
            <a:off x="1979712" y="3939133"/>
            <a:ext cx="1159768" cy="1290067"/>
          </a:xfrm>
          <a:prstGeom prst="rect">
            <a:avLst/>
          </a:prstGeom>
          <a:noFill/>
          <a:ln w="9525">
            <a:noFill/>
            <a:miter lim="800000"/>
            <a:headEnd/>
            <a:tailEnd/>
          </a:ln>
        </p:spPr>
      </p:pic>
      <p:pic>
        <p:nvPicPr>
          <p:cNvPr id="13" name="Obrázek 12" descr="https://encrypted-tbn1.gstatic.com/images?q=tbn:ANd9GcTjmeppBj2qUkp197wONSP_av8lJF_9AlsRKVQKMQSFXtDxiDdc"/>
          <p:cNvPicPr/>
          <p:nvPr/>
        </p:nvPicPr>
        <p:blipFill>
          <a:blip r:embed="rId11" cstate="print"/>
          <a:srcRect/>
          <a:stretch>
            <a:fillRect/>
          </a:stretch>
        </p:blipFill>
        <p:spPr bwMode="auto">
          <a:xfrm>
            <a:off x="3242816" y="4005064"/>
            <a:ext cx="2409304" cy="1296144"/>
          </a:xfrm>
          <a:prstGeom prst="rect">
            <a:avLst/>
          </a:prstGeom>
          <a:noFill/>
          <a:ln w="9525">
            <a:noFill/>
            <a:miter lim="800000"/>
            <a:headEnd/>
            <a:tailEnd/>
          </a:ln>
        </p:spPr>
      </p:pic>
      <p:pic>
        <p:nvPicPr>
          <p:cNvPr id="14" name="irc_mi" descr="http://www.zerohedge.com/sites/default/files/images/user3303/imageroot/2014/04-overflow/20140430_Ukraine_0.jpg"/>
          <p:cNvPicPr/>
          <p:nvPr/>
        </p:nvPicPr>
        <p:blipFill>
          <a:blip r:embed="rId12" cstate="print"/>
          <a:srcRect/>
          <a:stretch>
            <a:fillRect/>
          </a:stretch>
        </p:blipFill>
        <p:spPr bwMode="auto">
          <a:xfrm>
            <a:off x="6012160" y="2204864"/>
            <a:ext cx="2895600" cy="3384550"/>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Nadpis 1"/>
          <p:cNvSpPr>
            <a:spLocks noGrp="1"/>
          </p:cNvSpPr>
          <p:nvPr>
            <p:ph type="title"/>
          </p:nvPr>
        </p:nvSpPr>
        <p:spPr>
          <a:xfrm>
            <a:off x="228600" y="152400"/>
            <a:ext cx="8229600" cy="639763"/>
          </a:xfrm>
        </p:spPr>
        <p:txBody>
          <a:bodyPr/>
          <a:lstStyle/>
          <a:p>
            <a:pPr eaLnBrk="1" hangingPunct="1"/>
            <a:r>
              <a:rPr lang="cs-CZ" sz="3200" b="1" smtClean="0">
                <a:solidFill>
                  <a:srgbClr val="CC0000"/>
                </a:solidFill>
              </a:rPr>
              <a:t>Ukrajina- Rusko</a:t>
            </a:r>
          </a:p>
        </p:txBody>
      </p:sp>
      <p:pic>
        <p:nvPicPr>
          <p:cNvPr id="11267" name="Picture 4" descr="https://encrypted-tbn3.gstatic.com/images?q=tbn:ANd9GcRCrqufCOkuvNGWLLd2qTZBHk_c_i3pKKQ3cLUukS3Psd4eCDIGCQ"/>
          <p:cNvPicPr>
            <a:picLocks noChangeAspect="1" noChangeArrowheads="1"/>
          </p:cNvPicPr>
          <p:nvPr/>
        </p:nvPicPr>
        <p:blipFill>
          <a:blip r:embed="rId2" cstate="print"/>
          <a:srcRect/>
          <a:stretch>
            <a:fillRect/>
          </a:stretch>
        </p:blipFill>
        <p:spPr bwMode="auto">
          <a:xfrm>
            <a:off x="3843338" y="3810000"/>
            <a:ext cx="5170487" cy="2895600"/>
          </a:xfrm>
          <a:prstGeom prst="rect">
            <a:avLst/>
          </a:prstGeom>
          <a:noFill/>
          <a:ln w="9525">
            <a:noFill/>
            <a:miter lim="800000"/>
            <a:headEnd/>
            <a:tailEnd/>
          </a:ln>
        </p:spPr>
      </p:pic>
      <p:pic>
        <p:nvPicPr>
          <p:cNvPr id="11268" name="Picture 10" descr="https://encrypted-tbn1.gstatic.com/images?q=tbn:ANd9GcQ8GhUIJEPf8WDy-WDaBI0peqgsYHVAaSrfwem47HelljOg04D3Bw"/>
          <p:cNvPicPr>
            <a:picLocks noChangeAspect="1" noChangeArrowheads="1"/>
          </p:cNvPicPr>
          <p:nvPr/>
        </p:nvPicPr>
        <p:blipFill>
          <a:blip r:embed="rId3" cstate="print"/>
          <a:srcRect/>
          <a:stretch>
            <a:fillRect/>
          </a:stretch>
        </p:blipFill>
        <p:spPr bwMode="auto">
          <a:xfrm>
            <a:off x="228600" y="3776663"/>
            <a:ext cx="2743200" cy="1328737"/>
          </a:xfrm>
          <a:prstGeom prst="rect">
            <a:avLst/>
          </a:prstGeom>
          <a:noFill/>
          <a:ln w="9525">
            <a:noFill/>
            <a:miter lim="800000"/>
            <a:headEnd/>
            <a:tailEnd/>
          </a:ln>
        </p:spPr>
      </p:pic>
      <p:pic>
        <p:nvPicPr>
          <p:cNvPr id="11269" name="Picture 12" descr="https://encrypted-tbn2.gstatic.com/images?q=tbn:ANd9GcQLZZcE2GhGfzUQriTybb_CIO0i1sTMMy2XqnWqqjbJqLjiGNXa"/>
          <p:cNvPicPr>
            <a:picLocks noChangeAspect="1" noChangeArrowheads="1"/>
          </p:cNvPicPr>
          <p:nvPr/>
        </p:nvPicPr>
        <p:blipFill>
          <a:blip r:embed="rId4" cstate="print"/>
          <a:srcRect/>
          <a:stretch>
            <a:fillRect/>
          </a:stretch>
        </p:blipFill>
        <p:spPr bwMode="auto">
          <a:xfrm>
            <a:off x="6248400" y="85725"/>
            <a:ext cx="2438400" cy="1622425"/>
          </a:xfrm>
          <a:prstGeom prst="rect">
            <a:avLst/>
          </a:prstGeom>
          <a:noFill/>
          <a:ln w="9525">
            <a:noFill/>
            <a:miter lim="800000"/>
            <a:headEnd/>
            <a:tailEnd/>
          </a:ln>
        </p:spPr>
      </p:pic>
      <p:pic>
        <p:nvPicPr>
          <p:cNvPr id="11270" name="Picture 20" descr="http://i.idnes.cz/14/042/cl6/AHA5290dc_2.jpg"/>
          <p:cNvPicPr>
            <a:picLocks noChangeAspect="1" noChangeArrowheads="1"/>
          </p:cNvPicPr>
          <p:nvPr/>
        </p:nvPicPr>
        <p:blipFill>
          <a:blip r:embed="rId5" cstate="print"/>
          <a:srcRect/>
          <a:stretch>
            <a:fillRect/>
          </a:stretch>
        </p:blipFill>
        <p:spPr bwMode="auto">
          <a:xfrm>
            <a:off x="1828800" y="5257800"/>
            <a:ext cx="2209800" cy="1322388"/>
          </a:xfrm>
          <a:prstGeom prst="rect">
            <a:avLst/>
          </a:prstGeom>
          <a:noFill/>
          <a:ln w="9525">
            <a:noFill/>
            <a:miter lim="800000"/>
            <a:headEnd/>
            <a:tailEnd/>
          </a:ln>
        </p:spPr>
      </p:pic>
      <p:pic>
        <p:nvPicPr>
          <p:cNvPr id="11271" name="Picture 22" descr="https://encrypted-tbn0.gstatic.com/images?q=tbn:ANd9GcROp3Bc_-gy_U8iOSs62VE0yUDpisQHeFerLQ9vuTn38vXEacCl"/>
          <p:cNvPicPr>
            <a:picLocks noChangeAspect="1" noChangeArrowheads="1"/>
          </p:cNvPicPr>
          <p:nvPr/>
        </p:nvPicPr>
        <p:blipFill>
          <a:blip r:embed="rId6" cstate="print"/>
          <a:srcRect/>
          <a:stretch>
            <a:fillRect/>
          </a:stretch>
        </p:blipFill>
        <p:spPr bwMode="auto">
          <a:xfrm>
            <a:off x="-44450" y="5248275"/>
            <a:ext cx="2101850" cy="1304925"/>
          </a:xfrm>
          <a:prstGeom prst="rect">
            <a:avLst/>
          </a:prstGeom>
          <a:noFill/>
          <a:ln w="9525">
            <a:noFill/>
            <a:miter lim="800000"/>
            <a:headEnd/>
            <a:tailEnd/>
          </a:ln>
        </p:spPr>
      </p:pic>
      <p:pic>
        <p:nvPicPr>
          <p:cNvPr id="11272" name="Picture 24" descr="http://eurozpravy.cz/pictures/photo/2014/01/23/2014-01-23-ukrajina-epa-8_resize-1390491350-15ad7471_660x371.jpg"/>
          <p:cNvPicPr>
            <a:picLocks noChangeAspect="1" noChangeArrowheads="1"/>
          </p:cNvPicPr>
          <p:nvPr/>
        </p:nvPicPr>
        <p:blipFill>
          <a:blip r:embed="rId7" cstate="print"/>
          <a:srcRect/>
          <a:stretch>
            <a:fillRect/>
          </a:stretch>
        </p:blipFill>
        <p:spPr bwMode="auto">
          <a:xfrm>
            <a:off x="6362700" y="2057400"/>
            <a:ext cx="2705100" cy="1519238"/>
          </a:xfrm>
          <a:prstGeom prst="rect">
            <a:avLst/>
          </a:prstGeom>
          <a:noFill/>
          <a:ln w="9525">
            <a:noFill/>
            <a:miter lim="800000"/>
            <a:headEnd/>
            <a:tailEnd/>
          </a:ln>
        </p:spPr>
      </p:pic>
      <p:pic>
        <p:nvPicPr>
          <p:cNvPr id="11273" name="Picture 26" descr="http://img.cas.sk/img/4/bigArticle/2026603_krim-ukrajina-rusko-vojaci.jpg?time=1393879680&amp;hash=73354d1f7e5a9f1a220964bc817b2fcd"/>
          <p:cNvPicPr>
            <a:picLocks noChangeAspect="1" noChangeArrowheads="1"/>
          </p:cNvPicPr>
          <p:nvPr/>
        </p:nvPicPr>
        <p:blipFill>
          <a:blip r:embed="rId8" cstate="print"/>
          <a:srcRect/>
          <a:stretch>
            <a:fillRect/>
          </a:stretch>
        </p:blipFill>
        <p:spPr bwMode="auto">
          <a:xfrm>
            <a:off x="4318000" y="2076450"/>
            <a:ext cx="2692400" cy="1504950"/>
          </a:xfrm>
          <a:prstGeom prst="rect">
            <a:avLst/>
          </a:prstGeom>
          <a:noFill/>
          <a:ln w="9525">
            <a:noFill/>
            <a:miter lim="800000"/>
            <a:headEnd/>
            <a:tailEnd/>
          </a:ln>
        </p:spPr>
      </p:pic>
      <p:pic>
        <p:nvPicPr>
          <p:cNvPr id="11274" name="Picture 8" descr="https://encrypted-tbn0.gstatic.com/images?q=tbn:ANd9GcTezFTCXblwOdz5aQ33A7DBHXDIri_l3EVNk3lR9GjxlnTKVnG-qQ"/>
          <p:cNvPicPr>
            <a:picLocks noChangeAspect="1" noChangeArrowheads="1"/>
          </p:cNvPicPr>
          <p:nvPr/>
        </p:nvPicPr>
        <p:blipFill>
          <a:blip r:embed="rId9" cstate="print"/>
          <a:srcRect/>
          <a:stretch>
            <a:fillRect/>
          </a:stretch>
        </p:blipFill>
        <p:spPr bwMode="auto">
          <a:xfrm>
            <a:off x="76200" y="762000"/>
            <a:ext cx="5289550" cy="2971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Nadpis 1"/>
          <p:cNvSpPr>
            <a:spLocks noGrp="1"/>
          </p:cNvSpPr>
          <p:nvPr>
            <p:ph type="title"/>
          </p:nvPr>
        </p:nvSpPr>
        <p:spPr/>
        <p:txBody>
          <a:bodyPr/>
          <a:lstStyle/>
          <a:p>
            <a:endParaRPr lang="cs-CZ" smtClean="0"/>
          </a:p>
        </p:txBody>
      </p:sp>
      <p:pic>
        <p:nvPicPr>
          <p:cNvPr id="12291" name="Picture 2" descr="http://www.rusko-info.cz/files/images/mapaSNS_500.jpg"/>
          <p:cNvPicPr>
            <a:picLocks noChangeAspect="1" noChangeArrowheads="1"/>
          </p:cNvPicPr>
          <p:nvPr/>
        </p:nvPicPr>
        <p:blipFill>
          <a:blip r:embed="rId2" cstate="print"/>
          <a:srcRect/>
          <a:stretch>
            <a:fillRect/>
          </a:stretch>
        </p:blipFill>
        <p:spPr bwMode="auto">
          <a:xfrm>
            <a:off x="0" y="304800"/>
            <a:ext cx="9134475" cy="6248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044624" y="332656"/>
            <a:ext cx="8229600" cy="634082"/>
          </a:xfrm>
        </p:spPr>
        <p:txBody>
          <a:bodyPr>
            <a:normAutofit fontScale="90000"/>
          </a:bodyPr>
          <a:lstStyle/>
          <a:p>
            <a:r>
              <a:rPr lang="cs-CZ" sz="3200" b="1" dirty="0" smtClean="0">
                <a:solidFill>
                  <a:srgbClr val="FF0000"/>
                </a:solidFill>
              </a:rPr>
              <a:t> Nová vláda  v Řecku</a:t>
            </a:r>
            <a:r>
              <a:rPr lang="cs-CZ" sz="3200" dirty="0" smtClean="0">
                <a:solidFill>
                  <a:srgbClr val="FF0000"/>
                </a:solidFill>
              </a:rPr>
              <a:t/>
            </a:r>
            <a:br>
              <a:rPr lang="cs-CZ" sz="3200" dirty="0" smtClean="0">
                <a:solidFill>
                  <a:srgbClr val="FF0000"/>
                </a:solidFill>
              </a:rPr>
            </a:br>
            <a:endParaRPr lang="cs-CZ" sz="3200" dirty="0">
              <a:solidFill>
                <a:srgbClr val="FF0000"/>
              </a:solidFill>
            </a:endParaRPr>
          </a:p>
        </p:txBody>
      </p:sp>
      <p:sp>
        <p:nvSpPr>
          <p:cNvPr id="3" name="Obdélník 2"/>
          <p:cNvSpPr/>
          <p:nvPr/>
        </p:nvSpPr>
        <p:spPr>
          <a:xfrm>
            <a:off x="179512" y="1052736"/>
            <a:ext cx="5976664" cy="4555093"/>
          </a:xfrm>
          <a:prstGeom prst="rect">
            <a:avLst/>
          </a:prstGeom>
        </p:spPr>
        <p:txBody>
          <a:bodyPr wrap="square">
            <a:spAutoFit/>
          </a:bodyPr>
          <a:lstStyle/>
          <a:p>
            <a:r>
              <a:rPr lang="cs-CZ" sz="1600" b="1" dirty="0" smtClean="0"/>
              <a:t>V  předčasných parlamentních volbách v Řecku                                                                                               v lednu 2015  zvítězila krajně levicová opoziční                                                                    strana SYRIZA. Získala 36 % hlasů,</a:t>
            </a:r>
          </a:p>
          <a:p>
            <a:r>
              <a:rPr lang="cs-CZ" sz="1600" b="1" dirty="0" smtClean="0"/>
              <a:t>Vytvořila vládu s malou pravicovou stranou Nezávislí Řekové    Kromě odporu k úsporným opatřením má nová koalice i další téma – nenávist k Izraeli.</a:t>
            </a:r>
          </a:p>
          <a:p>
            <a:r>
              <a:rPr lang="cs-CZ" sz="1600" b="1" dirty="0" smtClean="0"/>
              <a:t>Hlavním tématem je zmírnění vládních úsporných opatření, které vedly k výraznému  zhoršení sociální situace a neochota Řecka plnit podmínky při splácení dluhu zemím EU.  Vyřešit.  Plné splacení řeckého dluhu je podle řeckého premiéra nereálné. (350 </a:t>
            </a:r>
            <a:r>
              <a:rPr lang="cs-CZ" sz="1600" b="1" dirty="0" err="1" smtClean="0"/>
              <a:t>mld</a:t>
            </a:r>
            <a:r>
              <a:rPr lang="cs-CZ" sz="1600" b="1" dirty="0" smtClean="0"/>
              <a:t> euro, 160% HDP) Je nebezpečí, že by Řecko muselo vystoupit s </a:t>
            </a:r>
            <a:r>
              <a:rPr lang="cs-CZ" sz="1600" b="1" dirty="0" err="1" smtClean="0"/>
              <a:t>Erozóny</a:t>
            </a:r>
            <a:r>
              <a:rPr lang="cs-CZ" sz="1600" b="1" dirty="0" smtClean="0"/>
              <a:t>. </a:t>
            </a:r>
          </a:p>
          <a:p>
            <a:r>
              <a:rPr lang="cs-CZ" sz="1600" b="1" dirty="0" smtClean="0"/>
              <a:t>K následování Řecka vzývají i demonstrace ve druhé ekonomicky nejslabší zemi </a:t>
            </a:r>
            <a:r>
              <a:rPr lang="cs-CZ" sz="1600" b="1" dirty="0" err="1" smtClean="0"/>
              <a:t>Erozóny</a:t>
            </a:r>
            <a:r>
              <a:rPr lang="cs-CZ" sz="1600" b="1" dirty="0" smtClean="0"/>
              <a:t> ve Španělsku.</a:t>
            </a:r>
          </a:p>
          <a:p>
            <a:r>
              <a:rPr lang="cs-CZ" sz="1600" b="1" dirty="0" smtClean="0"/>
              <a:t>Možný rozpad </a:t>
            </a:r>
            <a:r>
              <a:rPr lang="cs-CZ" sz="1600" b="1" dirty="0" err="1" smtClean="0"/>
              <a:t>Eurozóny</a:t>
            </a:r>
            <a:r>
              <a:rPr lang="cs-CZ" sz="1600" b="1" dirty="0" smtClean="0"/>
              <a:t> by měl katastrofální důsledky pro ekonomiky evropských zemí. Představitelé EU , zejména německá </a:t>
            </a:r>
            <a:r>
              <a:rPr lang="cs-CZ" sz="1600" b="1" dirty="0" err="1" smtClean="0"/>
              <a:t>kancléřska</a:t>
            </a:r>
            <a:r>
              <a:rPr lang="cs-CZ" sz="1600" b="1" dirty="0" smtClean="0"/>
              <a:t>  </a:t>
            </a:r>
            <a:r>
              <a:rPr lang="cs-CZ" sz="1600" b="1" dirty="0" err="1" smtClean="0"/>
              <a:t>Merkelová</a:t>
            </a:r>
            <a:r>
              <a:rPr lang="cs-CZ" sz="1600" b="1" dirty="0" smtClean="0"/>
              <a:t>, se tomu snaží za každou cenu zabránit.</a:t>
            </a:r>
          </a:p>
          <a:p>
            <a:endParaRPr lang="cs-CZ" sz="1600" b="1" dirty="0" smtClean="0"/>
          </a:p>
          <a:p>
            <a:endParaRPr lang="cs-CZ" b="1" dirty="0" smtClean="0"/>
          </a:p>
        </p:txBody>
      </p:sp>
      <p:pic>
        <p:nvPicPr>
          <p:cNvPr id="4" name="irc_mi" descr="http://www.guengl.eu/uploads/delegations-images/syriza1.png"/>
          <p:cNvPicPr/>
          <p:nvPr/>
        </p:nvPicPr>
        <p:blipFill>
          <a:blip r:embed="rId2" cstate="print"/>
          <a:srcRect/>
          <a:stretch>
            <a:fillRect/>
          </a:stretch>
        </p:blipFill>
        <p:spPr bwMode="auto">
          <a:xfrm>
            <a:off x="0" y="0"/>
            <a:ext cx="1475656" cy="1000934"/>
          </a:xfrm>
          <a:prstGeom prst="rect">
            <a:avLst/>
          </a:prstGeom>
          <a:noFill/>
          <a:ln w="9525">
            <a:noFill/>
            <a:miter lim="800000"/>
            <a:headEnd/>
            <a:tailEnd/>
          </a:ln>
        </p:spPr>
      </p:pic>
      <p:pic>
        <p:nvPicPr>
          <p:cNvPr id="5" name="irc_mi" descr="http://img.ihned.cz/attachment.php/40/57994040/mdRxL8tJ61fzvOoQID0UBaVW9y3K2Pjh/0110KON10_GREECE-ELECTIONS-_0110_11.jpg"/>
          <p:cNvPicPr/>
          <p:nvPr/>
        </p:nvPicPr>
        <p:blipFill>
          <a:blip r:embed="rId3" cstate="print"/>
          <a:srcRect/>
          <a:stretch>
            <a:fillRect/>
          </a:stretch>
        </p:blipFill>
        <p:spPr bwMode="auto">
          <a:xfrm>
            <a:off x="6126420" y="188640"/>
            <a:ext cx="2478028" cy="1368152"/>
          </a:xfrm>
          <a:prstGeom prst="rect">
            <a:avLst/>
          </a:prstGeom>
          <a:noFill/>
          <a:ln w="9525">
            <a:noFill/>
            <a:miter lim="800000"/>
            <a:headEnd/>
            <a:tailEnd/>
          </a:ln>
        </p:spPr>
      </p:pic>
      <p:pic>
        <p:nvPicPr>
          <p:cNvPr id="6" name="irc_mi" descr="http://media.investicniweb.cz/photos/2013/02/14/67-1824-recka-ekonomika.jpg"/>
          <p:cNvPicPr/>
          <p:nvPr/>
        </p:nvPicPr>
        <p:blipFill>
          <a:blip r:embed="rId4" cstate="print"/>
          <a:srcRect/>
          <a:stretch>
            <a:fillRect/>
          </a:stretch>
        </p:blipFill>
        <p:spPr bwMode="auto">
          <a:xfrm>
            <a:off x="395536" y="5157192"/>
            <a:ext cx="1663824" cy="1625724"/>
          </a:xfrm>
          <a:prstGeom prst="rect">
            <a:avLst/>
          </a:prstGeom>
          <a:noFill/>
          <a:ln w="9525">
            <a:noFill/>
            <a:miter lim="800000"/>
            <a:headEnd/>
            <a:tailEnd/>
          </a:ln>
        </p:spPr>
      </p:pic>
      <p:pic>
        <p:nvPicPr>
          <p:cNvPr id="8" name="Obrázek 7" descr="Po vít&amp;ecaron;zství krajní levice si u&amp;zcaron;ivatelé na Twitteru za&amp;ccaron;ali utahovat z budoucnosti Evropy"/>
          <p:cNvPicPr/>
          <p:nvPr/>
        </p:nvPicPr>
        <p:blipFill>
          <a:blip r:embed="rId5" cstate="print"/>
          <a:srcRect/>
          <a:stretch>
            <a:fillRect/>
          </a:stretch>
        </p:blipFill>
        <p:spPr bwMode="auto">
          <a:xfrm>
            <a:off x="6156176" y="3501008"/>
            <a:ext cx="2448272" cy="1368152"/>
          </a:xfrm>
          <a:prstGeom prst="rect">
            <a:avLst/>
          </a:prstGeom>
          <a:noFill/>
          <a:ln w="9525">
            <a:noFill/>
            <a:miter lim="800000"/>
            <a:headEnd/>
            <a:tailEnd/>
          </a:ln>
        </p:spPr>
      </p:pic>
      <p:pic>
        <p:nvPicPr>
          <p:cNvPr id="9" name="irc_mi" descr="http://www.tyden.cz/obrazek/201501/54c52cf3b055f/asda-54c534f8ac1ad_275x183.jpg"/>
          <p:cNvPicPr/>
          <p:nvPr/>
        </p:nvPicPr>
        <p:blipFill>
          <a:blip r:embed="rId6" cstate="print"/>
          <a:srcRect/>
          <a:stretch>
            <a:fillRect/>
          </a:stretch>
        </p:blipFill>
        <p:spPr bwMode="auto">
          <a:xfrm>
            <a:off x="6156176" y="1628800"/>
            <a:ext cx="2520280" cy="1728192"/>
          </a:xfrm>
          <a:prstGeom prst="rect">
            <a:avLst/>
          </a:prstGeom>
          <a:noFill/>
          <a:ln w="9525">
            <a:noFill/>
            <a:miter lim="800000"/>
            <a:headEnd/>
            <a:tailEnd/>
          </a:ln>
        </p:spPr>
      </p:pic>
      <p:pic>
        <p:nvPicPr>
          <p:cNvPr id="10" name="irc_mi" descr="http://www.voxeurop.eu/files/images/article/AREND-greece.jpg"/>
          <p:cNvPicPr/>
          <p:nvPr/>
        </p:nvPicPr>
        <p:blipFill>
          <a:blip r:embed="rId7" cstate="print"/>
          <a:srcRect l="9642" r="4821"/>
          <a:stretch>
            <a:fillRect/>
          </a:stretch>
        </p:blipFill>
        <p:spPr bwMode="auto">
          <a:xfrm>
            <a:off x="4644008" y="5229200"/>
            <a:ext cx="2477157" cy="1333500"/>
          </a:xfrm>
          <a:prstGeom prst="rect">
            <a:avLst/>
          </a:prstGeom>
          <a:noFill/>
          <a:ln w="9525">
            <a:noFill/>
            <a:miter lim="800000"/>
            <a:headEnd/>
            <a:tailEnd/>
          </a:ln>
        </p:spPr>
      </p:pic>
      <p:pic>
        <p:nvPicPr>
          <p:cNvPr id="11" name="irc_mi" descr="http://i.lidovky.cz/15/013/lnc460/HOU58c7bb_GrexitFINWeb.jpg"/>
          <p:cNvPicPr/>
          <p:nvPr/>
        </p:nvPicPr>
        <p:blipFill>
          <a:blip r:embed="rId8" cstate="print"/>
          <a:srcRect l="10681"/>
          <a:stretch>
            <a:fillRect/>
          </a:stretch>
        </p:blipFill>
        <p:spPr bwMode="auto">
          <a:xfrm>
            <a:off x="2195737" y="5157192"/>
            <a:ext cx="2448272" cy="1584176"/>
          </a:xfrm>
          <a:prstGeom prst="rect">
            <a:avLst/>
          </a:prstGeom>
          <a:noFill/>
          <a:ln w="9525">
            <a:noFill/>
            <a:miter lim="800000"/>
            <a:headEnd/>
            <a:tailEnd/>
          </a:ln>
        </p:spPr>
      </p:pic>
      <p:pic>
        <p:nvPicPr>
          <p:cNvPr id="12" name="irc_mi" descr="http://svobodnenoviny.eu/wp-content/uploads/euro-fire_220562k.jpg"/>
          <p:cNvPicPr/>
          <p:nvPr/>
        </p:nvPicPr>
        <p:blipFill>
          <a:blip r:embed="rId9" cstate="print"/>
          <a:srcRect l="3910" r="5865"/>
          <a:stretch>
            <a:fillRect/>
          </a:stretch>
        </p:blipFill>
        <p:spPr bwMode="auto">
          <a:xfrm>
            <a:off x="7380312" y="5157192"/>
            <a:ext cx="1584176" cy="1412776"/>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humanbiologicaldiversity.com/Photos/Huntington-Civilizations.jpg"/>
          <p:cNvPicPr>
            <a:picLocks noChangeAspect="1" noChangeArrowheads="1"/>
          </p:cNvPicPr>
          <p:nvPr/>
        </p:nvPicPr>
        <p:blipFill>
          <a:blip r:embed="rId2" cstate="print"/>
          <a:srcRect/>
          <a:stretch>
            <a:fillRect/>
          </a:stretch>
        </p:blipFill>
        <p:spPr bwMode="auto">
          <a:xfrm>
            <a:off x="155575" y="1124744"/>
            <a:ext cx="8558658" cy="3744416"/>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778098"/>
          </a:xfrm>
        </p:spPr>
        <p:txBody>
          <a:bodyPr>
            <a:normAutofit fontScale="90000"/>
          </a:bodyPr>
          <a:lstStyle/>
          <a:p>
            <a:pPr lvl="1" algn="ctr" rtl="0">
              <a:spcBef>
                <a:spcPct val="0"/>
              </a:spcBef>
            </a:pPr>
            <a:r>
              <a:rPr lang="cs-CZ" b="1" u="sng" dirty="0" smtClean="0"/>
              <a:t/>
            </a:r>
            <a:br>
              <a:rPr lang="cs-CZ" b="1" u="sng" dirty="0" smtClean="0"/>
            </a:br>
            <a:r>
              <a:rPr lang="cs-CZ" b="1" u="sng" dirty="0"/>
              <a:t/>
            </a:r>
            <a:br>
              <a:rPr lang="cs-CZ" b="1" u="sng" dirty="0"/>
            </a:br>
            <a:r>
              <a:rPr lang="cs-CZ" sz="3100" b="1" dirty="0" smtClean="0">
                <a:solidFill>
                  <a:srgbClr val="FF0000"/>
                </a:solidFill>
              </a:rPr>
              <a:t>Francie  leden 2015</a:t>
            </a:r>
            <a:r>
              <a:rPr lang="cs-CZ" sz="2200" b="1" dirty="0" smtClean="0">
                <a:solidFill>
                  <a:srgbClr val="FF0000"/>
                </a:solidFill>
              </a:rPr>
              <a:t>                                                                                                                                7.1.2015  Útok na redakci  satirického časopisu Charlie </a:t>
            </a:r>
            <a:r>
              <a:rPr lang="cs-CZ" sz="2200" b="1" dirty="0" err="1" smtClean="0">
                <a:solidFill>
                  <a:srgbClr val="FF0000"/>
                </a:solidFill>
              </a:rPr>
              <a:t>Hebdo</a:t>
            </a:r>
            <a:r>
              <a:rPr lang="cs-CZ" sz="2200" b="1" dirty="0" smtClean="0">
                <a:solidFill>
                  <a:srgbClr val="FF0000"/>
                </a:solidFill>
              </a:rPr>
              <a:t/>
            </a:r>
            <a:br>
              <a:rPr lang="cs-CZ" sz="2200" b="1" dirty="0" smtClean="0">
                <a:solidFill>
                  <a:srgbClr val="FF0000"/>
                </a:solidFill>
              </a:rPr>
            </a:br>
            <a:r>
              <a:rPr lang="cs-CZ" b="1" u="sng" dirty="0" smtClean="0"/>
              <a:t/>
            </a:r>
            <a:br>
              <a:rPr lang="cs-CZ" b="1" u="sng" dirty="0" smtClean="0"/>
            </a:br>
            <a:r>
              <a:rPr lang="cs-CZ" dirty="0" smtClean="0"/>
              <a:t/>
            </a:r>
            <a:br>
              <a:rPr lang="cs-CZ" dirty="0" smtClean="0"/>
            </a:br>
            <a:endParaRPr lang="cs-CZ" dirty="0"/>
          </a:p>
        </p:txBody>
      </p:sp>
      <p:sp>
        <p:nvSpPr>
          <p:cNvPr id="3" name="Zástupný symbol pro obsah 2"/>
          <p:cNvSpPr>
            <a:spLocks noGrp="1"/>
          </p:cNvSpPr>
          <p:nvPr>
            <p:ph idx="1"/>
          </p:nvPr>
        </p:nvSpPr>
        <p:spPr>
          <a:xfrm>
            <a:off x="-180528" y="980728"/>
            <a:ext cx="9073008" cy="5472608"/>
          </a:xfrm>
        </p:spPr>
        <p:txBody>
          <a:bodyPr>
            <a:normAutofit/>
          </a:bodyPr>
          <a:lstStyle/>
          <a:p>
            <a:pPr>
              <a:buNone/>
            </a:pPr>
            <a:r>
              <a:rPr lang="cs-CZ" sz="2000" b="1" dirty="0" smtClean="0"/>
              <a:t>      Dva francouzští muslimové bratři </a:t>
            </a:r>
            <a:r>
              <a:rPr lang="cs-CZ" sz="2000" b="1" dirty="0" err="1" smtClean="0"/>
              <a:t>Kouachiové</a:t>
            </a:r>
            <a:r>
              <a:rPr lang="cs-CZ" sz="2000" b="1" dirty="0" smtClean="0"/>
              <a:t> vtrhli7. ledna 2015 do budovy redakce a okolo 11. hodiny a začali střílet. Použili granátomety a útočné pušky .</a:t>
            </a:r>
          </a:p>
          <a:p>
            <a:pPr>
              <a:buNone/>
            </a:pPr>
            <a:endParaRPr lang="cs-CZ" b="1" dirty="0" smtClean="0"/>
          </a:p>
          <a:p>
            <a:pPr>
              <a:buNone/>
            </a:pPr>
            <a:endParaRPr lang="cs-CZ" b="1" dirty="0" smtClean="0"/>
          </a:p>
          <a:p>
            <a:pPr>
              <a:buNone/>
            </a:pPr>
            <a:r>
              <a:rPr lang="cs-CZ" b="1" dirty="0" smtClean="0"/>
              <a:t>     </a:t>
            </a:r>
          </a:p>
          <a:p>
            <a:pPr>
              <a:buNone/>
            </a:pPr>
            <a:r>
              <a:rPr lang="cs-CZ" sz="2000" b="1" dirty="0" smtClean="0"/>
              <a:t>       Zavražděno bylo 12 lid, z toho  9 novinářů,                                                                                                11 lidí bylo zraněno, z toho 4 vážně.</a:t>
            </a:r>
          </a:p>
          <a:p>
            <a:pPr>
              <a:buNone/>
            </a:pPr>
            <a:endParaRPr lang="cs-CZ" sz="2000" b="1" dirty="0" smtClean="0"/>
          </a:p>
          <a:p>
            <a:pPr>
              <a:buNone/>
            </a:pPr>
            <a:endParaRPr lang="cs-CZ" sz="2000" dirty="0" smtClean="0"/>
          </a:p>
          <a:p>
            <a:pPr>
              <a:buNone/>
            </a:pPr>
            <a:r>
              <a:rPr lang="cs-CZ" dirty="0" smtClean="0"/>
              <a:t> </a:t>
            </a:r>
            <a:endParaRPr lang="cs-CZ" dirty="0"/>
          </a:p>
        </p:txBody>
      </p:sp>
      <p:pic>
        <p:nvPicPr>
          <p:cNvPr id="4" name="irc_mi" descr="http://img.blesk.cz/img/1/normal620/2210141_charlie-hebdo-novinari-redakce-utok-pariz-teroristi.jpg"/>
          <p:cNvPicPr/>
          <p:nvPr/>
        </p:nvPicPr>
        <p:blipFill>
          <a:blip r:embed="rId2" cstate="print"/>
          <a:srcRect r="38862"/>
          <a:stretch>
            <a:fillRect/>
          </a:stretch>
        </p:blipFill>
        <p:spPr bwMode="auto">
          <a:xfrm>
            <a:off x="395536" y="1700808"/>
            <a:ext cx="1813969" cy="1530350"/>
          </a:xfrm>
          <a:prstGeom prst="rect">
            <a:avLst/>
          </a:prstGeom>
          <a:noFill/>
          <a:ln w="9525">
            <a:noFill/>
            <a:miter lim="800000"/>
            <a:headEnd/>
            <a:tailEnd/>
          </a:ln>
        </p:spPr>
      </p:pic>
      <p:pic>
        <p:nvPicPr>
          <p:cNvPr id="5" name="irc_mi" descr="http://i3.cn.cz/1420645927_P201501070698001.jpg"/>
          <p:cNvPicPr/>
          <p:nvPr/>
        </p:nvPicPr>
        <p:blipFill>
          <a:blip r:embed="rId3" cstate="print"/>
          <a:srcRect/>
          <a:stretch>
            <a:fillRect/>
          </a:stretch>
        </p:blipFill>
        <p:spPr bwMode="auto">
          <a:xfrm>
            <a:off x="2339752" y="1700808"/>
            <a:ext cx="2088232" cy="1530102"/>
          </a:xfrm>
          <a:prstGeom prst="rect">
            <a:avLst/>
          </a:prstGeom>
          <a:noFill/>
          <a:ln w="9525">
            <a:noFill/>
            <a:miter lim="800000"/>
            <a:headEnd/>
            <a:tailEnd/>
          </a:ln>
        </p:spPr>
      </p:pic>
      <p:pic>
        <p:nvPicPr>
          <p:cNvPr id="1026" name="Picture 2" descr="http://i.lidovky.cz/15/012/lnorg/MCT5872f2_P201501080260701.jpg"/>
          <p:cNvPicPr>
            <a:picLocks noChangeAspect="1" noChangeArrowheads="1"/>
          </p:cNvPicPr>
          <p:nvPr/>
        </p:nvPicPr>
        <p:blipFill>
          <a:blip r:embed="rId4" cstate="print"/>
          <a:srcRect l="3071"/>
          <a:stretch>
            <a:fillRect/>
          </a:stretch>
        </p:blipFill>
        <p:spPr bwMode="auto">
          <a:xfrm>
            <a:off x="4769548" y="1916832"/>
            <a:ext cx="4374452" cy="3013696"/>
          </a:xfrm>
          <a:prstGeom prst="rect">
            <a:avLst/>
          </a:prstGeom>
          <a:noFill/>
        </p:spPr>
      </p:pic>
      <p:pic>
        <p:nvPicPr>
          <p:cNvPr id="8" name="irc_mi" descr="http://echo24.cz/img/54aeb2c5e4b02d9e3f72e13a/450/300?_sig=iB8I9POe4E87Nu8nnTnBRnK7j6cDRAoLmES__yVGc9Q"/>
          <p:cNvPicPr/>
          <p:nvPr/>
        </p:nvPicPr>
        <p:blipFill>
          <a:blip r:embed="rId5" cstate="print"/>
          <a:srcRect/>
          <a:stretch>
            <a:fillRect/>
          </a:stretch>
        </p:blipFill>
        <p:spPr bwMode="auto">
          <a:xfrm>
            <a:off x="323528" y="4149080"/>
            <a:ext cx="3600400" cy="2592288"/>
          </a:xfrm>
          <a:prstGeom prst="rect">
            <a:avLst/>
          </a:prstGeom>
          <a:noFill/>
          <a:ln w="9525">
            <a:noFill/>
            <a:miter lim="800000"/>
            <a:headEnd/>
            <a:tailEnd/>
          </a:ln>
        </p:spPr>
      </p:pic>
      <p:sp>
        <p:nvSpPr>
          <p:cNvPr id="9" name="TextovéPole 8"/>
          <p:cNvSpPr txBox="1"/>
          <p:nvPr/>
        </p:nvSpPr>
        <p:spPr>
          <a:xfrm>
            <a:off x="4355976" y="4725144"/>
            <a:ext cx="4608512" cy="2246769"/>
          </a:xfrm>
          <a:prstGeom prst="rect">
            <a:avLst/>
          </a:prstGeom>
          <a:noFill/>
        </p:spPr>
        <p:txBody>
          <a:bodyPr wrap="square" rtlCol="0">
            <a:spAutoFit/>
          </a:bodyPr>
          <a:lstStyle/>
          <a:p>
            <a:r>
              <a:rPr lang="cs-CZ" sz="2000" b="1" dirty="0" smtClean="0"/>
              <a:t>Útok zorganizovala jemenská odnož                                         </a:t>
            </a:r>
            <a:r>
              <a:rPr lang="cs-CZ" sz="2000" b="1" dirty="0" err="1" smtClean="0"/>
              <a:t>al</a:t>
            </a:r>
            <a:r>
              <a:rPr lang="cs-CZ" sz="2000" b="1" dirty="0" smtClean="0"/>
              <a:t> </a:t>
            </a:r>
            <a:r>
              <a:rPr lang="cs-CZ" sz="2000" b="1" dirty="0" err="1" smtClean="0"/>
              <a:t>Káidy</a:t>
            </a:r>
            <a:r>
              <a:rPr lang="cs-CZ" sz="2000" b="1" dirty="0" smtClean="0"/>
              <a:t>. </a:t>
            </a:r>
            <a:r>
              <a:rPr lang="cs-CZ" sz="2000" b="1" dirty="0" err="1" smtClean="0"/>
              <a:t>Said</a:t>
            </a:r>
            <a:r>
              <a:rPr lang="cs-CZ" sz="2000" b="1" dirty="0" smtClean="0"/>
              <a:t> </a:t>
            </a:r>
            <a:r>
              <a:rPr lang="cs-CZ" sz="2000" b="1" dirty="0" err="1" smtClean="0"/>
              <a:t>Kouachi</a:t>
            </a:r>
            <a:r>
              <a:rPr lang="cs-CZ" sz="2000" b="1" dirty="0" smtClean="0"/>
              <a:t> podstoupil výcvik v táboře v Jemenu. Také </a:t>
            </a:r>
            <a:r>
              <a:rPr lang="cs-CZ" sz="2000" b="1" dirty="0" err="1" smtClean="0"/>
              <a:t>Chérif</a:t>
            </a:r>
            <a:r>
              <a:rPr lang="cs-CZ" sz="2000" b="1" dirty="0" smtClean="0"/>
              <a:t> </a:t>
            </a:r>
            <a:r>
              <a:rPr lang="cs-CZ" sz="2000" b="1" dirty="0" err="1" smtClean="0"/>
              <a:t>Kouachi</a:t>
            </a:r>
            <a:r>
              <a:rPr lang="cs-CZ" sz="2000" b="1" dirty="0" smtClean="0"/>
              <a:t> se přihlásil k </a:t>
            </a:r>
            <a:r>
              <a:rPr lang="cs-CZ" sz="2000" b="1" dirty="0" err="1" smtClean="0"/>
              <a:t>al</a:t>
            </a:r>
            <a:r>
              <a:rPr lang="cs-CZ" sz="2000" b="1" dirty="0" smtClean="0"/>
              <a:t>-</a:t>
            </a:r>
            <a:r>
              <a:rPr lang="cs-CZ" sz="2000" b="1" dirty="0" err="1" smtClean="0"/>
              <a:t>Kaidě</a:t>
            </a:r>
            <a:r>
              <a:rPr lang="cs-CZ" sz="2000" b="1" dirty="0" smtClean="0"/>
              <a:t>. Při útoku křičeli: P</a:t>
            </a:r>
            <a:r>
              <a:rPr lang="cs-CZ" sz="2000" b="1" i="1" dirty="0" smtClean="0"/>
              <a:t>omstili jsme proroka Mohameda</a:t>
            </a:r>
            <a:r>
              <a:rPr lang="cs-CZ" sz="2000" b="1" dirty="0" smtClean="0"/>
              <a:t>, </a:t>
            </a:r>
            <a:r>
              <a:rPr lang="cs-CZ" sz="2000" b="1" i="1" dirty="0" smtClean="0"/>
              <a:t>Alláhu </a:t>
            </a:r>
            <a:r>
              <a:rPr lang="cs-CZ" sz="2000" b="1" i="1" dirty="0" err="1" smtClean="0"/>
              <a:t>Akbar</a:t>
            </a:r>
            <a:r>
              <a:rPr lang="cs-CZ" sz="2000" b="1" i="1" dirty="0" smtClean="0"/>
              <a:t> (Alláh je veliký.).</a:t>
            </a:r>
            <a:endParaRPr lang="cs-CZ" sz="2000" i="1" dirty="0" smtClean="0"/>
          </a:p>
          <a:p>
            <a:endParaRPr lang="cs-CZ" sz="2000" b="1"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p:txBody>
          <a:bodyPr>
            <a:normAutofit/>
          </a:bodyPr>
          <a:lstStyle/>
          <a:p>
            <a:r>
              <a:rPr lang="cs-CZ" sz="4000" b="1" dirty="0" smtClean="0">
                <a:solidFill>
                  <a:srgbClr val="FF0000"/>
                </a:solidFill>
              </a:rPr>
              <a:t>Pokus o shrnutí</a:t>
            </a:r>
            <a:endParaRPr lang="cs-CZ" sz="4000" b="1" dirty="0">
              <a:solidFill>
                <a:srgbClr val="FF0000"/>
              </a:solidFill>
            </a:endParaRPr>
          </a:p>
        </p:txBody>
      </p:sp>
      <p:sp>
        <p:nvSpPr>
          <p:cNvPr id="4" name="Zástupný symbol pro obsah 3"/>
          <p:cNvSpPr>
            <a:spLocks noGrp="1"/>
          </p:cNvSpPr>
          <p:nvPr>
            <p:ph idx="1"/>
          </p:nvPr>
        </p:nvSpPr>
        <p:spPr/>
        <p:txBody>
          <a:bodyPr>
            <a:normAutofit fontScale="92500" lnSpcReduction="20000"/>
          </a:bodyPr>
          <a:lstStyle/>
          <a:p>
            <a:pPr>
              <a:buNone/>
            </a:pPr>
            <a:r>
              <a:rPr lang="cs-CZ" b="1" dirty="0" smtClean="0"/>
              <a:t>Všechny zmíněné problémy mají něco společného:</a:t>
            </a:r>
            <a:endParaRPr lang="cs-CZ" dirty="0" smtClean="0"/>
          </a:p>
          <a:p>
            <a:pPr lvl="0"/>
            <a:r>
              <a:rPr lang="cs-CZ" b="1" dirty="0" smtClean="0"/>
              <a:t>Jsou projevem zvyšujícího se napětí ve světě. Proč k němu dochází?</a:t>
            </a:r>
            <a:endParaRPr lang="cs-CZ" dirty="0" smtClean="0"/>
          </a:p>
          <a:p>
            <a:pPr lvl="0"/>
            <a:r>
              <a:rPr lang="cs-CZ" b="1" dirty="0" smtClean="0"/>
              <a:t>Jsou extrémním řešením konfliktů a potvrzují nebezpečnost  extremismu.</a:t>
            </a:r>
          </a:p>
          <a:p>
            <a:pPr lvl="0"/>
            <a:r>
              <a:rPr lang="cs-CZ" b="1" dirty="0" smtClean="0"/>
              <a:t>Mají svoji dynamiku – vývoj.</a:t>
            </a:r>
          </a:p>
          <a:p>
            <a:r>
              <a:rPr lang="cs-CZ" b="1" dirty="0" smtClean="0"/>
              <a:t>Mají náboženské, etnické,  nacionální, sociální  a politické příčiny.</a:t>
            </a:r>
            <a:endParaRPr lang="cs-CZ" dirty="0" smtClean="0"/>
          </a:p>
          <a:p>
            <a:pPr lvl="0"/>
            <a:r>
              <a:rPr lang="cs-CZ" b="1" dirty="0" smtClean="0"/>
              <a:t>Angažují se v nich mladí lidé.</a:t>
            </a:r>
            <a:endParaRPr lang="cs-CZ" dirty="0" smtClean="0"/>
          </a:p>
          <a:p>
            <a:pPr>
              <a:buNone/>
            </a:pPr>
            <a:r>
              <a:rPr lang="cs-CZ" dirty="0" smtClean="0"/>
              <a:t> </a:t>
            </a:r>
          </a:p>
          <a:p>
            <a:endParaRPr lang="cs-CZ"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346646"/>
            <a:ext cx="8229600" cy="274042"/>
          </a:xfrm>
        </p:spPr>
        <p:txBody>
          <a:bodyPr>
            <a:normAutofit fontScale="90000"/>
          </a:bodyPr>
          <a:lstStyle/>
          <a:p>
            <a:r>
              <a:rPr lang="cs-CZ" sz="2800" dirty="0" smtClean="0">
                <a:solidFill>
                  <a:srgbClr val="FF0000"/>
                </a:solidFill>
              </a:rPr>
              <a:t> </a:t>
            </a:r>
            <a:r>
              <a:rPr lang="cs-CZ" sz="2800" b="1" dirty="0" smtClean="0">
                <a:solidFill>
                  <a:srgbClr val="FF0000"/>
                </a:solidFill>
              </a:rPr>
              <a:t>8. ledna - Útok na „</a:t>
            </a:r>
            <a:r>
              <a:rPr lang="cs-CZ" sz="2800" b="1" dirty="0" err="1" smtClean="0">
                <a:solidFill>
                  <a:srgbClr val="FF0000"/>
                </a:solidFill>
              </a:rPr>
              <a:t>košér</a:t>
            </a:r>
            <a:r>
              <a:rPr lang="cs-CZ" sz="2800" b="1" dirty="0" smtClean="0">
                <a:solidFill>
                  <a:srgbClr val="FF0000"/>
                </a:solidFill>
              </a:rPr>
              <a:t>“ samoobsluhu ve </a:t>
            </a:r>
            <a:r>
              <a:rPr lang="cs-CZ" sz="2800" b="1" dirty="0" err="1" smtClean="0">
                <a:solidFill>
                  <a:srgbClr val="FF0000"/>
                </a:solidFill>
              </a:rPr>
              <a:t>Vincennes</a:t>
            </a:r>
            <a:r>
              <a:rPr lang="cs-CZ" sz="2800" b="1" dirty="0" smtClean="0">
                <a:solidFill>
                  <a:srgbClr val="FF0000"/>
                </a:solidFill>
              </a:rPr>
              <a:t>  </a:t>
            </a:r>
            <a:r>
              <a:rPr lang="cs-CZ" sz="2800" dirty="0" smtClean="0">
                <a:solidFill>
                  <a:srgbClr val="FF0000"/>
                </a:solidFill>
              </a:rPr>
              <a:t/>
            </a:r>
            <a:br>
              <a:rPr lang="cs-CZ" sz="2800" dirty="0" smtClean="0">
                <a:solidFill>
                  <a:srgbClr val="FF0000"/>
                </a:solidFill>
              </a:rPr>
            </a:br>
            <a:endParaRPr lang="cs-CZ" sz="2800" dirty="0">
              <a:solidFill>
                <a:srgbClr val="FF0000"/>
              </a:solidFill>
            </a:endParaRPr>
          </a:p>
        </p:txBody>
      </p:sp>
      <p:sp>
        <p:nvSpPr>
          <p:cNvPr id="3" name="Zástupný symbol pro obsah 2"/>
          <p:cNvSpPr>
            <a:spLocks noGrp="1"/>
          </p:cNvSpPr>
          <p:nvPr>
            <p:ph idx="1"/>
          </p:nvPr>
        </p:nvSpPr>
        <p:spPr>
          <a:xfrm>
            <a:off x="-180528" y="548680"/>
            <a:ext cx="8507288" cy="6192688"/>
          </a:xfrm>
        </p:spPr>
        <p:txBody>
          <a:bodyPr>
            <a:normAutofit/>
          </a:bodyPr>
          <a:lstStyle/>
          <a:p>
            <a:pPr>
              <a:buNone/>
            </a:pPr>
            <a:r>
              <a:rPr lang="cs-CZ" sz="1600" b="1" dirty="0" smtClean="0"/>
              <a:t>      Pro záchranu bratrů </a:t>
            </a:r>
            <a:r>
              <a:rPr lang="cs-CZ" sz="1600" b="1" dirty="0" err="1" smtClean="0"/>
              <a:t>Kouachiových</a:t>
            </a:r>
            <a:r>
              <a:rPr lang="cs-CZ" sz="1600" b="1" dirty="0" smtClean="0"/>
              <a:t> provedl jejich známý </a:t>
            </a:r>
            <a:r>
              <a:rPr lang="cs-CZ" sz="1600" b="1" dirty="0" err="1" smtClean="0"/>
              <a:t>Amedy</a:t>
            </a:r>
            <a:r>
              <a:rPr lang="cs-CZ" sz="1600" b="1" dirty="0" smtClean="0"/>
              <a:t> </a:t>
            </a:r>
            <a:r>
              <a:rPr lang="cs-CZ" sz="1600" b="1" dirty="0" err="1" smtClean="0"/>
              <a:t>Coulibaly</a:t>
            </a:r>
            <a:r>
              <a:rPr lang="cs-CZ" sz="1600" b="1" dirty="0" smtClean="0"/>
              <a:t>,  útok na hypermarket ve </a:t>
            </a:r>
            <a:r>
              <a:rPr lang="cs-CZ" sz="1600" b="1" dirty="0" err="1" smtClean="0"/>
              <a:t>Vincennes</a:t>
            </a:r>
            <a:r>
              <a:rPr lang="cs-CZ" sz="1600" b="1" dirty="0" smtClean="0"/>
              <a:t> , ve kterém nakupovali hlavně členové židovské komunity.  Zabil čtyři lidi a další držel jako rukojmí. Útočník hrozil zabitím rukojmí v případě policejního útoku na bratry </a:t>
            </a:r>
            <a:r>
              <a:rPr lang="cs-CZ" sz="1600" b="1" dirty="0" err="1" smtClean="0"/>
              <a:t>Kouachiovi</a:t>
            </a:r>
            <a:r>
              <a:rPr lang="cs-CZ" sz="1600" b="1" dirty="0" smtClean="0"/>
              <a:t> obleženými v tiskárně na předměstí Paříže s nimiž byl v kontaktu.</a:t>
            </a:r>
          </a:p>
          <a:p>
            <a:pPr>
              <a:buNone/>
            </a:pPr>
            <a:endParaRPr lang="cs-CZ" sz="1600" dirty="0" smtClean="0"/>
          </a:p>
          <a:p>
            <a:pPr>
              <a:buNone/>
            </a:pPr>
            <a:r>
              <a:rPr lang="cs-CZ" sz="1600" b="1" dirty="0" smtClean="0"/>
              <a:t>    </a:t>
            </a:r>
          </a:p>
          <a:p>
            <a:pPr>
              <a:buNone/>
            </a:pPr>
            <a:endParaRPr lang="cs-CZ" sz="1600" b="1" dirty="0" smtClean="0"/>
          </a:p>
          <a:p>
            <a:pPr>
              <a:buNone/>
            </a:pPr>
            <a:endParaRPr lang="cs-CZ" sz="1600" b="1" dirty="0" smtClean="0"/>
          </a:p>
          <a:p>
            <a:pPr>
              <a:buNone/>
            </a:pPr>
            <a:endParaRPr lang="cs-CZ" sz="1600" b="1" dirty="0" smtClean="0"/>
          </a:p>
          <a:p>
            <a:pPr>
              <a:buNone/>
            </a:pPr>
            <a:endParaRPr lang="cs-CZ" sz="1600" b="1" dirty="0" smtClean="0"/>
          </a:p>
          <a:p>
            <a:pPr>
              <a:buNone/>
            </a:pPr>
            <a:r>
              <a:rPr lang="cs-CZ" sz="1600" b="1" dirty="0" smtClean="0"/>
              <a:t>       Policie vtrhla do samoobsluhy a osvobodila 15 rukojmí. Při akci byl zabit útočník a 4 rukojmí. několik lidí včetně policistů bylo zraněno. Pracovník obchodu </a:t>
            </a:r>
            <a:r>
              <a:rPr lang="cs-CZ" sz="1600" b="1" dirty="0" err="1" smtClean="0"/>
              <a:t>Lassana</a:t>
            </a:r>
            <a:r>
              <a:rPr lang="cs-CZ" sz="1600" b="1" dirty="0" smtClean="0"/>
              <a:t> </a:t>
            </a:r>
            <a:r>
              <a:rPr lang="cs-CZ" sz="1600" b="1" dirty="0" err="1" smtClean="0"/>
              <a:t>Bathily</a:t>
            </a:r>
            <a:r>
              <a:rPr lang="cs-CZ" sz="1600" b="1" dirty="0" smtClean="0"/>
              <a:t>, muslim                                                 narozený v Mali, ukryl během krize šest rukojmí v chladící komoře. </a:t>
            </a:r>
            <a:r>
              <a:rPr lang="cs-CZ" sz="1600" b="1" dirty="0" err="1" smtClean="0"/>
              <a:t>ám</a:t>
            </a:r>
            <a:r>
              <a:rPr lang="cs-CZ" sz="1600" b="1" dirty="0" smtClean="0"/>
              <a:t> pak uprchl výtahem                                             a kontaktoval policii. </a:t>
            </a:r>
          </a:p>
          <a:p>
            <a:pPr>
              <a:buNone/>
            </a:pPr>
            <a:endParaRPr lang="cs-CZ" sz="1900" dirty="0" smtClean="0"/>
          </a:p>
          <a:p>
            <a:pPr>
              <a:buNone/>
            </a:pPr>
            <a:r>
              <a:rPr lang="cs-CZ" dirty="0" smtClean="0"/>
              <a:t>  </a:t>
            </a:r>
            <a:endParaRPr lang="cs-CZ" dirty="0"/>
          </a:p>
        </p:txBody>
      </p:sp>
      <p:pic>
        <p:nvPicPr>
          <p:cNvPr id="4" name="irc_mi" descr="http://i1.mirror.co.uk/incoming/article4957911.ece/alternates/s615/Amedy-Coulibaly.jpg"/>
          <p:cNvPicPr/>
          <p:nvPr/>
        </p:nvPicPr>
        <p:blipFill>
          <a:blip r:embed="rId2" cstate="print"/>
          <a:srcRect l="10140" r="13828"/>
          <a:stretch>
            <a:fillRect/>
          </a:stretch>
        </p:blipFill>
        <p:spPr bwMode="auto">
          <a:xfrm>
            <a:off x="1475656" y="1700808"/>
            <a:ext cx="1872208" cy="1636018"/>
          </a:xfrm>
          <a:prstGeom prst="rect">
            <a:avLst/>
          </a:prstGeom>
          <a:noFill/>
          <a:ln w="9525">
            <a:noFill/>
            <a:miter lim="800000"/>
            <a:headEnd/>
            <a:tailEnd/>
          </a:ln>
        </p:spPr>
      </p:pic>
      <p:pic>
        <p:nvPicPr>
          <p:cNvPr id="5" name="irc_mi" descr="http://i.guim.co.uk/static/w-620/h--/q-95/sys-images/Guardian/Pix/pictures/2015/1/9/1420815841289/709925c7-54e6-4a79-8d10-514360671910-680x1020.jpeg"/>
          <p:cNvPicPr/>
          <p:nvPr/>
        </p:nvPicPr>
        <p:blipFill>
          <a:blip r:embed="rId3" cstate="print"/>
          <a:srcRect/>
          <a:stretch>
            <a:fillRect/>
          </a:stretch>
        </p:blipFill>
        <p:spPr bwMode="auto">
          <a:xfrm>
            <a:off x="251520" y="1772816"/>
            <a:ext cx="1054100" cy="1582491"/>
          </a:xfrm>
          <a:prstGeom prst="rect">
            <a:avLst/>
          </a:prstGeom>
          <a:noFill/>
          <a:ln w="9525">
            <a:noFill/>
            <a:miter lim="800000"/>
            <a:headEnd/>
            <a:tailEnd/>
          </a:ln>
        </p:spPr>
      </p:pic>
      <p:pic>
        <p:nvPicPr>
          <p:cNvPr id="6" name="irc_mi" descr="http://i4.mirror.co.uk/incoming/article4957909.ece/alternates/s615/Amedy-Coulibaly.jpg"/>
          <p:cNvPicPr/>
          <p:nvPr/>
        </p:nvPicPr>
        <p:blipFill>
          <a:blip r:embed="rId4" cstate="print"/>
          <a:srcRect r="15671" b="16634"/>
          <a:stretch>
            <a:fillRect/>
          </a:stretch>
        </p:blipFill>
        <p:spPr bwMode="auto">
          <a:xfrm>
            <a:off x="3347864" y="1700808"/>
            <a:ext cx="2441830" cy="1603985"/>
          </a:xfrm>
          <a:prstGeom prst="rect">
            <a:avLst/>
          </a:prstGeom>
          <a:noFill/>
          <a:ln w="9525">
            <a:noFill/>
            <a:miter lim="800000"/>
            <a:headEnd/>
            <a:tailEnd/>
          </a:ln>
        </p:spPr>
      </p:pic>
      <p:pic>
        <p:nvPicPr>
          <p:cNvPr id="8" name="irc_mi" descr="http://i.telegraph.co.uk/multimedia/archive/03160/paris_deli_explosi_3160067b.jpg"/>
          <p:cNvPicPr/>
          <p:nvPr/>
        </p:nvPicPr>
        <p:blipFill>
          <a:blip r:embed="rId5" cstate="print"/>
          <a:srcRect l="457" t="6592" r="11887"/>
          <a:stretch>
            <a:fillRect/>
          </a:stretch>
        </p:blipFill>
        <p:spPr bwMode="auto">
          <a:xfrm>
            <a:off x="5868144" y="1700808"/>
            <a:ext cx="2394063" cy="1546407"/>
          </a:xfrm>
          <a:prstGeom prst="rect">
            <a:avLst/>
          </a:prstGeom>
          <a:noFill/>
          <a:ln w="9525">
            <a:noFill/>
            <a:miter lim="800000"/>
            <a:headEnd/>
            <a:tailEnd/>
          </a:ln>
        </p:spPr>
      </p:pic>
      <p:pic>
        <p:nvPicPr>
          <p:cNvPr id="9" name="irc_mi" descr="http://www.kansascity.com/news/local/q0kksu/picture5785638/ALTERNATES/FREE_960/crop%20ABACA_482726_012.jpg"/>
          <p:cNvPicPr/>
          <p:nvPr/>
        </p:nvPicPr>
        <p:blipFill>
          <a:blip r:embed="rId6" cstate="print"/>
          <a:srcRect l="8268" t="2912" r="-11220"/>
          <a:stretch>
            <a:fillRect/>
          </a:stretch>
        </p:blipFill>
        <p:spPr bwMode="auto">
          <a:xfrm>
            <a:off x="35496" y="5589240"/>
            <a:ext cx="2304255" cy="1188495"/>
          </a:xfrm>
          <a:prstGeom prst="rect">
            <a:avLst/>
          </a:prstGeom>
          <a:noFill/>
          <a:ln w="9525">
            <a:noFill/>
            <a:miter lim="800000"/>
            <a:headEnd/>
            <a:tailEnd/>
          </a:ln>
        </p:spPr>
      </p:pic>
      <p:pic>
        <p:nvPicPr>
          <p:cNvPr id="10" name="irc_mi" descr="http://i.lidovky.cz/15/012/lnc460/MMU5884e8_hero.JPG"/>
          <p:cNvPicPr/>
          <p:nvPr/>
        </p:nvPicPr>
        <p:blipFill>
          <a:blip r:embed="rId7" cstate="print"/>
          <a:srcRect l="25471" r="18898"/>
          <a:stretch>
            <a:fillRect/>
          </a:stretch>
        </p:blipFill>
        <p:spPr bwMode="auto">
          <a:xfrm>
            <a:off x="7884368" y="3684761"/>
            <a:ext cx="1142282" cy="1400423"/>
          </a:xfrm>
          <a:prstGeom prst="rect">
            <a:avLst/>
          </a:prstGeom>
          <a:noFill/>
          <a:ln w="9525">
            <a:noFill/>
            <a:miter lim="800000"/>
            <a:headEnd/>
            <a:tailEnd/>
          </a:ln>
        </p:spPr>
      </p:pic>
      <p:pic>
        <p:nvPicPr>
          <p:cNvPr id="11" name="Obrázek 10" descr="10933769_856133967761484_8143490934788655580_n"/>
          <p:cNvPicPr/>
          <p:nvPr/>
        </p:nvPicPr>
        <p:blipFill>
          <a:blip r:embed="rId8" cstate="print"/>
          <a:srcRect/>
          <a:stretch>
            <a:fillRect/>
          </a:stretch>
        </p:blipFill>
        <p:spPr bwMode="auto">
          <a:xfrm>
            <a:off x="3491880" y="4149080"/>
            <a:ext cx="3888432" cy="1224136"/>
          </a:xfrm>
          <a:prstGeom prst="rect">
            <a:avLst/>
          </a:prstGeom>
          <a:noFill/>
          <a:ln w="9525">
            <a:noFill/>
            <a:miter lim="800000"/>
            <a:headEnd/>
            <a:tailEnd/>
          </a:ln>
        </p:spPr>
      </p:pic>
      <p:pic>
        <p:nvPicPr>
          <p:cNvPr id="12" name="irc_mi" descr="http://static2.nydailynews.com/polopoly_fs/1.2072302.1420840354%21/img/httpImage/image.jpg_gen/derivatives/article_970/video10n-8-web.jpg"/>
          <p:cNvPicPr/>
          <p:nvPr/>
        </p:nvPicPr>
        <p:blipFill>
          <a:blip r:embed="rId9" cstate="print"/>
          <a:srcRect/>
          <a:stretch>
            <a:fillRect/>
          </a:stretch>
        </p:blipFill>
        <p:spPr bwMode="auto">
          <a:xfrm>
            <a:off x="2195736" y="4149080"/>
            <a:ext cx="1187450" cy="1751489"/>
          </a:xfrm>
          <a:prstGeom prst="rect">
            <a:avLst/>
          </a:prstGeom>
          <a:noFill/>
          <a:ln w="9525">
            <a:noFill/>
            <a:miter lim="800000"/>
            <a:headEnd/>
            <a:tailEnd/>
          </a:ln>
        </p:spPr>
      </p:pic>
      <p:pic>
        <p:nvPicPr>
          <p:cNvPr id="14" name="irc_mi" descr="http://www.dagospia.com/img/foto/01-2015/parigi-il-blitz-al-negozio-kosher-contro-amedy-coulibaly-17-631055_tn.jpg"/>
          <p:cNvPicPr/>
          <p:nvPr/>
        </p:nvPicPr>
        <p:blipFill>
          <a:blip r:embed="rId10" cstate="print"/>
          <a:srcRect l="32918" t="23622" r="10973" b="18373"/>
          <a:stretch>
            <a:fillRect/>
          </a:stretch>
        </p:blipFill>
        <p:spPr bwMode="auto">
          <a:xfrm>
            <a:off x="414690" y="4346995"/>
            <a:ext cx="1637030" cy="1190866"/>
          </a:xfrm>
          <a:prstGeom prst="rect">
            <a:avLst/>
          </a:prstGeom>
          <a:noFill/>
          <a:ln w="9525">
            <a:noFill/>
            <a:miter lim="800000"/>
            <a:headEnd/>
            <a:tailEnd/>
          </a:ln>
        </p:spPr>
      </p:pic>
      <p:sp>
        <p:nvSpPr>
          <p:cNvPr id="17" name="TextovéPole 16"/>
          <p:cNvSpPr txBox="1"/>
          <p:nvPr/>
        </p:nvSpPr>
        <p:spPr>
          <a:xfrm>
            <a:off x="5076056" y="5301208"/>
            <a:ext cx="720080" cy="338554"/>
          </a:xfrm>
          <a:prstGeom prst="rect">
            <a:avLst/>
          </a:prstGeom>
          <a:noFill/>
        </p:spPr>
        <p:txBody>
          <a:bodyPr wrap="square" rtlCol="0">
            <a:spAutoFit/>
          </a:bodyPr>
          <a:lstStyle/>
          <a:p>
            <a:r>
              <a:rPr lang="cs-CZ" sz="1600" b="1" dirty="0" smtClean="0"/>
              <a:t>Oběti </a:t>
            </a:r>
            <a:endParaRPr lang="cs-CZ" sz="1600" b="1" dirty="0"/>
          </a:p>
        </p:txBody>
      </p:sp>
      <p:sp>
        <p:nvSpPr>
          <p:cNvPr id="18" name="TextovéPole 17"/>
          <p:cNvSpPr txBox="1"/>
          <p:nvPr/>
        </p:nvSpPr>
        <p:spPr>
          <a:xfrm>
            <a:off x="7704856" y="5013176"/>
            <a:ext cx="1619672" cy="338554"/>
          </a:xfrm>
          <a:prstGeom prst="rect">
            <a:avLst/>
          </a:prstGeom>
          <a:noFill/>
        </p:spPr>
        <p:txBody>
          <a:bodyPr wrap="square" rtlCol="0">
            <a:spAutoFit/>
          </a:bodyPr>
          <a:lstStyle/>
          <a:p>
            <a:r>
              <a:rPr lang="cs-CZ" sz="1600" b="1" dirty="0" err="1" smtClean="0"/>
              <a:t>Lassana</a:t>
            </a:r>
            <a:r>
              <a:rPr lang="cs-CZ" sz="1600" b="1" dirty="0" smtClean="0"/>
              <a:t> </a:t>
            </a:r>
            <a:r>
              <a:rPr lang="cs-CZ" sz="1600" b="1" dirty="0" err="1" smtClean="0"/>
              <a:t>Bathily</a:t>
            </a:r>
            <a:r>
              <a:rPr lang="cs-CZ" sz="1600" b="1" dirty="0" smtClean="0"/>
              <a:t>, </a:t>
            </a:r>
            <a:endParaRPr lang="cs-CZ" sz="1600" dirty="0"/>
          </a:p>
        </p:txBody>
      </p:sp>
      <p:sp>
        <p:nvSpPr>
          <p:cNvPr id="19" name="TextovéPole 18"/>
          <p:cNvSpPr txBox="1"/>
          <p:nvPr/>
        </p:nvSpPr>
        <p:spPr>
          <a:xfrm>
            <a:off x="5940152" y="5661248"/>
            <a:ext cx="3203848" cy="1077218"/>
          </a:xfrm>
          <a:prstGeom prst="rect">
            <a:avLst/>
          </a:prstGeom>
          <a:noFill/>
        </p:spPr>
        <p:txBody>
          <a:bodyPr wrap="square" rtlCol="0">
            <a:spAutoFit/>
          </a:bodyPr>
          <a:lstStyle/>
          <a:p>
            <a:r>
              <a:rPr lang="cs-CZ" sz="1600" b="1" dirty="0" smtClean="0"/>
              <a:t>Židé ve Francii se obávají dalšího vývoje. Narostl významně zájem francouzských židů o emigraci do Izraele </a:t>
            </a:r>
            <a:endParaRPr lang="cs-CZ" sz="1600" b="1" dirty="0"/>
          </a:p>
        </p:txBody>
      </p:sp>
      <p:pic>
        <p:nvPicPr>
          <p:cNvPr id="20" name="irc_mi" descr="http://img.ihned.cz/attachment.php/410/57989410/Tm2EGtS059zePWLJ6o17RrgHvipKcNI4/0111IZRAEL_FRANCIE_TERORISMUS_ZIDE_878.jpg"/>
          <p:cNvPicPr/>
          <p:nvPr/>
        </p:nvPicPr>
        <p:blipFill>
          <a:blip r:embed="rId11" cstate="print"/>
          <a:srcRect l="6319" r="6319"/>
          <a:stretch>
            <a:fillRect/>
          </a:stretch>
        </p:blipFill>
        <p:spPr bwMode="auto">
          <a:xfrm>
            <a:off x="3739236" y="5445224"/>
            <a:ext cx="2056900" cy="1296144"/>
          </a:xfrm>
          <a:prstGeom prst="rect">
            <a:avLst/>
          </a:prstGeom>
          <a:noFill/>
          <a:ln w="9525">
            <a:noFill/>
            <a:miter lim="800000"/>
            <a:headEnd/>
            <a:tailEnd/>
          </a:ln>
        </p:spPr>
      </p:pic>
      <p:pic>
        <p:nvPicPr>
          <p:cNvPr id="21" name="irc_mi" descr="http://img.ct24.cz/cache/616x411/article/63/6203/620251.jpg?1420826668"/>
          <p:cNvPicPr/>
          <p:nvPr/>
        </p:nvPicPr>
        <p:blipFill>
          <a:blip r:embed="rId12" cstate="print"/>
          <a:srcRect r="48778"/>
          <a:stretch>
            <a:fillRect/>
          </a:stretch>
        </p:blipFill>
        <p:spPr bwMode="auto">
          <a:xfrm>
            <a:off x="2267744" y="5949280"/>
            <a:ext cx="1008112" cy="87012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44624"/>
            <a:ext cx="8229600" cy="576064"/>
          </a:xfrm>
        </p:spPr>
        <p:txBody>
          <a:bodyPr>
            <a:normAutofit/>
          </a:bodyPr>
          <a:lstStyle/>
          <a:p>
            <a:r>
              <a:rPr lang="cs-CZ" sz="2800" b="1" dirty="0" smtClean="0">
                <a:solidFill>
                  <a:srgbClr val="FF0000"/>
                </a:solidFill>
              </a:rPr>
              <a:t>Odsuzující reakce ve Francii i ve světě</a:t>
            </a:r>
            <a:endParaRPr lang="cs-CZ" sz="2800" b="1" dirty="0">
              <a:solidFill>
                <a:srgbClr val="FF0000"/>
              </a:solidFill>
            </a:endParaRPr>
          </a:p>
        </p:txBody>
      </p:sp>
      <p:sp>
        <p:nvSpPr>
          <p:cNvPr id="3" name="Zástupný symbol pro obsah 2"/>
          <p:cNvSpPr>
            <a:spLocks noGrp="1"/>
          </p:cNvSpPr>
          <p:nvPr>
            <p:ph idx="1"/>
          </p:nvPr>
        </p:nvSpPr>
        <p:spPr>
          <a:xfrm>
            <a:off x="205680" y="620688"/>
            <a:ext cx="8686800" cy="6120680"/>
          </a:xfrm>
        </p:spPr>
        <p:txBody>
          <a:bodyPr>
            <a:normAutofit fontScale="85000" lnSpcReduction="20000"/>
          </a:bodyPr>
          <a:lstStyle/>
          <a:p>
            <a:pPr>
              <a:buNone/>
            </a:pPr>
            <a:r>
              <a:rPr lang="cs-CZ" sz="2100" b="1" dirty="0" smtClean="0"/>
              <a:t>       Obyvatelé Paříže a dalších měst  i státníci z celého světa vyjádřili solidaritu s časopisem a jeho redaktory Téměř 700.000 lidí vyšlo po celé Francii do ulic uctít památku 17 obětí teroristických útoků. Vyjádřili jednotu země i světového společenství v boji za svobodu slova a proti terorismu.</a:t>
            </a:r>
          </a:p>
          <a:p>
            <a:pPr>
              <a:buNone/>
            </a:pPr>
            <a:endParaRPr lang="cs-CZ" sz="1600" b="1" dirty="0" smtClean="0"/>
          </a:p>
          <a:p>
            <a:pPr>
              <a:buNone/>
            </a:pPr>
            <a:endParaRPr lang="cs-CZ" sz="1600" b="1" dirty="0" smtClean="0"/>
          </a:p>
          <a:p>
            <a:pPr>
              <a:buNone/>
            </a:pPr>
            <a:endParaRPr lang="cs-CZ" sz="1600" b="1" dirty="0" smtClean="0"/>
          </a:p>
          <a:p>
            <a:pPr>
              <a:buNone/>
            </a:pPr>
            <a:endParaRPr lang="cs-CZ" sz="1600" b="1" dirty="0" smtClean="0"/>
          </a:p>
          <a:p>
            <a:pPr>
              <a:buNone/>
            </a:pPr>
            <a:endParaRPr lang="cs-CZ" sz="1600" b="1" dirty="0" smtClean="0"/>
          </a:p>
          <a:p>
            <a:endParaRPr lang="cs-CZ" sz="1900" b="1" dirty="0" smtClean="0"/>
          </a:p>
          <a:p>
            <a:r>
              <a:rPr lang="cs-CZ" sz="1900" b="1" dirty="0" smtClean="0"/>
              <a:t> Útok odsoudili  seťoví politici  -  prezidenti USA i Ruska, britský premiér, německá kancléřka, šéf Evropské komise,  zástupci Ligy arabských států a další.</a:t>
            </a:r>
          </a:p>
          <a:p>
            <a:r>
              <a:rPr lang="cs-CZ" sz="1900" b="1" dirty="0" smtClean="0"/>
              <a:t>Saúdská Arábie odsoudila útok jako barbarský teroristický čin. Podle saúdského stanoviska islám takovéto akty odmítá stejně, jako je odmítají jiná náboženství.  </a:t>
            </a:r>
          </a:p>
          <a:p>
            <a:r>
              <a:rPr lang="cs-CZ" sz="1900" b="1" dirty="0" smtClean="0"/>
              <a:t>Vedení prominentní islámské univerzity </a:t>
            </a:r>
            <a:r>
              <a:rPr lang="cs-CZ" sz="1900" b="1" dirty="0" err="1" smtClean="0"/>
              <a:t>Al</a:t>
            </a:r>
            <a:r>
              <a:rPr lang="cs-CZ" sz="1900" b="1" dirty="0" smtClean="0"/>
              <a:t>-</a:t>
            </a:r>
            <a:r>
              <a:rPr lang="cs-CZ" sz="1900" b="1" dirty="0" err="1" smtClean="0"/>
              <a:t>Azhar</a:t>
            </a:r>
            <a:r>
              <a:rPr lang="cs-CZ" sz="1900" b="1" dirty="0" smtClean="0"/>
              <a:t> se sídlem v Káhiře, která patří k významným autoritám sunnitského islámu, v prohlášení uvedlo, že „islám odsuzuje veškeré násilí“, a vyjádřilo lítost nad útokem, který označilo za „kriminální“ čin.  </a:t>
            </a:r>
          </a:p>
          <a:p>
            <a:r>
              <a:rPr lang="cs-CZ" sz="1900" b="1" dirty="0" smtClean="0"/>
              <a:t>Útok na redakci Charlie </a:t>
            </a:r>
            <a:r>
              <a:rPr lang="cs-CZ" sz="1900" b="1" dirty="0" err="1" smtClean="0"/>
              <a:t>Hebdo</a:t>
            </a:r>
            <a:r>
              <a:rPr lang="cs-CZ" sz="1900" b="1" dirty="0" smtClean="0"/>
              <a:t> v Paříži odsoudilo i palestinské radikální hnutí </a:t>
            </a:r>
            <a:r>
              <a:rPr lang="cs-CZ" sz="1900" b="1" dirty="0" err="1" smtClean="0"/>
              <a:t>Hamas</a:t>
            </a:r>
            <a:r>
              <a:rPr lang="cs-CZ" sz="1900" b="1" dirty="0" smtClean="0"/>
              <a:t>. Rozdíly v názorech podle něj neospravedlňují vraždu.</a:t>
            </a:r>
          </a:p>
          <a:p>
            <a:r>
              <a:rPr lang="cs-CZ" sz="1900" b="1" dirty="0" smtClean="0"/>
              <a:t>Ozvali se i duchovní vůdci ruských muslimů. Ti útok odsoudili, a vyzvali zároveň k zachování klidu. Varovali před provokacemi i neadekvátní reakcí úřadů nebo veřejnosti. Rada </a:t>
            </a:r>
            <a:r>
              <a:rPr lang="cs-CZ" sz="1900" b="1" dirty="0" err="1" smtClean="0"/>
              <a:t>muftích</a:t>
            </a:r>
            <a:r>
              <a:rPr lang="cs-CZ" sz="1900" b="1" dirty="0" smtClean="0"/>
              <a:t> vydala prohlášení, ve kterém vybídla novináře a všechny, kteří mají vliv na společnost, aby si uvědomili význam vytištěného i proneseného slova a aby nezapomněli na vnitřní cenzuru a respektovali city lidí jiné kultury.  </a:t>
            </a:r>
          </a:p>
          <a:p>
            <a:r>
              <a:rPr lang="cs-CZ" sz="1900" b="1" dirty="0" smtClean="0"/>
              <a:t>Muslimská obec v ČR ostře odsoudila teroristický útok v Paříži. Vyzývá ke zdrženlivosti. Jednání útočníků nemá prý nic společného s islámem.</a:t>
            </a:r>
          </a:p>
          <a:p>
            <a:endParaRPr lang="cs-CZ" sz="1600" b="1" dirty="0"/>
          </a:p>
        </p:txBody>
      </p:sp>
      <p:pic>
        <p:nvPicPr>
          <p:cNvPr id="4" name="irc_mi" descr="http://www.independent.co.uk/incoming/article9963591.ece/alternates/w620/web-paris-13-getty.jpg"/>
          <p:cNvPicPr/>
          <p:nvPr/>
        </p:nvPicPr>
        <p:blipFill>
          <a:blip r:embed="rId2" cstate="print"/>
          <a:srcRect/>
          <a:stretch>
            <a:fillRect/>
          </a:stretch>
        </p:blipFill>
        <p:spPr bwMode="auto">
          <a:xfrm>
            <a:off x="315888" y="1556792"/>
            <a:ext cx="1663824" cy="1229866"/>
          </a:xfrm>
          <a:prstGeom prst="rect">
            <a:avLst/>
          </a:prstGeom>
          <a:noFill/>
          <a:ln w="9525">
            <a:noFill/>
            <a:miter lim="800000"/>
            <a:headEnd/>
            <a:tailEnd/>
          </a:ln>
        </p:spPr>
      </p:pic>
      <p:pic>
        <p:nvPicPr>
          <p:cNvPr id="5" name="irc_mi" descr="http://img.ct24.cz/cache/616x411/article/63/6201/620089.jpg"/>
          <p:cNvPicPr/>
          <p:nvPr/>
        </p:nvPicPr>
        <p:blipFill>
          <a:blip r:embed="rId3" cstate="print"/>
          <a:srcRect/>
          <a:stretch>
            <a:fillRect/>
          </a:stretch>
        </p:blipFill>
        <p:spPr bwMode="auto">
          <a:xfrm>
            <a:off x="2028205" y="1556792"/>
            <a:ext cx="1679699" cy="1224136"/>
          </a:xfrm>
          <a:prstGeom prst="rect">
            <a:avLst/>
          </a:prstGeom>
          <a:noFill/>
          <a:ln w="9525">
            <a:noFill/>
            <a:miter lim="800000"/>
            <a:headEnd/>
            <a:tailEnd/>
          </a:ln>
        </p:spPr>
      </p:pic>
      <p:pic>
        <p:nvPicPr>
          <p:cNvPr id="6" name="Obrázek 5" descr="https://encrypted-tbn3.gstatic.com/images?q=tbn:ANd9GcTE4Op6yfevdd7WKn871MCotXnBA9WIYeFsAlY5SuXtLW8YVAOg"/>
          <p:cNvPicPr/>
          <p:nvPr/>
        </p:nvPicPr>
        <p:blipFill>
          <a:blip r:embed="rId4" cstate="print"/>
          <a:srcRect l="5989" r="7985"/>
          <a:stretch>
            <a:fillRect/>
          </a:stretch>
        </p:blipFill>
        <p:spPr bwMode="auto">
          <a:xfrm>
            <a:off x="5518629" y="1595884"/>
            <a:ext cx="1645659" cy="1257052"/>
          </a:xfrm>
          <a:prstGeom prst="rect">
            <a:avLst/>
          </a:prstGeom>
          <a:noFill/>
          <a:ln w="9525">
            <a:noFill/>
            <a:miter lim="800000"/>
            <a:headEnd/>
            <a:tailEnd/>
          </a:ln>
        </p:spPr>
      </p:pic>
      <p:pic>
        <p:nvPicPr>
          <p:cNvPr id="7" name="Obrázek 6" descr="https://encrypted-tbn1.gstatic.com/images?q=tbn:ANd9GcTSGHVpbGnrSiledPsDZ7mXYGGyw4QbYnMJ2Atc5wsRxJJkJOyAAA"/>
          <p:cNvPicPr/>
          <p:nvPr/>
        </p:nvPicPr>
        <p:blipFill>
          <a:blip r:embed="rId5" cstate="print"/>
          <a:srcRect l="15118" r="13228"/>
          <a:stretch>
            <a:fillRect/>
          </a:stretch>
        </p:blipFill>
        <p:spPr bwMode="auto">
          <a:xfrm>
            <a:off x="7226959" y="1556792"/>
            <a:ext cx="1665521" cy="1296144"/>
          </a:xfrm>
          <a:prstGeom prst="rect">
            <a:avLst/>
          </a:prstGeom>
          <a:noFill/>
          <a:ln w="9525">
            <a:noFill/>
            <a:miter lim="800000"/>
            <a:headEnd/>
            <a:tailEnd/>
          </a:ln>
        </p:spPr>
      </p:pic>
      <p:pic>
        <p:nvPicPr>
          <p:cNvPr id="8" name="irc_mi" descr="http://img.topky.sk/big/1489063.jpg/Angela-Merkelova-Francois-Hollande-Mahmud-Abbas-Charlie-hebdo.jpg"/>
          <p:cNvPicPr/>
          <p:nvPr/>
        </p:nvPicPr>
        <p:blipFill>
          <a:blip r:embed="rId6" cstate="print"/>
          <a:srcRect b="7166"/>
          <a:stretch>
            <a:fillRect/>
          </a:stretch>
        </p:blipFill>
        <p:spPr bwMode="auto">
          <a:xfrm>
            <a:off x="3779912" y="1556792"/>
            <a:ext cx="1656184" cy="127008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490066"/>
          </a:xfrm>
        </p:spPr>
        <p:txBody>
          <a:bodyPr>
            <a:noAutofit/>
          </a:bodyPr>
          <a:lstStyle/>
          <a:p>
            <a:r>
              <a:rPr lang="cs-CZ" sz="2800" b="1" dirty="0" smtClean="0">
                <a:solidFill>
                  <a:srgbClr val="FF0000"/>
                </a:solidFill>
              </a:rPr>
              <a:t>Reakce islamistů</a:t>
            </a:r>
            <a:endParaRPr lang="cs-CZ" sz="2800" b="1" dirty="0">
              <a:solidFill>
                <a:srgbClr val="FF0000"/>
              </a:solidFill>
            </a:endParaRPr>
          </a:p>
        </p:txBody>
      </p:sp>
      <p:sp>
        <p:nvSpPr>
          <p:cNvPr id="3" name="Zástupný symbol pro obsah 2"/>
          <p:cNvSpPr>
            <a:spLocks noGrp="1"/>
          </p:cNvSpPr>
          <p:nvPr>
            <p:ph idx="1"/>
          </p:nvPr>
        </p:nvSpPr>
        <p:spPr>
          <a:xfrm>
            <a:off x="457200" y="764704"/>
            <a:ext cx="8507288" cy="5904656"/>
          </a:xfrm>
        </p:spPr>
        <p:txBody>
          <a:bodyPr>
            <a:normAutofit lnSpcReduction="10000"/>
          </a:bodyPr>
          <a:lstStyle/>
          <a:p>
            <a:pPr>
              <a:buNone/>
            </a:pPr>
            <a:r>
              <a:rPr lang="cs-CZ" sz="1700" b="1" dirty="0" smtClean="0"/>
              <a:t>       Teroristické útoky spáchané ve Francii mohou být začátkem vlny atentátů, jež zachvátí Evropu. Vyplývá z prohlášení vůdců Islámského státu.</a:t>
            </a:r>
          </a:p>
          <a:p>
            <a:pPr>
              <a:buNone/>
            </a:pPr>
            <a:r>
              <a:rPr lang="cs-CZ" sz="1700" b="1" dirty="0" smtClean="0"/>
              <a:t>        </a:t>
            </a:r>
            <a:r>
              <a:rPr lang="cs-CZ" sz="1700" b="1" dirty="0" err="1" smtClean="0"/>
              <a:t>Al</a:t>
            </a:r>
            <a:r>
              <a:rPr lang="cs-CZ" sz="1700" b="1" dirty="0" smtClean="0"/>
              <a:t>-</a:t>
            </a:r>
            <a:r>
              <a:rPr lang="cs-CZ" sz="1700" b="1" dirty="0" err="1" smtClean="0"/>
              <a:t>Káida</a:t>
            </a:r>
            <a:r>
              <a:rPr lang="cs-CZ" sz="1700" b="1" dirty="0" smtClean="0"/>
              <a:t> v Jemenu, k níž se hlásili střelci z redakce Charlie </a:t>
            </a:r>
            <a:r>
              <a:rPr lang="cs-CZ" sz="1700" b="1" dirty="0" err="1" smtClean="0"/>
              <a:t>Hebdo</a:t>
            </a:r>
            <a:r>
              <a:rPr lang="cs-CZ" sz="1700" b="1" dirty="0" smtClean="0"/>
              <a:t>,                                                 varovala před novými útoky ve Francii. </a:t>
            </a:r>
          </a:p>
          <a:p>
            <a:pPr>
              <a:buNone/>
            </a:pPr>
            <a:r>
              <a:rPr lang="cs-CZ" sz="1700" b="1" dirty="0" smtClean="0"/>
              <a:t>       Somálské islamistické milice </a:t>
            </a:r>
            <a:r>
              <a:rPr lang="cs-CZ" sz="1700" b="1" dirty="0" err="1" smtClean="0"/>
              <a:t>Šabáb</a:t>
            </a:r>
            <a:r>
              <a:rPr lang="cs-CZ" sz="1700" b="1" dirty="0" smtClean="0"/>
              <a:t> vzdaly hold bratrům,                                                                                                kteří provedli  útok a pomstili  urážku proroka Mohameda.</a:t>
            </a:r>
          </a:p>
          <a:p>
            <a:pPr>
              <a:buNone/>
            </a:pPr>
            <a:endParaRPr lang="cs-CZ" sz="1700" b="1" dirty="0" smtClean="0"/>
          </a:p>
          <a:p>
            <a:pPr>
              <a:buNone/>
            </a:pPr>
            <a:endParaRPr lang="cs-CZ" sz="1700" b="1" dirty="0" smtClean="0"/>
          </a:p>
          <a:p>
            <a:pPr>
              <a:buNone/>
            </a:pPr>
            <a:r>
              <a:rPr lang="cs-CZ" sz="1700" dirty="0" smtClean="0"/>
              <a:t>       9</a:t>
            </a:r>
            <a:r>
              <a:rPr lang="cs-CZ" sz="1700" b="1" dirty="0" smtClean="0"/>
              <a:t>. ledna 2015 přežívající zaměstnanci </a:t>
            </a:r>
            <a:r>
              <a:rPr lang="cs-CZ" sz="1700" b="1" i="1" dirty="0" smtClean="0"/>
              <a:t>Charlie </a:t>
            </a:r>
            <a:r>
              <a:rPr lang="cs-CZ" sz="1700" b="1" i="1" dirty="0" err="1" smtClean="0"/>
              <a:t>Hebdo</a:t>
            </a:r>
            <a:r>
              <a:rPr lang="cs-CZ" sz="1700" b="1" dirty="0" smtClean="0"/>
              <a:t> sešli k zahájení                                                        práce na dalším čísle časopisu. Francouzská vláda  poskytla téměř                                                                    1 milion</a:t>
            </a:r>
            <a:r>
              <a:rPr lang="cs-CZ" sz="1700" b="1" dirty="0" smtClean="0">
                <a:hlinkClick r:id="rId2" tooltip="Euro"/>
              </a:rPr>
              <a:t> €</a:t>
            </a:r>
            <a:r>
              <a:rPr lang="cs-CZ" sz="1700" b="1" dirty="0" smtClean="0"/>
              <a:t> na podporu časopisu.</a:t>
            </a:r>
          </a:p>
          <a:p>
            <a:pPr>
              <a:buNone/>
            </a:pPr>
            <a:r>
              <a:rPr lang="cs-CZ" sz="1700" b="1" dirty="0" smtClean="0"/>
              <a:t>       14.ledma nové číslo vyšlo a bylo okamžitě vyprodáno</a:t>
            </a:r>
          </a:p>
          <a:p>
            <a:pPr>
              <a:buNone/>
            </a:pPr>
            <a:endParaRPr lang="cs-CZ" sz="1700" b="1" dirty="0" smtClean="0"/>
          </a:p>
          <a:p>
            <a:pPr>
              <a:buNone/>
            </a:pPr>
            <a:r>
              <a:rPr lang="cs-CZ" sz="1700" b="1" dirty="0" smtClean="0"/>
              <a:t>        Přední postavy muslimského světa nové číslo ostře kritizují                                                                       Týdeník odsoudil turecký premiér </a:t>
            </a:r>
            <a:r>
              <a:rPr lang="cs-CZ" sz="1700" b="1" dirty="0" err="1" smtClean="0"/>
              <a:t>Ahmet</a:t>
            </a:r>
            <a:r>
              <a:rPr lang="cs-CZ" sz="1700" b="1" dirty="0" smtClean="0"/>
              <a:t> </a:t>
            </a:r>
            <a:r>
              <a:rPr lang="cs-CZ" sz="1700" b="1" dirty="0" err="1" smtClean="0"/>
              <a:t>Dovutoglu</a:t>
            </a:r>
            <a:r>
              <a:rPr lang="cs-CZ" sz="1700" b="1" dirty="0" smtClean="0"/>
              <a:t>,  velký muftí                                                                      z Jeruzaléma i afghánský </a:t>
            </a:r>
            <a:r>
              <a:rPr lang="cs-CZ" sz="1700" b="1" dirty="0" err="1" smtClean="0"/>
              <a:t>Taliban</a:t>
            </a:r>
            <a:r>
              <a:rPr lang="cs-CZ" sz="1700" b="1" dirty="0" smtClean="0"/>
              <a:t>. </a:t>
            </a:r>
          </a:p>
          <a:p>
            <a:pPr>
              <a:buNone/>
            </a:pPr>
            <a:r>
              <a:rPr lang="cs-CZ" sz="1700" b="1" dirty="0" smtClean="0"/>
              <a:t>       </a:t>
            </a:r>
            <a:r>
              <a:rPr lang="cs-CZ" sz="1700" b="1" dirty="0" err="1" smtClean="0"/>
              <a:t>Talibán</a:t>
            </a:r>
            <a:r>
              <a:rPr lang="cs-CZ" sz="1700" b="1" dirty="0" smtClean="0"/>
              <a:t> nové číslo označil za „odsouzeníhodný, odporný a nelidský čin spáchaný nepřáteli lidskosti“. „Vyzýváme svět, zejména politické vůdce všech zemí, jichž se to týká, aby těmto hrůzným činům bránili.“ </a:t>
            </a:r>
          </a:p>
          <a:p>
            <a:pPr>
              <a:buNone/>
            </a:pPr>
            <a:r>
              <a:rPr lang="cs-CZ" sz="1700" b="1" dirty="0" smtClean="0"/>
              <a:t>        V Pákistánu se proti novému vydání jednomyslně postavil parlament.</a:t>
            </a:r>
          </a:p>
          <a:p>
            <a:pPr>
              <a:buNone/>
            </a:pPr>
            <a:r>
              <a:rPr lang="cs-CZ" sz="1700" b="1" dirty="0" smtClean="0"/>
              <a:t>       Velký muftí z Jeruzaléma a Palestiny </a:t>
            </a:r>
            <a:r>
              <a:rPr lang="cs-CZ" sz="1700" b="1" dirty="0" err="1" smtClean="0"/>
              <a:t>Muhammad</a:t>
            </a:r>
            <a:r>
              <a:rPr lang="cs-CZ" sz="1700" b="1" dirty="0" smtClean="0"/>
              <a:t> Husajn hovoří o pohrdání city muslimů</a:t>
            </a:r>
            <a:r>
              <a:rPr lang="cs-CZ" sz="1800" b="1" dirty="0" smtClean="0"/>
              <a:t>. </a:t>
            </a:r>
          </a:p>
          <a:p>
            <a:pPr>
              <a:buNone/>
            </a:pPr>
            <a:endParaRPr lang="cs-CZ" sz="1700" b="1" dirty="0" smtClean="0"/>
          </a:p>
          <a:p>
            <a:pPr>
              <a:buNone/>
            </a:pPr>
            <a:endParaRPr lang="cs-CZ" u="sng" dirty="0"/>
          </a:p>
        </p:txBody>
      </p:sp>
      <p:pic>
        <p:nvPicPr>
          <p:cNvPr id="4" name="irc_mi" descr="http://echo24.cz/img/54b65a5ee4b0020f2bd824d1/450/300?_sig=djaMRk1qzb62ifPhZ2veORugtpnLsrzldvimGjxcVMs"/>
          <p:cNvPicPr/>
          <p:nvPr/>
        </p:nvPicPr>
        <p:blipFill>
          <a:blip r:embed="rId3" cstate="print"/>
          <a:srcRect/>
          <a:stretch>
            <a:fillRect/>
          </a:stretch>
        </p:blipFill>
        <p:spPr bwMode="auto">
          <a:xfrm>
            <a:off x="6876256" y="1124744"/>
            <a:ext cx="1872208" cy="1440160"/>
          </a:xfrm>
          <a:prstGeom prst="rect">
            <a:avLst/>
          </a:prstGeom>
          <a:noFill/>
          <a:ln w="9525">
            <a:noFill/>
            <a:miter lim="800000"/>
            <a:headEnd/>
            <a:tailEnd/>
          </a:ln>
        </p:spPr>
      </p:pic>
      <p:pic>
        <p:nvPicPr>
          <p:cNvPr id="5" name="Obrázek 4" descr="https://encrypted-tbn1.gstatic.com/images?q=tbn:ANd9GcTTYdy_-K-Lne527yJBMRKKPz4iH0WUOHQOOi5oHBwmWyociz3f"/>
          <p:cNvPicPr/>
          <p:nvPr/>
        </p:nvPicPr>
        <p:blipFill>
          <a:blip r:embed="rId4" cstate="print"/>
          <a:srcRect/>
          <a:stretch>
            <a:fillRect/>
          </a:stretch>
        </p:blipFill>
        <p:spPr bwMode="auto">
          <a:xfrm>
            <a:off x="6948264" y="2708920"/>
            <a:ext cx="1584176" cy="223224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116632"/>
            <a:ext cx="8229600" cy="634082"/>
          </a:xfrm>
        </p:spPr>
        <p:txBody>
          <a:bodyPr>
            <a:normAutofit/>
          </a:bodyPr>
          <a:lstStyle/>
          <a:p>
            <a:r>
              <a:rPr lang="cs-CZ" sz="3200" b="1" i="1" dirty="0" smtClean="0"/>
              <a:t>Charlie </a:t>
            </a:r>
            <a:r>
              <a:rPr lang="cs-CZ" sz="3200" b="1" i="1" dirty="0" err="1" smtClean="0"/>
              <a:t>Hebdo</a:t>
            </a:r>
            <a:r>
              <a:rPr lang="cs-CZ" sz="3200" dirty="0" smtClean="0"/>
              <a:t> (</a:t>
            </a:r>
            <a:r>
              <a:rPr lang="cs-CZ" sz="3200" i="1" dirty="0" smtClean="0"/>
              <a:t>Týdeník Charlie</a:t>
            </a:r>
            <a:r>
              <a:rPr lang="cs-CZ" sz="3200" dirty="0" smtClean="0"/>
              <a:t>)</a:t>
            </a:r>
            <a:endParaRPr lang="cs-CZ" sz="3200" dirty="0"/>
          </a:p>
        </p:txBody>
      </p:sp>
      <p:sp>
        <p:nvSpPr>
          <p:cNvPr id="3" name="Zástupný symbol pro obsah 2"/>
          <p:cNvSpPr>
            <a:spLocks noGrp="1"/>
          </p:cNvSpPr>
          <p:nvPr>
            <p:ph idx="1"/>
          </p:nvPr>
        </p:nvSpPr>
        <p:spPr>
          <a:xfrm>
            <a:off x="107504" y="936104"/>
            <a:ext cx="9001000" cy="6093296"/>
          </a:xfrm>
        </p:spPr>
        <p:txBody>
          <a:bodyPr>
            <a:normAutofit/>
          </a:bodyPr>
          <a:lstStyle/>
          <a:p>
            <a:pPr>
              <a:buNone/>
            </a:pPr>
            <a:r>
              <a:rPr lang="cs-CZ" sz="2000" b="1" dirty="0" smtClean="0"/>
              <a:t>                           </a:t>
            </a:r>
            <a:r>
              <a:rPr lang="cs-CZ" sz="1800" b="1" dirty="0" smtClean="0"/>
              <a:t>Satirický časopis publikující kreslené vtipy a seriály a</a:t>
            </a:r>
          </a:p>
          <a:p>
            <a:pPr>
              <a:buNone/>
            </a:pPr>
            <a:r>
              <a:rPr lang="cs-CZ" sz="1800" b="1" dirty="0" smtClean="0"/>
              <a:t>                              zprávy ze světa politiky a  kultury. Je silně protinábožensky</a:t>
            </a:r>
          </a:p>
          <a:p>
            <a:pPr>
              <a:buNone/>
            </a:pPr>
            <a:r>
              <a:rPr lang="cs-CZ" sz="1800" b="1" dirty="0" smtClean="0"/>
              <a:t>                              a levicově orientovaný. Terčem jeho vtipů bývá                                                                                          krajní pravice, katolicismus,  islamismus, judaismus,                                                                                    ale také postava „průměrného Francouze“.</a:t>
            </a:r>
          </a:p>
          <a:p>
            <a:pPr>
              <a:buNone/>
            </a:pPr>
            <a:r>
              <a:rPr lang="cs-CZ" sz="1800" b="1" dirty="0" smtClean="0"/>
              <a:t>      Začal vycházet v roce 1970. V roce1981 zanikl a v roce1992                                                   byl </a:t>
            </a:r>
            <a:r>
              <a:rPr lang="cs-CZ" sz="1800" b="1" dirty="0" err="1" smtClean="0"/>
              <a:t>byl</a:t>
            </a:r>
            <a:r>
              <a:rPr lang="cs-CZ" sz="1800" b="1" dirty="0" smtClean="0"/>
              <a:t> opět obnoven.</a:t>
            </a:r>
          </a:p>
          <a:p>
            <a:pPr>
              <a:buNone/>
            </a:pPr>
            <a:r>
              <a:rPr lang="cs-CZ" sz="1800" b="1" dirty="0" smtClean="0"/>
              <a:t>      Jeho karikatury i články jsou často urážlivé, na hranici                                                                            etické únosnosti.´                                                                                                                                                      Terčem teroristických útoků byl již vícekrát. </a:t>
            </a:r>
            <a:endParaRPr lang="cs-CZ" dirty="0"/>
          </a:p>
        </p:txBody>
      </p:sp>
      <p:pic>
        <p:nvPicPr>
          <p:cNvPr id="4" name="Obrázek 3" descr="A file photo taken on March 15, 2006 shows members of the French satirical newspaper Charlie Hebdo, including cartoonists Cabu (l.), Charb (second from l.), Tignous (fourth from l.) and Honore (fifth from l.) posing in front of the then-headquarters of the weekly in Paris."/>
          <p:cNvPicPr/>
          <p:nvPr/>
        </p:nvPicPr>
        <p:blipFill>
          <a:blip r:embed="rId2" cstate="print"/>
          <a:srcRect/>
          <a:stretch>
            <a:fillRect/>
          </a:stretch>
        </p:blipFill>
        <p:spPr bwMode="auto">
          <a:xfrm>
            <a:off x="6228184" y="1772816"/>
            <a:ext cx="2808312" cy="4104456"/>
          </a:xfrm>
          <a:prstGeom prst="rect">
            <a:avLst/>
          </a:prstGeom>
          <a:noFill/>
          <a:ln w="9525">
            <a:noFill/>
            <a:miter lim="800000"/>
            <a:headEnd/>
            <a:tailEnd/>
          </a:ln>
        </p:spPr>
      </p:pic>
      <p:pic>
        <p:nvPicPr>
          <p:cNvPr id="5" name="Obrázek 4" descr="FRANCE OUT --- BELGIUM OUT"/>
          <p:cNvPicPr/>
          <p:nvPr/>
        </p:nvPicPr>
        <p:blipFill>
          <a:blip r:embed="rId3" cstate="print"/>
          <a:srcRect/>
          <a:stretch>
            <a:fillRect/>
          </a:stretch>
        </p:blipFill>
        <p:spPr bwMode="auto">
          <a:xfrm>
            <a:off x="191666" y="3992909"/>
            <a:ext cx="2796158" cy="1884363"/>
          </a:xfrm>
          <a:prstGeom prst="rect">
            <a:avLst/>
          </a:prstGeom>
          <a:noFill/>
          <a:ln w="9525">
            <a:noFill/>
            <a:miter lim="800000"/>
            <a:headEnd/>
            <a:tailEnd/>
          </a:ln>
        </p:spPr>
      </p:pic>
      <p:sp>
        <p:nvSpPr>
          <p:cNvPr id="7" name="TextovéPole 6"/>
          <p:cNvSpPr txBox="1"/>
          <p:nvPr/>
        </p:nvSpPr>
        <p:spPr>
          <a:xfrm>
            <a:off x="2339752" y="5867980"/>
            <a:ext cx="2664296" cy="369332"/>
          </a:xfrm>
          <a:prstGeom prst="rect">
            <a:avLst/>
          </a:prstGeom>
          <a:noFill/>
        </p:spPr>
        <p:txBody>
          <a:bodyPr wrap="square" rtlCol="0">
            <a:spAutoFit/>
          </a:bodyPr>
          <a:lstStyle/>
          <a:p>
            <a:r>
              <a:rPr lang="cs-CZ" dirty="0" smtClean="0"/>
              <a:t>P</a:t>
            </a:r>
            <a:r>
              <a:rPr lang="cs-CZ" sz="1600" b="1" dirty="0" smtClean="0"/>
              <a:t>o výbuchu v roce 2011</a:t>
            </a:r>
            <a:endParaRPr lang="cs-CZ" sz="1600" b="1" dirty="0"/>
          </a:p>
        </p:txBody>
      </p:sp>
      <p:pic>
        <p:nvPicPr>
          <p:cNvPr id="8" name="irc_mi" descr="http://www.understandingcharliehebdo.com/img/journal-irresponsable.jpg"/>
          <p:cNvPicPr/>
          <p:nvPr/>
        </p:nvPicPr>
        <p:blipFill>
          <a:blip r:embed="rId4" cstate="print"/>
          <a:srcRect l="51427" r="1969"/>
          <a:stretch>
            <a:fillRect/>
          </a:stretch>
        </p:blipFill>
        <p:spPr bwMode="auto">
          <a:xfrm>
            <a:off x="251520" y="116632"/>
            <a:ext cx="1368152" cy="1763142"/>
          </a:xfrm>
          <a:prstGeom prst="rect">
            <a:avLst/>
          </a:prstGeom>
          <a:noFill/>
          <a:ln w="9525">
            <a:noFill/>
            <a:miter lim="800000"/>
            <a:headEnd/>
            <a:tailEnd/>
          </a:ln>
        </p:spPr>
      </p:pic>
      <p:pic>
        <p:nvPicPr>
          <p:cNvPr id="10" name="Obrázek 9" descr="https://encrypted-tbn0.gstatic.com/images?q=tbn:ANd9GcS8P1KfWntNyPBHymGBb6nS4hlO_ZO1PSTRMmYlkPym3uI8pjE5Mw"/>
          <p:cNvPicPr/>
          <p:nvPr/>
        </p:nvPicPr>
        <p:blipFill>
          <a:blip r:embed="rId5" cstate="print"/>
          <a:srcRect l="20582" t="13661" r="20582" b="10246"/>
          <a:stretch>
            <a:fillRect/>
          </a:stretch>
        </p:blipFill>
        <p:spPr bwMode="auto">
          <a:xfrm>
            <a:off x="7196399" y="188640"/>
            <a:ext cx="1696081" cy="1203122"/>
          </a:xfrm>
          <a:prstGeom prst="rect">
            <a:avLst/>
          </a:prstGeom>
          <a:noFill/>
          <a:ln w="9525">
            <a:noFill/>
            <a:miter lim="800000"/>
            <a:headEnd/>
            <a:tailEnd/>
          </a:ln>
        </p:spPr>
      </p:pic>
      <p:pic>
        <p:nvPicPr>
          <p:cNvPr id="1026" name="Picture 2" descr="http://i.telegraph.co.uk/multimedia/archive/02439/Charlie-Hebdo_2439511b.jpg"/>
          <p:cNvPicPr>
            <a:picLocks noChangeAspect="1" noChangeArrowheads="1"/>
          </p:cNvPicPr>
          <p:nvPr/>
        </p:nvPicPr>
        <p:blipFill>
          <a:blip r:embed="rId6" cstate="print"/>
          <a:srcRect/>
          <a:stretch>
            <a:fillRect/>
          </a:stretch>
        </p:blipFill>
        <p:spPr bwMode="auto">
          <a:xfrm>
            <a:off x="3131840" y="4067521"/>
            <a:ext cx="2895600" cy="1809751"/>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idx="4294967295"/>
          </p:nvPr>
        </p:nvSpPr>
        <p:spPr>
          <a:xfrm>
            <a:off x="0" y="116632"/>
            <a:ext cx="8229600" cy="648072"/>
          </a:xfrm>
        </p:spPr>
        <p:txBody>
          <a:bodyPr>
            <a:normAutofit fontScale="90000"/>
          </a:bodyPr>
          <a:lstStyle/>
          <a:p>
            <a:r>
              <a:rPr lang="cs-CZ" sz="2800" b="1" dirty="0" smtClean="0">
                <a:solidFill>
                  <a:srgbClr val="FF0000"/>
                </a:solidFill>
              </a:rPr>
              <a:t/>
            </a:r>
            <a:br>
              <a:rPr lang="cs-CZ" sz="2800" b="1" dirty="0" smtClean="0">
                <a:solidFill>
                  <a:srgbClr val="FF0000"/>
                </a:solidFill>
              </a:rPr>
            </a:br>
            <a:r>
              <a:rPr lang="cs-CZ" sz="3100" b="1" dirty="0" smtClean="0">
                <a:solidFill>
                  <a:srgbClr val="FF0000"/>
                </a:solidFill>
              </a:rPr>
              <a:t>Ukázky </a:t>
            </a:r>
            <a:r>
              <a:rPr lang="cs-CZ" sz="2800" b="1" dirty="0" smtClean="0">
                <a:solidFill>
                  <a:srgbClr val="FF0000"/>
                </a:solidFill>
              </a:rPr>
              <a:t/>
            </a:r>
            <a:br>
              <a:rPr lang="cs-CZ" sz="2800" b="1" dirty="0" smtClean="0">
                <a:solidFill>
                  <a:srgbClr val="FF0000"/>
                </a:solidFill>
              </a:rPr>
            </a:br>
            <a:r>
              <a:rPr lang="cs-CZ" sz="2800" b="1" dirty="0" smtClean="0">
                <a:solidFill>
                  <a:srgbClr val="FF0000"/>
                </a:solidFill>
              </a:rPr>
              <a:t>Politické karikatury</a:t>
            </a:r>
            <a:br>
              <a:rPr lang="cs-CZ" sz="2800" b="1" dirty="0" smtClean="0">
                <a:solidFill>
                  <a:srgbClr val="FF0000"/>
                </a:solidFill>
              </a:rPr>
            </a:br>
            <a:endParaRPr lang="cs-CZ" sz="2800" b="1" dirty="0">
              <a:solidFill>
                <a:srgbClr val="FF0000"/>
              </a:solidFill>
            </a:endParaRPr>
          </a:p>
        </p:txBody>
      </p:sp>
      <p:pic>
        <p:nvPicPr>
          <p:cNvPr id="4" name="irc_mi" descr="http://www.diariodocentrodomundo.com.br/wp-content/uploads/2015/01/taubira-charlie.jpg"/>
          <p:cNvPicPr/>
          <p:nvPr/>
        </p:nvPicPr>
        <p:blipFill>
          <a:blip r:embed="rId3" cstate="print"/>
          <a:srcRect/>
          <a:stretch>
            <a:fillRect/>
          </a:stretch>
        </p:blipFill>
        <p:spPr bwMode="auto">
          <a:xfrm>
            <a:off x="3419872" y="980728"/>
            <a:ext cx="1932930" cy="2520280"/>
          </a:xfrm>
          <a:prstGeom prst="rect">
            <a:avLst/>
          </a:prstGeom>
          <a:noFill/>
          <a:ln w="9525">
            <a:noFill/>
            <a:miter lim="800000"/>
            <a:headEnd/>
            <a:tailEnd/>
          </a:ln>
        </p:spPr>
      </p:pic>
      <p:pic>
        <p:nvPicPr>
          <p:cNvPr id="5" name="irc_mi" descr="http://st.ilfattoquotidiano.it/wp-content/uploads/2015/01/1-image.jpg"/>
          <p:cNvPicPr/>
          <p:nvPr/>
        </p:nvPicPr>
        <p:blipFill>
          <a:blip r:embed="rId4" cstate="print"/>
          <a:srcRect/>
          <a:stretch>
            <a:fillRect/>
          </a:stretch>
        </p:blipFill>
        <p:spPr bwMode="auto">
          <a:xfrm>
            <a:off x="107504" y="188640"/>
            <a:ext cx="2592288" cy="3456384"/>
          </a:xfrm>
          <a:prstGeom prst="rect">
            <a:avLst/>
          </a:prstGeom>
          <a:noFill/>
          <a:ln w="9525">
            <a:noFill/>
            <a:miter lim="800000"/>
            <a:headEnd/>
            <a:tailEnd/>
          </a:ln>
        </p:spPr>
      </p:pic>
      <p:pic>
        <p:nvPicPr>
          <p:cNvPr id="6" name="irc_mi" descr="http://blog.gagny-abbesses.info/public/Vaujours/Presse/Fort2Vaujours_valerie-trierweiler-une-de-charlie-hebdo.jpg"/>
          <p:cNvPicPr/>
          <p:nvPr/>
        </p:nvPicPr>
        <p:blipFill>
          <a:blip r:embed="rId5" cstate="print"/>
          <a:srcRect l="6254" t="21416" r="6254" b="4759"/>
          <a:stretch>
            <a:fillRect/>
          </a:stretch>
        </p:blipFill>
        <p:spPr bwMode="auto">
          <a:xfrm>
            <a:off x="179512" y="3573016"/>
            <a:ext cx="2376183" cy="2952328"/>
          </a:xfrm>
          <a:prstGeom prst="rect">
            <a:avLst/>
          </a:prstGeom>
          <a:noFill/>
          <a:ln w="9525">
            <a:noFill/>
            <a:miter lim="800000"/>
            <a:headEnd/>
            <a:tailEnd/>
          </a:ln>
        </p:spPr>
      </p:pic>
      <p:pic>
        <p:nvPicPr>
          <p:cNvPr id="7" name="irc_mi" descr="http://p1.storage.canalblog.com/17/46/177230/100279665.png"/>
          <p:cNvPicPr/>
          <p:nvPr/>
        </p:nvPicPr>
        <p:blipFill>
          <a:blip r:embed="rId6" cstate="print"/>
          <a:srcRect l="6662" t="27535" r="6662" b="5006"/>
          <a:stretch>
            <a:fillRect/>
          </a:stretch>
        </p:blipFill>
        <p:spPr bwMode="auto">
          <a:xfrm>
            <a:off x="6516127" y="188640"/>
            <a:ext cx="2304345" cy="2833941"/>
          </a:xfrm>
          <a:prstGeom prst="rect">
            <a:avLst/>
          </a:prstGeom>
          <a:noFill/>
          <a:ln w="9525">
            <a:noFill/>
            <a:miter lim="800000"/>
            <a:headEnd/>
            <a:tailEnd/>
          </a:ln>
        </p:spPr>
      </p:pic>
      <p:pic>
        <p:nvPicPr>
          <p:cNvPr id="11" name="irc_mi" descr="http://3.bp.blogspot.com/-oK8kTb2WF1o/VLEgXIKegNI/AAAAAAAAZjA/qNIVSCCOdoo/s1600/HebdoUkraine.png"/>
          <p:cNvPicPr/>
          <p:nvPr/>
        </p:nvPicPr>
        <p:blipFill>
          <a:blip r:embed="rId7" cstate="print"/>
          <a:srcRect l="6254" t="24676" r="6254" b="4935"/>
          <a:stretch>
            <a:fillRect/>
          </a:stretch>
        </p:blipFill>
        <p:spPr bwMode="auto">
          <a:xfrm>
            <a:off x="3491880" y="3645024"/>
            <a:ext cx="2106163" cy="2808312"/>
          </a:xfrm>
          <a:prstGeom prst="rect">
            <a:avLst/>
          </a:prstGeom>
          <a:noFill/>
          <a:ln w="9525">
            <a:noFill/>
            <a:miter lim="800000"/>
            <a:headEnd/>
            <a:tailEnd/>
          </a:ln>
        </p:spPr>
      </p:pic>
      <p:pic>
        <p:nvPicPr>
          <p:cNvPr id="12" name="irc_mi" descr="http://p4.storage.canalblog.com/46/53/177230/92866720.jpg"/>
          <p:cNvPicPr/>
          <p:nvPr/>
        </p:nvPicPr>
        <p:blipFill>
          <a:blip r:embed="rId8" cstate="print"/>
          <a:srcRect l="6587" t="23339" r="6587" b="5186"/>
          <a:stretch>
            <a:fillRect/>
          </a:stretch>
        </p:blipFill>
        <p:spPr bwMode="auto">
          <a:xfrm>
            <a:off x="6516216" y="3501008"/>
            <a:ext cx="2376264" cy="2808312"/>
          </a:xfrm>
          <a:prstGeom prst="rect">
            <a:avLst/>
          </a:prstGeom>
          <a:noFill/>
          <a:ln w="9525">
            <a:noFill/>
            <a:miter lim="800000"/>
            <a:headEnd/>
            <a:tailEnd/>
          </a:ln>
        </p:spPr>
      </p:pic>
      <p:sp>
        <p:nvSpPr>
          <p:cNvPr id="9" name="TextovéPole 8"/>
          <p:cNvSpPr txBox="1"/>
          <p:nvPr/>
        </p:nvSpPr>
        <p:spPr>
          <a:xfrm>
            <a:off x="6660232" y="2996952"/>
            <a:ext cx="2664296" cy="523220"/>
          </a:xfrm>
          <a:prstGeom prst="rect">
            <a:avLst/>
          </a:prstGeom>
          <a:noFill/>
        </p:spPr>
        <p:txBody>
          <a:bodyPr wrap="square" rtlCol="0">
            <a:spAutoFit/>
          </a:bodyPr>
          <a:lstStyle/>
          <a:p>
            <a:r>
              <a:rPr lang="cs-CZ" sz="1400" b="1" dirty="0" smtClean="0"/>
              <a:t>Rasistka nebo antisemitka?</a:t>
            </a:r>
          </a:p>
          <a:p>
            <a:r>
              <a:rPr lang="cs-CZ" sz="1400" b="1" dirty="0" smtClean="0"/>
              <a:t>          Je třeba si vybrat</a:t>
            </a:r>
            <a:endParaRPr lang="cs-CZ" sz="1400" b="1" dirty="0"/>
          </a:p>
        </p:txBody>
      </p:sp>
      <p:sp>
        <p:nvSpPr>
          <p:cNvPr id="10" name="TextovéPole 9"/>
          <p:cNvSpPr txBox="1"/>
          <p:nvPr/>
        </p:nvSpPr>
        <p:spPr>
          <a:xfrm>
            <a:off x="6516216" y="6453336"/>
            <a:ext cx="2664296" cy="307777"/>
          </a:xfrm>
          <a:prstGeom prst="rect">
            <a:avLst/>
          </a:prstGeom>
          <a:noFill/>
        </p:spPr>
        <p:txBody>
          <a:bodyPr wrap="square" rtlCol="0">
            <a:spAutoFit/>
          </a:bodyPr>
          <a:lstStyle/>
          <a:p>
            <a:r>
              <a:rPr lang="cs-CZ" sz="1400" b="1" dirty="0" smtClean="0"/>
              <a:t>Pořád jen kousíček! Žádný růst.</a:t>
            </a:r>
            <a:endParaRPr lang="cs-CZ" sz="1400" b="1" dirty="0"/>
          </a:p>
        </p:txBody>
      </p:sp>
      <p:sp>
        <p:nvSpPr>
          <p:cNvPr id="13" name="TextovéPole 12"/>
          <p:cNvSpPr txBox="1"/>
          <p:nvPr/>
        </p:nvSpPr>
        <p:spPr>
          <a:xfrm>
            <a:off x="3131840" y="6505599"/>
            <a:ext cx="2880320" cy="307777"/>
          </a:xfrm>
          <a:prstGeom prst="rect">
            <a:avLst/>
          </a:prstGeom>
          <a:noFill/>
        </p:spPr>
        <p:txBody>
          <a:bodyPr wrap="square" rtlCol="0">
            <a:spAutoFit/>
          </a:bodyPr>
          <a:lstStyle/>
          <a:p>
            <a:r>
              <a:rPr lang="cs-CZ" sz="1400" b="1" dirty="0" smtClean="0"/>
              <a:t>Putin posílá </a:t>
            </a:r>
            <a:r>
              <a:rPr lang="cs-CZ" sz="1400" b="1" dirty="0" err="1" smtClean="0"/>
              <a:t>Gepardieua</a:t>
            </a:r>
            <a:r>
              <a:rPr lang="cs-CZ" sz="1400" b="1" dirty="0" smtClean="0"/>
              <a:t>  na Ukrajinu</a:t>
            </a:r>
            <a:endParaRPr lang="cs-CZ" sz="1400" b="1" dirty="0"/>
          </a:p>
        </p:txBody>
      </p:sp>
      <p:sp>
        <p:nvSpPr>
          <p:cNvPr id="14" name="TextovéPole 13"/>
          <p:cNvSpPr txBox="1"/>
          <p:nvPr/>
        </p:nvSpPr>
        <p:spPr>
          <a:xfrm>
            <a:off x="107504" y="6488668"/>
            <a:ext cx="3168352" cy="307777"/>
          </a:xfrm>
          <a:prstGeom prst="rect">
            <a:avLst/>
          </a:prstGeom>
          <a:noFill/>
        </p:spPr>
        <p:txBody>
          <a:bodyPr wrap="square" rtlCol="0">
            <a:spAutoFit/>
          </a:bodyPr>
          <a:lstStyle/>
          <a:p>
            <a:r>
              <a:rPr lang="cs-CZ" sz="1400" b="1" dirty="0" smtClean="0"/>
              <a:t>       FALLOKRACIE  Fuj Macho!</a:t>
            </a:r>
            <a:endParaRPr lang="cs-CZ" sz="1400" b="1"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483768" y="188641"/>
            <a:ext cx="4572000" cy="1261884"/>
          </a:xfrm>
          <a:prstGeom prst="rect">
            <a:avLst/>
          </a:prstGeom>
        </p:spPr>
        <p:txBody>
          <a:bodyPr wrap="square">
            <a:spAutoFit/>
          </a:bodyPr>
          <a:lstStyle/>
          <a:p>
            <a:pPr algn="ctr"/>
            <a:r>
              <a:rPr lang="cs-CZ" sz="2400" b="1" dirty="0" smtClean="0">
                <a:solidFill>
                  <a:srgbClr val="FF0000"/>
                </a:solidFill>
              </a:rPr>
              <a:t>Protikatolické</a:t>
            </a:r>
          </a:p>
          <a:p>
            <a:pPr algn="ctr"/>
            <a:r>
              <a:rPr lang="cs-CZ" sz="2400" b="1" dirty="0" smtClean="0">
                <a:solidFill>
                  <a:srgbClr val="FF0000"/>
                </a:solidFill>
              </a:rPr>
              <a:t> karikatury</a:t>
            </a:r>
            <a:r>
              <a:rPr lang="cs-CZ" sz="2800" b="1" dirty="0" smtClean="0">
                <a:solidFill>
                  <a:srgbClr val="FF0000"/>
                </a:solidFill>
              </a:rPr>
              <a:t/>
            </a:r>
            <a:br>
              <a:rPr lang="cs-CZ" sz="2800" b="1" dirty="0" smtClean="0">
                <a:solidFill>
                  <a:srgbClr val="FF0000"/>
                </a:solidFill>
              </a:rPr>
            </a:br>
            <a:endParaRPr lang="cs-CZ" sz="2800" dirty="0"/>
          </a:p>
        </p:txBody>
      </p:sp>
      <p:pic>
        <p:nvPicPr>
          <p:cNvPr id="3" name="irc_mi" descr="https://pbs.twimg.com/profile_images/544911949192916992/ZlPfYfOY.jpeg"/>
          <p:cNvPicPr/>
          <p:nvPr/>
        </p:nvPicPr>
        <p:blipFill>
          <a:blip r:embed="rId2" cstate="print"/>
          <a:srcRect/>
          <a:stretch>
            <a:fillRect/>
          </a:stretch>
        </p:blipFill>
        <p:spPr bwMode="auto">
          <a:xfrm>
            <a:off x="3491880" y="1052736"/>
            <a:ext cx="2396604" cy="3096344"/>
          </a:xfrm>
          <a:prstGeom prst="rect">
            <a:avLst/>
          </a:prstGeom>
          <a:noFill/>
          <a:ln w="9525">
            <a:noFill/>
            <a:miter lim="800000"/>
            <a:headEnd/>
            <a:tailEnd/>
          </a:ln>
        </p:spPr>
      </p:pic>
      <p:pic>
        <p:nvPicPr>
          <p:cNvPr id="4" name="Picture 2" descr="http://capitolcommentary.com/wp-content/uploads/2015/01/charlie-hebdo-chiesa-.jpg"/>
          <p:cNvPicPr>
            <a:picLocks noChangeAspect="1" noChangeArrowheads="1"/>
          </p:cNvPicPr>
          <p:nvPr/>
        </p:nvPicPr>
        <p:blipFill>
          <a:blip r:embed="rId3" cstate="print"/>
          <a:srcRect/>
          <a:stretch>
            <a:fillRect/>
          </a:stretch>
        </p:blipFill>
        <p:spPr bwMode="auto">
          <a:xfrm>
            <a:off x="107504" y="188640"/>
            <a:ext cx="2880320" cy="2823472"/>
          </a:xfrm>
          <a:prstGeom prst="rect">
            <a:avLst/>
          </a:prstGeom>
          <a:noFill/>
        </p:spPr>
      </p:pic>
      <p:pic>
        <p:nvPicPr>
          <p:cNvPr id="5" name="irc_mi" descr="http://p0.storage.canalblog.com/06/47/177230/88540643_o.jpg"/>
          <p:cNvPicPr/>
          <p:nvPr/>
        </p:nvPicPr>
        <p:blipFill>
          <a:blip r:embed="rId4" cstate="print"/>
          <a:srcRect l="6254" t="25750" r="3127" b="4682"/>
          <a:stretch>
            <a:fillRect/>
          </a:stretch>
        </p:blipFill>
        <p:spPr bwMode="auto">
          <a:xfrm>
            <a:off x="6487378" y="188640"/>
            <a:ext cx="2621126" cy="3369967"/>
          </a:xfrm>
          <a:prstGeom prst="rect">
            <a:avLst/>
          </a:prstGeom>
          <a:noFill/>
          <a:ln w="9525">
            <a:noFill/>
            <a:miter lim="800000"/>
            <a:headEnd/>
            <a:tailEnd/>
          </a:ln>
        </p:spPr>
      </p:pic>
      <p:pic>
        <p:nvPicPr>
          <p:cNvPr id="6" name="irc_mi" descr="http://www.woblog.fr/images/uploads/charlie-hebdo-06.jpg"/>
          <p:cNvPicPr/>
          <p:nvPr/>
        </p:nvPicPr>
        <p:blipFill>
          <a:blip r:embed="rId5" cstate="print"/>
          <a:srcRect/>
          <a:stretch>
            <a:fillRect/>
          </a:stretch>
        </p:blipFill>
        <p:spPr bwMode="auto">
          <a:xfrm>
            <a:off x="107504" y="3501008"/>
            <a:ext cx="2448272" cy="3240360"/>
          </a:xfrm>
          <a:prstGeom prst="rect">
            <a:avLst/>
          </a:prstGeom>
          <a:noFill/>
          <a:ln w="9525">
            <a:noFill/>
            <a:miter lim="800000"/>
            <a:headEnd/>
            <a:tailEnd/>
          </a:ln>
        </p:spPr>
      </p:pic>
      <p:pic>
        <p:nvPicPr>
          <p:cNvPr id="7" name="irc_mi" descr="http://preprod-img.planet.fr/files/images/article/6/1/9/311916/1344355-inline.jpg"/>
          <p:cNvPicPr/>
          <p:nvPr/>
        </p:nvPicPr>
        <p:blipFill>
          <a:blip r:embed="rId6" cstate="print"/>
          <a:srcRect t="21078"/>
          <a:stretch>
            <a:fillRect/>
          </a:stretch>
        </p:blipFill>
        <p:spPr bwMode="auto">
          <a:xfrm>
            <a:off x="6732240" y="4149081"/>
            <a:ext cx="2160240" cy="2592288"/>
          </a:xfrm>
          <a:prstGeom prst="rect">
            <a:avLst/>
          </a:prstGeom>
          <a:noFill/>
          <a:ln w="9525">
            <a:noFill/>
            <a:miter lim="800000"/>
            <a:headEnd/>
            <a:tailEnd/>
          </a:ln>
        </p:spPr>
      </p:pic>
      <p:sp>
        <p:nvSpPr>
          <p:cNvPr id="8" name="TextovéPole 7"/>
          <p:cNvSpPr txBox="1"/>
          <p:nvPr/>
        </p:nvSpPr>
        <p:spPr>
          <a:xfrm>
            <a:off x="107504" y="2996952"/>
            <a:ext cx="2880320" cy="523220"/>
          </a:xfrm>
          <a:prstGeom prst="rect">
            <a:avLst/>
          </a:prstGeom>
          <a:noFill/>
        </p:spPr>
        <p:txBody>
          <a:bodyPr wrap="square" rtlCol="0">
            <a:spAutoFit/>
          </a:bodyPr>
          <a:lstStyle/>
          <a:p>
            <a:r>
              <a:rPr lang="cs-CZ" sz="1400" b="1" dirty="0" smtClean="0"/>
              <a:t>Monsignore Dvacet Tři má tři „otce „</a:t>
            </a:r>
          </a:p>
          <a:p>
            <a:r>
              <a:rPr lang="cs-CZ" sz="1400" b="1" dirty="0" smtClean="0"/>
              <a:t>      Otce, Syna a Svatého Ducha</a:t>
            </a:r>
            <a:endParaRPr lang="cs-CZ" sz="1400" b="1" dirty="0"/>
          </a:p>
        </p:txBody>
      </p:sp>
      <p:sp>
        <p:nvSpPr>
          <p:cNvPr id="9" name="TextovéPole 8"/>
          <p:cNvSpPr txBox="1"/>
          <p:nvPr/>
        </p:nvSpPr>
        <p:spPr>
          <a:xfrm>
            <a:off x="6444208" y="3573016"/>
            <a:ext cx="2736304" cy="523220"/>
          </a:xfrm>
          <a:prstGeom prst="rect">
            <a:avLst/>
          </a:prstGeom>
          <a:noFill/>
        </p:spPr>
        <p:txBody>
          <a:bodyPr wrap="square" rtlCol="0">
            <a:spAutoFit/>
          </a:bodyPr>
          <a:lstStyle/>
          <a:p>
            <a:r>
              <a:rPr lang="cs-CZ" sz="1400" b="1" dirty="0" smtClean="0"/>
              <a:t>Papež v Riu – Jsem připraven ke všemu, abych shromáždil klienty</a:t>
            </a:r>
            <a:endParaRPr lang="cs-CZ" sz="1400" b="1" dirty="0"/>
          </a:p>
        </p:txBody>
      </p:sp>
      <p:sp>
        <p:nvSpPr>
          <p:cNvPr id="10" name="TextovéPole 9"/>
          <p:cNvSpPr txBox="1"/>
          <p:nvPr/>
        </p:nvSpPr>
        <p:spPr>
          <a:xfrm>
            <a:off x="2627784" y="4509120"/>
            <a:ext cx="2808312" cy="584775"/>
          </a:xfrm>
          <a:prstGeom prst="rect">
            <a:avLst/>
          </a:prstGeom>
          <a:noFill/>
        </p:spPr>
        <p:txBody>
          <a:bodyPr wrap="square" rtlCol="0">
            <a:spAutoFit/>
          </a:bodyPr>
          <a:lstStyle/>
          <a:p>
            <a:r>
              <a:rPr lang="cs-CZ" sz="1400" b="1" dirty="0" smtClean="0"/>
              <a:t>Biskupové jsou zaujatí zadnicí.</a:t>
            </a:r>
          </a:p>
          <a:p>
            <a:r>
              <a:rPr lang="cs-CZ" sz="1400" b="1" dirty="0" smtClean="0"/>
              <a:t>„A co moje duše</a:t>
            </a:r>
            <a:r>
              <a:rPr lang="cs-CZ" dirty="0" smtClean="0"/>
              <a:t>?“</a:t>
            </a:r>
            <a:endParaRPr lang="cs-CZ" dirty="0"/>
          </a:p>
        </p:txBody>
      </p:sp>
      <p:sp>
        <p:nvSpPr>
          <p:cNvPr id="11" name="TextovéPole 10"/>
          <p:cNvSpPr txBox="1"/>
          <p:nvPr/>
        </p:nvSpPr>
        <p:spPr>
          <a:xfrm>
            <a:off x="4788024" y="5373216"/>
            <a:ext cx="2304256" cy="523220"/>
          </a:xfrm>
          <a:prstGeom prst="rect">
            <a:avLst/>
          </a:prstGeom>
          <a:noFill/>
        </p:spPr>
        <p:txBody>
          <a:bodyPr wrap="square" rtlCol="0">
            <a:spAutoFit/>
          </a:bodyPr>
          <a:lstStyle/>
          <a:p>
            <a:r>
              <a:rPr lang="cs-CZ" sz="1400" b="1" dirty="0" smtClean="0"/>
              <a:t>Gay-lobby na konkláve.</a:t>
            </a:r>
          </a:p>
          <a:p>
            <a:r>
              <a:rPr lang="cs-CZ" sz="1400" b="1" dirty="0" smtClean="0"/>
              <a:t>„ A co kouř přijde už  to?“</a:t>
            </a:r>
            <a:endParaRPr lang="cs-CZ" sz="1400" b="1"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2286000" y="188640"/>
            <a:ext cx="4572000" cy="1200329"/>
          </a:xfrm>
          <a:prstGeom prst="rect">
            <a:avLst/>
          </a:prstGeom>
        </p:spPr>
        <p:txBody>
          <a:bodyPr wrap="square">
            <a:spAutoFit/>
          </a:bodyPr>
          <a:lstStyle/>
          <a:p>
            <a:pPr algn="ctr"/>
            <a:r>
              <a:rPr lang="cs-CZ" sz="2400" b="1" dirty="0" smtClean="0">
                <a:solidFill>
                  <a:srgbClr val="FF0000"/>
                </a:solidFill>
              </a:rPr>
              <a:t>Protináboženské</a:t>
            </a:r>
          </a:p>
          <a:p>
            <a:pPr algn="ctr"/>
            <a:r>
              <a:rPr lang="cs-CZ" sz="2400" b="1" dirty="0" smtClean="0">
                <a:solidFill>
                  <a:srgbClr val="FF0000"/>
                </a:solidFill>
              </a:rPr>
              <a:t> karikatury</a:t>
            </a:r>
            <a:br>
              <a:rPr lang="cs-CZ" sz="2400" b="1" dirty="0" smtClean="0">
                <a:solidFill>
                  <a:srgbClr val="FF0000"/>
                </a:solidFill>
              </a:rPr>
            </a:br>
            <a:endParaRPr lang="cs-CZ" sz="2400" dirty="0"/>
          </a:p>
        </p:txBody>
      </p:sp>
      <p:pic>
        <p:nvPicPr>
          <p:cNvPr id="7" name="irc_mi" descr="http://cafecroissant.fr/wp-content/uploads/2008/07/charliehebdo_07fev07.jpg"/>
          <p:cNvPicPr/>
          <p:nvPr/>
        </p:nvPicPr>
        <p:blipFill>
          <a:blip r:embed="rId2" cstate="print"/>
          <a:srcRect/>
          <a:stretch>
            <a:fillRect/>
          </a:stretch>
        </p:blipFill>
        <p:spPr bwMode="auto">
          <a:xfrm>
            <a:off x="3131840" y="980728"/>
            <a:ext cx="2736304" cy="3960440"/>
          </a:xfrm>
          <a:prstGeom prst="rect">
            <a:avLst/>
          </a:prstGeom>
          <a:noFill/>
          <a:ln w="9525">
            <a:noFill/>
            <a:miter lim="800000"/>
            <a:headEnd/>
            <a:tailEnd/>
          </a:ln>
        </p:spPr>
      </p:pic>
      <p:pic>
        <p:nvPicPr>
          <p:cNvPr id="8" name="irc_mi" descr="http://torstenh.de/wp-content/uploads/2015/01/CH9.jpg"/>
          <p:cNvPicPr/>
          <p:nvPr/>
        </p:nvPicPr>
        <p:blipFill>
          <a:blip r:embed="rId3" cstate="print"/>
          <a:srcRect l="4797" t="22677" r="4361" b="4123"/>
          <a:stretch>
            <a:fillRect/>
          </a:stretch>
        </p:blipFill>
        <p:spPr bwMode="auto">
          <a:xfrm>
            <a:off x="251520" y="116633"/>
            <a:ext cx="2416618" cy="3456384"/>
          </a:xfrm>
          <a:prstGeom prst="rect">
            <a:avLst/>
          </a:prstGeom>
          <a:noFill/>
          <a:ln w="9525">
            <a:noFill/>
            <a:miter lim="800000"/>
            <a:headEnd/>
            <a:tailEnd/>
          </a:ln>
        </p:spPr>
      </p:pic>
      <p:pic>
        <p:nvPicPr>
          <p:cNvPr id="9" name="irc_mi" descr="http://media.meltybuzz.fr/article-1630614-ajust_930/caricature-de-mahomet.jpg"/>
          <p:cNvPicPr/>
          <p:nvPr/>
        </p:nvPicPr>
        <p:blipFill>
          <a:blip r:embed="rId4" cstate="print"/>
          <a:srcRect l="24384" t="22677" r="25603" b="4199"/>
          <a:stretch>
            <a:fillRect/>
          </a:stretch>
        </p:blipFill>
        <p:spPr bwMode="auto">
          <a:xfrm>
            <a:off x="5940152" y="116632"/>
            <a:ext cx="2952328" cy="3744416"/>
          </a:xfrm>
          <a:prstGeom prst="rect">
            <a:avLst/>
          </a:prstGeom>
          <a:noFill/>
          <a:ln w="9525">
            <a:noFill/>
            <a:miter lim="800000"/>
            <a:headEnd/>
            <a:tailEnd/>
          </a:ln>
        </p:spPr>
      </p:pic>
      <p:sp>
        <p:nvSpPr>
          <p:cNvPr id="10" name="TextovéPole 9"/>
          <p:cNvSpPr txBox="1"/>
          <p:nvPr/>
        </p:nvSpPr>
        <p:spPr>
          <a:xfrm>
            <a:off x="107504" y="3573016"/>
            <a:ext cx="2952328" cy="523220"/>
          </a:xfrm>
          <a:prstGeom prst="rect">
            <a:avLst/>
          </a:prstGeom>
          <a:noFill/>
        </p:spPr>
        <p:txBody>
          <a:bodyPr wrap="square" rtlCol="0">
            <a:spAutoFit/>
          </a:bodyPr>
          <a:lstStyle/>
          <a:p>
            <a:r>
              <a:rPr lang="cs-CZ" sz="1400" b="1" dirty="0" smtClean="0"/>
              <a:t>Nejvyšší za školou ““Není to sranda to shromáždění rodičů žáků“.</a:t>
            </a:r>
            <a:endParaRPr lang="cs-CZ" sz="1400" b="1" dirty="0"/>
          </a:p>
        </p:txBody>
      </p:sp>
      <p:sp>
        <p:nvSpPr>
          <p:cNvPr id="11" name="TextovéPole 10"/>
          <p:cNvSpPr txBox="1"/>
          <p:nvPr/>
        </p:nvSpPr>
        <p:spPr>
          <a:xfrm>
            <a:off x="2771800" y="4941168"/>
            <a:ext cx="3456384" cy="307777"/>
          </a:xfrm>
          <a:prstGeom prst="rect">
            <a:avLst/>
          </a:prstGeom>
          <a:noFill/>
        </p:spPr>
        <p:txBody>
          <a:bodyPr wrap="square" rtlCol="0">
            <a:spAutoFit/>
          </a:bodyPr>
          <a:lstStyle/>
          <a:p>
            <a:r>
              <a:rPr lang="cs-CZ" sz="1400" b="1" dirty="0" smtClean="0"/>
              <a:t>Je potřeba zahalit (schovat) Charlie </a:t>
            </a:r>
            <a:r>
              <a:rPr lang="cs-CZ" sz="1400" b="1" dirty="0" err="1" smtClean="0"/>
              <a:t>Hebdo</a:t>
            </a:r>
            <a:r>
              <a:rPr lang="cs-CZ" sz="1400" b="1" dirty="0" smtClean="0"/>
              <a:t>!</a:t>
            </a:r>
            <a:endParaRPr lang="cs-CZ" sz="1400" b="1" dirty="0"/>
          </a:p>
        </p:txBody>
      </p:sp>
      <p:sp>
        <p:nvSpPr>
          <p:cNvPr id="12" name="TextovéPole 11"/>
          <p:cNvSpPr txBox="1"/>
          <p:nvPr/>
        </p:nvSpPr>
        <p:spPr>
          <a:xfrm>
            <a:off x="6156176" y="3861048"/>
            <a:ext cx="2808312" cy="584775"/>
          </a:xfrm>
          <a:prstGeom prst="rect">
            <a:avLst/>
          </a:prstGeom>
          <a:noFill/>
        </p:spPr>
        <p:txBody>
          <a:bodyPr wrap="square" rtlCol="0">
            <a:spAutoFit/>
          </a:bodyPr>
          <a:lstStyle/>
          <a:p>
            <a:r>
              <a:rPr lang="cs-CZ" sz="1400" b="1" dirty="0" smtClean="0"/>
              <a:t>                  Nedotknutelní</a:t>
            </a:r>
          </a:p>
          <a:p>
            <a:pPr algn="ctr"/>
            <a:r>
              <a:rPr lang="cs-CZ" sz="1400" b="1" dirty="0" smtClean="0"/>
              <a:t> Vysmívání zakázáno</a:t>
            </a:r>
            <a:r>
              <a:rPr lang="cs-CZ" dirty="0" smtClean="0"/>
              <a:t>!</a:t>
            </a:r>
            <a:endParaRPr lang="cs-CZ" dirty="0"/>
          </a:p>
        </p:txBody>
      </p:sp>
      <p:pic>
        <p:nvPicPr>
          <p:cNvPr id="13" name="irc_mi" descr="http://quenelplus.com/wp-content/uploads/2013/07/talmud-magique-642x907.jpg"/>
          <p:cNvPicPr/>
          <p:nvPr/>
        </p:nvPicPr>
        <p:blipFill>
          <a:blip r:embed="rId5" cstate="print"/>
          <a:srcRect/>
          <a:stretch>
            <a:fillRect/>
          </a:stretch>
        </p:blipFill>
        <p:spPr bwMode="auto">
          <a:xfrm>
            <a:off x="107504" y="4005064"/>
            <a:ext cx="1872208" cy="2810396"/>
          </a:xfrm>
          <a:prstGeom prst="rect">
            <a:avLst/>
          </a:prstGeom>
          <a:noFill/>
          <a:ln w="9525">
            <a:noFill/>
            <a:miter lim="800000"/>
            <a:headEnd/>
            <a:tailEnd/>
          </a:ln>
        </p:spPr>
      </p:pic>
      <p:pic>
        <p:nvPicPr>
          <p:cNvPr id="14" name="irc_mi" descr="http://d.ibtimes.co.uk/en/full/1363987/charlie-hebdo-frontpage.jpg"/>
          <p:cNvPicPr/>
          <p:nvPr/>
        </p:nvPicPr>
        <p:blipFill>
          <a:blip r:embed="rId6" cstate="print"/>
          <a:srcRect l="4361" t="24052" r="5233" b="5497"/>
          <a:stretch>
            <a:fillRect/>
          </a:stretch>
        </p:blipFill>
        <p:spPr bwMode="auto">
          <a:xfrm>
            <a:off x="6647882" y="4509120"/>
            <a:ext cx="2172590" cy="2304256"/>
          </a:xfrm>
          <a:prstGeom prst="rect">
            <a:avLst/>
          </a:prstGeom>
          <a:noFill/>
          <a:ln w="9525">
            <a:noFill/>
            <a:miter lim="800000"/>
            <a:headEnd/>
            <a:tailEnd/>
          </a:ln>
        </p:spPr>
      </p:pic>
      <p:sp>
        <p:nvSpPr>
          <p:cNvPr id="15" name="TextovéPole 14"/>
          <p:cNvSpPr txBox="1"/>
          <p:nvPr/>
        </p:nvSpPr>
        <p:spPr>
          <a:xfrm>
            <a:off x="1979712" y="5589240"/>
            <a:ext cx="1872208" cy="1015663"/>
          </a:xfrm>
          <a:prstGeom prst="rect">
            <a:avLst/>
          </a:prstGeom>
          <a:noFill/>
        </p:spPr>
        <p:txBody>
          <a:bodyPr wrap="square" rtlCol="0">
            <a:spAutoFit/>
          </a:bodyPr>
          <a:lstStyle/>
          <a:p>
            <a:r>
              <a:rPr lang="cs-CZ" b="1" dirty="0" err="1" smtClean="0"/>
              <a:t>Šoa</a:t>
            </a:r>
            <a:r>
              <a:rPr lang="cs-CZ" b="1" dirty="0" smtClean="0"/>
              <a:t> </a:t>
            </a:r>
            <a:r>
              <a:rPr lang="cs-CZ" b="1" dirty="0" err="1" smtClean="0"/>
              <a:t>Hebdo</a:t>
            </a:r>
            <a:r>
              <a:rPr lang="cs-CZ" b="1" dirty="0" smtClean="0"/>
              <a:t> </a:t>
            </a:r>
          </a:p>
          <a:p>
            <a:r>
              <a:rPr lang="cs-CZ" sz="1400" b="1" dirty="0" smtClean="0"/>
              <a:t>Talmud je magický</a:t>
            </a:r>
          </a:p>
          <a:p>
            <a:r>
              <a:rPr lang="cs-CZ" sz="1400" b="1" dirty="0" smtClean="0"/>
              <a:t>Mění vodu na plyn </a:t>
            </a:r>
          </a:p>
          <a:p>
            <a:r>
              <a:rPr lang="cs-CZ" sz="1400" b="1" dirty="0" smtClean="0"/>
              <a:t>a plyn na zlato</a:t>
            </a:r>
            <a:endParaRPr lang="cs-CZ" sz="1400" b="1" dirty="0"/>
          </a:p>
        </p:txBody>
      </p:sp>
      <p:sp>
        <p:nvSpPr>
          <p:cNvPr id="16" name="TextovéPole 15"/>
          <p:cNvSpPr txBox="1"/>
          <p:nvPr/>
        </p:nvSpPr>
        <p:spPr>
          <a:xfrm>
            <a:off x="5076056" y="5714672"/>
            <a:ext cx="1584176" cy="738664"/>
          </a:xfrm>
          <a:prstGeom prst="rect">
            <a:avLst/>
          </a:prstGeom>
          <a:noFill/>
        </p:spPr>
        <p:txBody>
          <a:bodyPr wrap="square" rtlCol="0">
            <a:spAutoFit/>
          </a:bodyPr>
          <a:lstStyle/>
          <a:p>
            <a:r>
              <a:rPr lang="cs-CZ" sz="1400" b="1" dirty="0" smtClean="0"/>
              <a:t>Korán je hovno! Nedokáže zastavit střely.</a:t>
            </a:r>
            <a:endParaRPr lang="cs-CZ" sz="1400" b="1"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1769</TotalTime>
  <Words>1289</Words>
  <Application>Microsoft Office PowerPoint</Application>
  <PresentationFormat>Předvádění na obrazovce (4:3)</PresentationFormat>
  <Paragraphs>167</Paragraphs>
  <Slides>20</Slides>
  <Notes>1</Notes>
  <HiddenSlides>0</HiddenSlides>
  <MMClips>0</MMClips>
  <ScaleCrop>false</ScaleCrop>
  <HeadingPairs>
    <vt:vector size="4" baseType="variant">
      <vt:variant>
        <vt:lpstr>Motiv</vt:lpstr>
      </vt:variant>
      <vt:variant>
        <vt:i4>1</vt:i4>
      </vt:variant>
      <vt:variant>
        <vt:lpstr>Nadpisy snímků</vt:lpstr>
      </vt:variant>
      <vt:variant>
        <vt:i4>20</vt:i4>
      </vt:variant>
    </vt:vector>
  </HeadingPairs>
  <TitlesOfParts>
    <vt:vector size="21" baseType="lpstr">
      <vt:lpstr>Motiv sady Office</vt:lpstr>
      <vt:lpstr>Události ve světě na začátku roku 2015 </vt:lpstr>
      <vt:lpstr>  Francie  leden 2015                                                                                                                                7.1.2015  Útok na redakci  satirického časopisu Charlie Hebdo   </vt:lpstr>
      <vt:lpstr> 8. ledna - Útok na „košér“ samoobsluhu ve Vincennes   </vt:lpstr>
      <vt:lpstr>Odsuzující reakce ve Francii i ve světě</vt:lpstr>
      <vt:lpstr>Reakce islamistů</vt:lpstr>
      <vt:lpstr>Charlie Hebdo (Týdeník Charlie)</vt:lpstr>
      <vt:lpstr> Ukázky  Politické karikatury </vt:lpstr>
      <vt:lpstr>Snímek 8</vt:lpstr>
      <vt:lpstr>Snímek 9</vt:lpstr>
      <vt:lpstr>Snímek 10</vt:lpstr>
      <vt:lpstr>Reakce v Německu</vt:lpstr>
      <vt:lpstr>Protiislámské  aktivity v České republice</vt:lpstr>
      <vt:lpstr>Islamisté útočí v dalších zemích </vt:lpstr>
      <vt:lpstr>Mladí lidé v Evropě a USA konvertují k Islámu a zúčastňují se bojů</vt:lpstr>
      <vt:lpstr>Konflikt Ukrajina – Rusko pokračuje</vt:lpstr>
      <vt:lpstr>Ukrajina- Rusko</vt:lpstr>
      <vt:lpstr>Snímek 17</vt:lpstr>
      <vt:lpstr> Nová vláda  v Řecku </vt:lpstr>
      <vt:lpstr>Snímek 19</vt:lpstr>
      <vt:lpstr>Pokus o shrnutí</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Události ve světě na začátku roku 2015 </dc:title>
  <dc:creator>Honza</dc:creator>
  <cp:lastModifiedBy>Jabok</cp:lastModifiedBy>
  <cp:revision>150</cp:revision>
  <dcterms:created xsi:type="dcterms:W3CDTF">2015-01-30T15:58:18Z</dcterms:created>
  <dcterms:modified xsi:type="dcterms:W3CDTF">2015-02-04T13:48:30Z</dcterms:modified>
</cp:coreProperties>
</file>