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2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FD8C3-A31F-42B2-9415-453E286247ED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FD8C3-A31F-42B2-9415-453E286247ED}" type="datetimeFigureOut">
              <a:rPr lang="cs-CZ" smtClean="0"/>
              <a:pPr/>
              <a:t>3.2.2015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C0EADE-0717-4658-A68B-0D242F11CCF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Krizová intervence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Specifické metody SP</a:t>
            </a:r>
          </a:p>
          <a:p>
            <a:r>
              <a:rPr lang="cs-CZ" dirty="0" smtClean="0"/>
              <a:t>LS 2014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Pojem a definice krize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b="1" dirty="0" smtClean="0"/>
              <a:t>Překážka</a:t>
            </a:r>
            <a:r>
              <a:rPr lang="cs-CZ" dirty="0" smtClean="0"/>
              <a:t>  na cestě za důležitými životními cíli, kterou člověk není schopen překonat v obvyklém čase obvyklými metodami řešení problémů</a:t>
            </a:r>
          </a:p>
          <a:p>
            <a:r>
              <a:rPr lang="cs-CZ" b="1" dirty="0" smtClean="0"/>
              <a:t>Součást  života </a:t>
            </a:r>
            <a:r>
              <a:rPr lang="cs-CZ" dirty="0" smtClean="0"/>
              <a:t>každého člověka (i dítěte)</a:t>
            </a:r>
          </a:p>
          <a:p>
            <a:r>
              <a:rPr lang="cs-CZ" b="1" dirty="0" smtClean="0"/>
              <a:t>Proces, nebezpečí, příležitost</a:t>
            </a:r>
          </a:p>
          <a:p>
            <a:r>
              <a:rPr lang="cs-CZ" dirty="0" smtClean="0"/>
              <a:t>Vynucená změna (zlom, už nelze jít dál stejným způsobem)</a:t>
            </a:r>
          </a:p>
          <a:p>
            <a:r>
              <a:rPr lang="cs-CZ" dirty="0" smtClean="0"/>
              <a:t>Emocionální náročnost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Příčiny a typy krizí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Dlouhodobě trvající, opakovaná stresová situace („poslední kapka“)</a:t>
            </a:r>
          </a:p>
          <a:p>
            <a:r>
              <a:rPr lang="cs-CZ" dirty="0" smtClean="0"/>
              <a:t>Nepředvídatelná událost – neštěstí („blesk z čistého nebe“)</a:t>
            </a:r>
          </a:p>
          <a:p>
            <a:r>
              <a:rPr lang="cs-CZ" dirty="0" smtClean="0"/>
              <a:t>Typologie krizí (situační, přechodové, vývojové, traumatické, pramenící z psychopatologie,………..)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Ukazatelé krize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Emoce </a:t>
            </a:r>
          </a:p>
          <a:p>
            <a:r>
              <a:rPr lang="cs-CZ" b="1" dirty="0" smtClean="0"/>
              <a:t>Bezmoc, ochromení</a:t>
            </a:r>
          </a:p>
          <a:p>
            <a:r>
              <a:rPr lang="cs-CZ" b="1" dirty="0" smtClean="0"/>
              <a:t>Nestandardní, nápadné projevy chování</a:t>
            </a:r>
          </a:p>
          <a:p>
            <a:endParaRPr lang="cs-CZ" dirty="0"/>
          </a:p>
          <a:p>
            <a:r>
              <a:rPr lang="cs-CZ" dirty="0" smtClean="0"/>
              <a:t>(„ zhroucení, sesypání, složení se,  přerostlo to přes hlavu , je na dně,  ……………..“   )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Krizová intervence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b="1" dirty="0" smtClean="0"/>
              <a:t>Specializovaná pomoc osobám, které se ocitly v krizi</a:t>
            </a:r>
          </a:p>
          <a:p>
            <a:r>
              <a:rPr lang="cs-CZ" dirty="0" smtClean="0"/>
              <a:t>Dovednost poznat </a:t>
            </a:r>
            <a:r>
              <a:rPr lang="cs-CZ" b="1" dirty="0" smtClean="0"/>
              <a:t>kdy už jde o krizi</a:t>
            </a:r>
          </a:p>
          <a:p>
            <a:r>
              <a:rPr lang="cs-CZ" dirty="0" smtClean="0"/>
              <a:t>Schopnost </a:t>
            </a:r>
            <a:r>
              <a:rPr lang="cs-CZ" b="1" dirty="0" smtClean="0"/>
              <a:t>provázet člověka </a:t>
            </a:r>
            <a:r>
              <a:rPr lang="cs-CZ" b="1" dirty="0" smtClean="0"/>
              <a:t>„propadem </a:t>
            </a:r>
            <a:r>
              <a:rPr lang="cs-CZ" b="1" dirty="0" smtClean="0"/>
              <a:t>a </a:t>
            </a:r>
            <a:r>
              <a:rPr lang="cs-CZ" b="1" dirty="0" smtClean="0"/>
              <a:t>vynořením“</a:t>
            </a:r>
            <a:endParaRPr lang="cs-CZ" b="1" dirty="0" smtClean="0"/>
          </a:p>
          <a:p>
            <a:r>
              <a:rPr lang="cs-CZ" dirty="0" smtClean="0"/>
              <a:t>KI je  </a:t>
            </a:r>
            <a:r>
              <a:rPr lang="cs-CZ" b="1" dirty="0" smtClean="0"/>
              <a:t>provázení člověka procesem krize</a:t>
            </a:r>
            <a:r>
              <a:rPr lang="cs-CZ" dirty="0" smtClean="0"/>
              <a:t>, </a:t>
            </a:r>
            <a:r>
              <a:rPr lang="cs-CZ" b="1" dirty="0" smtClean="0"/>
              <a:t>pomoc najít stabilitu</a:t>
            </a:r>
            <a:r>
              <a:rPr lang="cs-CZ" dirty="0" smtClean="0"/>
              <a:t>, ztracený pocit </a:t>
            </a:r>
            <a:r>
              <a:rPr lang="cs-CZ" b="1" dirty="0" smtClean="0"/>
              <a:t>kompetence k řízení vlastního života</a:t>
            </a:r>
          </a:p>
          <a:p>
            <a:r>
              <a:rPr lang="cs-CZ" dirty="0" smtClean="0"/>
              <a:t>KI není řešení problému ani poradenství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Principy krizové intervence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Aktuálnost, </a:t>
            </a:r>
            <a:r>
              <a:rPr lang="cs-CZ" b="1" dirty="0" smtClean="0"/>
              <a:t>okamžitá pomoc </a:t>
            </a:r>
          </a:p>
          <a:p>
            <a:r>
              <a:rPr lang="cs-CZ" dirty="0" smtClean="0"/>
              <a:t>Snadná </a:t>
            </a:r>
            <a:r>
              <a:rPr lang="cs-CZ" b="1" dirty="0" smtClean="0"/>
              <a:t>dosažitelnost</a:t>
            </a:r>
          </a:p>
          <a:p>
            <a:r>
              <a:rPr lang="cs-CZ" b="1" dirty="0" smtClean="0"/>
              <a:t>Kontinuita a návaznost </a:t>
            </a:r>
            <a:r>
              <a:rPr lang="cs-CZ" dirty="0" smtClean="0"/>
              <a:t>péče,  adekvátní následné  odborné služby, (pomoc při vyhledání a navázání kontaktu)</a:t>
            </a:r>
          </a:p>
          <a:p>
            <a:r>
              <a:rPr lang="cs-CZ" b="1" dirty="0" smtClean="0"/>
              <a:t>Minimální cíle</a:t>
            </a:r>
            <a:r>
              <a:rPr lang="cs-CZ" dirty="0" smtClean="0"/>
              <a:t>,  podpora klienta “aby běžně fungoval“</a:t>
            </a:r>
          </a:p>
          <a:p>
            <a:r>
              <a:rPr lang="cs-CZ" b="1" dirty="0" smtClean="0"/>
              <a:t>Kontext klientových vztahů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cs-CZ" b="1" dirty="0" smtClean="0"/>
              <a:t>Prevence možného zhoršení </a:t>
            </a:r>
            <a:r>
              <a:rPr lang="cs-CZ" dirty="0" smtClean="0"/>
              <a:t>stavu (signály ohrožení,  agresivního nebo </a:t>
            </a:r>
            <a:r>
              <a:rPr lang="cs-CZ" dirty="0" err="1" smtClean="0"/>
              <a:t>autoagresivního</a:t>
            </a:r>
            <a:r>
              <a:rPr lang="cs-CZ" dirty="0" smtClean="0"/>
              <a:t> chování)</a:t>
            </a:r>
          </a:p>
          <a:p>
            <a:r>
              <a:rPr lang="cs-CZ" b="1" dirty="0" smtClean="0"/>
              <a:t>Aktivní, popř. direktivní pomoc </a:t>
            </a:r>
            <a:r>
              <a:rPr lang="cs-CZ" dirty="0" smtClean="0"/>
              <a:t>(direktivní postup  pokud snižuje riziko ohrožení K)</a:t>
            </a:r>
          </a:p>
          <a:p>
            <a:r>
              <a:rPr lang="cs-CZ" b="1" dirty="0" smtClean="0"/>
              <a:t>Bezpečné prostředí</a:t>
            </a:r>
            <a:r>
              <a:rPr lang="cs-CZ" dirty="0" smtClean="0"/>
              <a:t>, okamžitá redukce ohrožení</a:t>
            </a:r>
          </a:p>
          <a:p>
            <a:r>
              <a:rPr lang="cs-CZ" dirty="0" smtClean="0"/>
              <a:t>Co nejméně omezující prostředí, respekt k přání klienta</a:t>
            </a:r>
          </a:p>
          <a:p>
            <a:r>
              <a:rPr lang="cs-CZ" b="1" dirty="0" smtClean="0"/>
              <a:t>Znalost právního rámce</a:t>
            </a:r>
          </a:p>
          <a:p>
            <a:r>
              <a:rPr lang="cs-CZ" b="1" dirty="0" smtClean="0"/>
              <a:t>Bezpečí  pomáhajícího</a:t>
            </a:r>
          </a:p>
          <a:p>
            <a:r>
              <a:rPr lang="cs-CZ" b="1" dirty="0" smtClean="0"/>
              <a:t>Etická  dilemata,  ohlašovací povinnost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Proces a  metody KI</a:t>
            </a:r>
            <a:br>
              <a:rPr lang="cs-CZ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dirty="0" smtClean="0"/>
              <a:t> hlavní pravidlo  </a:t>
            </a:r>
            <a:r>
              <a:rPr lang="cs-CZ" b="1" dirty="0" smtClean="0"/>
              <a:t>„být tam, kde je člověk v krizi“</a:t>
            </a:r>
          </a:p>
          <a:p>
            <a:r>
              <a:rPr lang="cs-CZ" b="1" dirty="0" smtClean="0"/>
              <a:t>redukce ohrožení </a:t>
            </a:r>
            <a:r>
              <a:rPr lang="cs-CZ" dirty="0" smtClean="0"/>
              <a:t>( včetně možnosti ohrožení  někoho blízkého jako důsledku krizové situace) </a:t>
            </a:r>
            <a:endParaRPr lang="cs-CZ" b="1" dirty="0" smtClean="0"/>
          </a:p>
          <a:p>
            <a:r>
              <a:rPr lang="cs-CZ" dirty="0"/>
              <a:t>n</a:t>
            </a:r>
            <a:r>
              <a:rPr lang="cs-CZ" dirty="0" smtClean="0"/>
              <a:t>ejdůležitější metoda  </a:t>
            </a:r>
            <a:r>
              <a:rPr lang="cs-CZ" b="1" dirty="0" smtClean="0"/>
              <a:t>zrcadlení emocí </a:t>
            </a:r>
            <a:r>
              <a:rPr lang="cs-CZ" dirty="0" smtClean="0"/>
              <a:t>(zmírní chaos, potvrdí, že  reakce člověka  jsou v pořádku, respektované, srozumitelné, bezpečný prostor, porozumění)</a:t>
            </a:r>
          </a:p>
          <a:p>
            <a:r>
              <a:rPr lang="cs-CZ" dirty="0" smtClean="0"/>
              <a:t>Fyzický kontakt,  nezvyšovat nejistotu</a:t>
            </a:r>
          </a:p>
          <a:p>
            <a:r>
              <a:rPr lang="cs-CZ" b="1" dirty="0" smtClean="0"/>
              <a:t>Nekárat, neprojevovat zděšení , odpor </a:t>
            </a:r>
          </a:p>
          <a:p>
            <a:pPr>
              <a:buNone/>
            </a:pPr>
            <a:endParaRPr lang="cs-CZ" b="1" dirty="0" smtClean="0"/>
          </a:p>
          <a:p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Služby a zařízení krizové intervence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z.č. 108/2006 Sb., o sociálních službách :</a:t>
            </a:r>
          </a:p>
          <a:p>
            <a:pPr>
              <a:buNone/>
            </a:pPr>
            <a:r>
              <a:rPr lang="cs-CZ" dirty="0" smtClean="0"/>
              <a:t>    Telefonická krizová  pomoc, Krizová pomoc, (Tísňová péče)</a:t>
            </a:r>
          </a:p>
          <a:p>
            <a:r>
              <a:rPr lang="cs-CZ" dirty="0" smtClean="0"/>
              <a:t>zařízení pro krizovou  pomoc : RIAPS,  Linka bezpečí,  ………………………………</a:t>
            </a:r>
          </a:p>
          <a:p>
            <a:r>
              <a:rPr lang="cs-CZ" dirty="0" smtClean="0"/>
              <a:t>Systémy integrované pomoci</a:t>
            </a:r>
          </a:p>
          <a:p>
            <a:r>
              <a:rPr lang="cs-CZ" dirty="0" smtClean="0"/>
              <a:t>Pomoc v hmotné nouzi  - Mimořádná okamžitá pomoc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385</Words>
  <Application>Microsoft Office PowerPoint</Application>
  <PresentationFormat>Předvádění na obrazovce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Krizová intervence</vt:lpstr>
      <vt:lpstr>Pojem a definice krize</vt:lpstr>
      <vt:lpstr>Příčiny a typy krizí</vt:lpstr>
      <vt:lpstr>Ukazatelé krize</vt:lpstr>
      <vt:lpstr>Krizová intervence</vt:lpstr>
      <vt:lpstr>Principy krizové intervence</vt:lpstr>
      <vt:lpstr>Snímek 7</vt:lpstr>
      <vt:lpstr>Proces a  metody KI </vt:lpstr>
      <vt:lpstr>Služby a zařízení krizové intervence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Krizová intervence</dc:title>
  <dc:creator>vorlova</dc:creator>
  <cp:lastModifiedBy>vorlova</cp:lastModifiedBy>
  <cp:revision>13</cp:revision>
  <dcterms:created xsi:type="dcterms:W3CDTF">2014-02-05T09:23:30Z</dcterms:created>
  <dcterms:modified xsi:type="dcterms:W3CDTF">2015-02-03T08:09:11Z</dcterms:modified>
</cp:coreProperties>
</file>