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7" r:id="rId5"/>
    <p:sldId id="266" r:id="rId6"/>
    <p:sldId id="259" r:id="rId7"/>
    <p:sldId id="260" r:id="rId8"/>
    <p:sldId id="261" r:id="rId9"/>
    <p:sldId id="262" r:id="rId10"/>
    <p:sldId id="263" r:id="rId11"/>
    <p:sldId id="277" r:id="rId12"/>
    <p:sldId id="265" r:id="rId13"/>
    <p:sldId id="264" r:id="rId14"/>
    <p:sldId id="268" r:id="rId15"/>
    <p:sldId id="270" r:id="rId16"/>
    <p:sldId id="269" r:id="rId17"/>
    <p:sldId id="271" r:id="rId18"/>
    <p:sldId id="272" r:id="rId19"/>
    <p:sldId id="278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E1AFF-BA0D-406C-A4FC-1243A3D90A2A}" type="datetimeFigureOut">
              <a:rPr lang="cs-CZ" smtClean="0"/>
              <a:pPr/>
              <a:t>18.5.2015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703CF-93E8-4B1B-96AB-807F52A15F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1934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D412B6F-3E02-4006-98CC-74EA0A351F50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4816-AF30-4F88-ACE1-8BD0137F93E4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356D-2DE2-48F1-87DF-76008109E280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4C1E-DBE1-40A0-B9ED-8334E9608300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7831B9C-79EA-4158-8F1F-A0AF414FF609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5F8B0AA-FDEB-4686-8CC8-A0AD77C168C0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8857-4C9B-465E-B24A-196803B1176C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899D45-1221-4998-A53E-0D13F12DF8C4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9F4CD4-D6B5-4222-81BE-7444A70C1D57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69AAFB2-D4C0-4C16-A43A-B137010B6F52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BF11-6E58-4D25-B7F7-6A7CDAA60238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26FB-1C33-4F3B-BEAE-EDE04CECDBDB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EC87-3C60-4F45-A403-D39E852299D0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D583-C5F1-471C-9BA3-A294625DA57E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06AE65E-82F2-4A6C-830B-B3E2CE98B8F4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532ABC6-E636-4B02-9165-045F52DBECA5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3390-CC6A-4753-AB4E-D2433B7DEAE9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C7B-8AAC-4FAE-A475-01221D3F71E5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9904-BFA4-4308-8EA7-05295D1BEE0B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8082-CC81-4E8E-A7DB-48ED55219DE6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E1DAE0-42F9-4656-8F93-40DE0DF64353}" type="datetime1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oweb.cz/index.php?disp=teorie&amp;shw=300&amp;lst=114" TargetMode="External"/><Relationship Id="rId2" Type="http://schemas.openxmlformats.org/officeDocument/2006/relationships/hyperlink" Target="http://cs.wikipedia.org/wiki/Feminism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ortal.parlamentnilisty.cz/Articles/1417-mirova-politika-a-mirove-hnuti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100" y="4770718"/>
            <a:ext cx="6692900" cy="94428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660066"/>
                </a:solidFill>
              </a:rPr>
              <a:t>SOCIÁLNÍ HNUTÍ</a:t>
            </a:r>
            <a:endParaRPr lang="en-US" sz="6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77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Studentská</a:t>
            </a:r>
            <a:r>
              <a:rPr lang="en-US" dirty="0" smtClean="0"/>
              <a:t> </a:t>
            </a:r>
            <a:r>
              <a:rPr lang="en-US" dirty="0" err="1" smtClean="0"/>
              <a:t>hnutí</a:t>
            </a:r>
            <a:r>
              <a:rPr lang="en-US" dirty="0" smtClean="0"/>
              <a:t> u </a:t>
            </a:r>
            <a:r>
              <a:rPr lang="en-US" dirty="0" err="1" smtClean="0"/>
              <a:t>nás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33500"/>
            <a:ext cx="7556313" cy="4144963"/>
          </a:xfrm>
        </p:spPr>
        <p:txBody>
          <a:bodyPr/>
          <a:lstStyle/>
          <a:p>
            <a:r>
              <a:rPr lang="en-US" dirty="0" err="1" smtClean="0">
                <a:solidFill>
                  <a:srgbClr val="660066"/>
                </a:solidFill>
              </a:rPr>
              <a:t>studentské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časopisy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660066"/>
                </a:solidFill>
              </a:rPr>
              <a:t>a </a:t>
            </a:r>
            <a:r>
              <a:rPr lang="en-US" dirty="0" err="1" smtClean="0">
                <a:solidFill>
                  <a:srgbClr val="660066"/>
                </a:solidFill>
              </a:rPr>
              <a:t>Československý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svaz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mládeže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err="1" smtClean="0">
                <a:solidFill>
                  <a:srgbClr val="660066"/>
                </a:solidFill>
              </a:rPr>
              <a:t>Majálesy</a:t>
            </a:r>
            <a:r>
              <a:rPr lang="en-US" dirty="0" smtClean="0">
                <a:solidFill>
                  <a:srgbClr val="660066"/>
                </a:solidFill>
              </a:rPr>
              <a:t> od r. 1962</a:t>
            </a:r>
          </a:p>
          <a:p>
            <a:r>
              <a:rPr lang="en-US" dirty="0" err="1" smtClean="0">
                <a:solidFill>
                  <a:srgbClr val="660066"/>
                </a:solidFill>
              </a:rPr>
              <a:t>Spolky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fakultních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studentů</a:t>
            </a:r>
            <a:r>
              <a:rPr lang="en-US" dirty="0" smtClean="0">
                <a:solidFill>
                  <a:srgbClr val="660066"/>
                </a:solidFill>
              </a:rPr>
              <a:t> (</a:t>
            </a:r>
            <a:r>
              <a:rPr lang="en-US" dirty="0" err="1" smtClean="0">
                <a:solidFill>
                  <a:srgbClr val="660066"/>
                </a:solidFill>
              </a:rPr>
              <a:t>například</a:t>
            </a:r>
            <a:r>
              <a:rPr lang="en-US" dirty="0" smtClean="0">
                <a:solidFill>
                  <a:srgbClr val="660066"/>
                </a:solidFill>
              </a:rPr>
              <a:t>:  </a:t>
            </a:r>
            <a:r>
              <a:rPr lang="en-US" dirty="0" err="1">
                <a:solidFill>
                  <a:srgbClr val="660066"/>
                </a:solidFill>
              </a:rPr>
              <a:t>Klikoživ</a:t>
            </a:r>
            <a:r>
              <a:rPr lang="en-US" dirty="0">
                <a:solidFill>
                  <a:srgbClr val="660066"/>
                </a:solidFill>
              </a:rPr>
              <a:t> - </a:t>
            </a:r>
            <a:r>
              <a:rPr lang="en-US" dirty="0" err="1">
                <a:solidFill>
                  <a:srgbClr val="660066"/>
                </a:solidFill>
              </a:rPr>
              <a:t>Klika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opozičních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živlů</a:t>
            </a:r>
            <a:r>
              <a:rPr lang="en-US" dirty="0">
                <a:solidFill>
                  <a:srgbClr val="660066"/>
                </a:solidFill>
              </a:rPr>
              <a:t>)</a:t>
            </a:r>
            <a:r>
              <a:rPr lang="en-US" dirty="0" smtClean="0">
                <a:solidFill>
                  <a:srgbClr val="660066"/>
                </a:solidFill>
              </a:rPr>
              <a:t>.</a:t>
            </a:r>
          </a:p>
          <a:p>
            <a:r>
              <a:rPr lang="en-US" dirty="0" err="1">
                <a:solidFill>
                  <a:srgbClr val="660066"/>
                </a:solidFill>
              </a:rPr>
              <a:t>studentská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hnutí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- </a:t>
            </a:r>
            <a:r>
              <a:rPr lang="en-US" dirty="0" err="1" smtClean="0">
                <a:solidFill>
                  <a:srgbClr val="660066"/>
                </a:solidFill>
              </a:rPr>
              <a:t>nejaktivnějšími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odpůrci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normalizace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0" y="4305300"/>
            <a:ext cx="3256810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6156" y="4294800"/>
            <a:ext cx="3200399" cy="242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4534" y="4295566"/>
            <a:ext cx="1873066" cy="2422733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971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39490"/>
            <a:ext cx="5377871" cy="3618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942" y="242235"/>
            <a:ext cx="3175358" cy="284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1548" y="2915541"/>
            <a:ext cx="3402492" cy="3848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251"/>
            <a:ext cx="5377871" cy="3216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260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749300"/>
            <a:ext cx="7556313" cy="4144963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660066"/>
                </a:solidFill>
              </a:rPr>
              <a:t>Enviromentální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</a:rPr>
              <a:t>hnutí</a:t>
            </a:r>
            <a:endParaRPr lang="en-US" sz="2800" b="1" dirty="0" smtClean="0">
              <a:solidFill>
                <a:srgbClr val="660066"/>
              </a:solidFill>
            </a:endParaRPr>
          </a:p>
          <a:p>
            <a:r>
              <a:rPr lang="en-US" sz="2800" b="1" dirty="0" err="1" smtClean="0">
                <a:solidFill>
                  <a:srgbClr val="660066"/>
                </a:solidFill>
              </a:rPr>
              <a:t>Mírová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</a:rPr>
              <a:t>hnutí</a:t>
            </a:r>
            <a:endParaRPr lang="en-US" sz="2800" b="1" dirty="0" smtClean="0">
              <a:solidFill>
                <a:srgbClr val="660066"/>
              </a:solidFill>
            </a:endParaRPr>
          </a:p>
          <a:p>
            <a:r>
              <a:rPr lang="en-US" sz="2800" b="1" dirty="0" err="1" smtClean="0">
                <a:solidFill>
                  <a:srgbClr val="660066"/>
                </a:solidFill>
              </a:rPr>
              <a:t>Feministická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</a:rPr>
              <a:t>hnutí</a:t>
            </a:r>
            <a:endParaRPr lang="en-US" sz="2800" b="1" dirty="0" smtClean="0">
              <a:solidFill>
                <a:srgbClr val="660066"/>
              </a:solidFill>
            </a:endParaRPr>
          </a:p>
          <a:p>
            <a:r>
              <a:rPr lang="en-US" sz="2800" b="1" dirty="0" err="1" smtClean="0">
                <a:solidFill>
                  <a:srgbClr val="660066"/>
                </a:solidFill>
              </a:rPr>
              <a:t>Etnická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</a:rPr>
              <a:t>hnutí</a:t>
            </a:r>
            <a:endParaRPr lang="cs-CZ" sz="2800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660066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8450" y="139700"/>
            <a:ext cx="2457450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0655" y="1778000"/>
            <a:ext cx="2055245" cy="1540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5370" y="3416300"/>
            <a:ext cx="1740530" cy="1740530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94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685800"/>
            <a:ext cx="7556313" cy="5981700"/>
          </a:xfrm>
        </p:spPr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rgbClr val="660066"/>
                </a:solidFill>
              </a:rPr>
              <a:t>Humanistické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hnutí</a:t>
            </a:r>
            <a:r>
              <a:rPr lang="en-US" sz="2800" dirty="0" smtClean="0">
                <a:solidFill>
                  <a:srgbClr val="660066"/>
                </a:solidFill>
              </a:rPr>
              <a:t> - </a:t>
            </a:r>
            <a:r>
              <a:rPr lang="en-US" sz="2800" b="1" dirty="0">
                <a:solidFill>
                  <a:srgbClr val="660066"/>
                </a:solidFill>
              </a:rPr>
              <a:t>Mario Luis Rodríguez </a:t>
            </a:r>
            <a:r>
              <a:rPr lang="en-US" sz="2800" b="1" dirty="0" err="1" smtClean="0">
                <a:solidFill>
                  <a:srgbClr val="660066"/>
                </a:solidFill>
              </a:rPr>
              <a:t>Cobos</a:t>
            </a:r>
            <a:r>
              <a:rPr lang="en-US" sz="2800" b="1" dirty="0" smtClean="0">
                <a:solidFill>
                  <a:srgbClr val="660066"/>
                </a:solidFill>
              </a:rPr>
              <a:t> “Silo”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propagující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nenásilí</a:t>
            </a:r>
            <a:r>
              <a:rPr lang="en-US" sz="2800" dirty="0" smtClean="0">
                <a:solidFill>
                  <a:srgbClr val="660066"/>
                </a:solidFill>
              </a:rPr>
              <a:t> a </a:t>
            </a:r>
            <a:r>
              <a:rPr lang="en-US" sz="2800" dirty="0" err="1" smtClean="0">
                <a:solidFill>
                  <a:srgbClr val="660066"/>
                </a:solidFill>
              </a:rPr>
              <a:t>vystupující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proti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diskriminaci</a:t>
            </a:r>
            <a:endParaRPr lang="cs-CZ" sz="2800" dirty="0" smtClean="0">
              <a:solidFill>
                <a:srgbClr val="660066"/>
              </a:solidFill>
            </a:endParaRPr>
          </a:p>
          <a:p>
            <a:r>
              <a:rPr lang="cs-CZ" sz="2800" dirty="0" smtClean="0">
                <a:solidFill>
                  <a:srgbClr val="660066"/>
                </a:solidFill>
              </a:rPr>
              <a:t>Feminismus 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err="1" smtClean="0">
                <a:solidFill>
                  <a:srgbClr val="660066"/>
                </a:solidFill>
              </a:rPr>
              <a:t>Maskulinismus</a:t>
            </a:r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Anarchistické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hnutí</a:t>
            </a:r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err="1" smtClean="0">
                <a:solidFill>
                  <a:srgbClr val="660066"/>
                </a:solidFill>
              </a:rPr>
              <a:t>Hnutí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pro </a:t>
            </a:r>
            <a:r>
              <a:rPr lang="en-US" sz="2800" dirty="0" err="1" smtClean="0">
                <a:solidFill>
                  <a:srgbClr val="660066"/>
                </a:solidFill>
              </a:rPr>
              <a:t>život</a:t>
            </a:r>
            <a:endParaRPr lang="cs-CZ" sz="2800" dirty="0" smtClean="0">
              <a:solidFill>
                <a:srgbClr val="660066"/>
              </a:solidFill>
            </a:endParaRPr>
          </a:p>
          <a:p>
            <a:r>
              <a:rPr lang="cs-CZ" sz="2800" dirty="0" smtClean="0">
                <a:solidFill>
                  <a:srgbClr val="660066"/>
                </a:solidFill>
              </a:rPr>
              <a:t> </a:t>
            </a:r>
            <a:r>
              <a:rPr lang="cs-CZ" sz="2800" dirty="0" smtClean="0">
                <a:solidFill>
                  <a:srgbClr val="660066"/>
                </a:solidFill>
              </a:rPr>
              <a:t>Hnutí pro-</a:t>
            </a:r>
            <a:r>
              <a:rPr lang="cs-CZ" sz="2800" dirty="0" err="1" smtClean="0">
                <a:solidFill>
                  <a:srgbClr val="660066"/>
                </a:solidFill>
              </a:rPr>
              <a:t>choice</a:t>
            </a:r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Hnutí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Brights</a:t>
            </a:r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Duha</a:t>
            </a:r>
            <a:endParaRPr lang="en-US" sz="2800" dirty="0" smtClean="0">
              <a:solidFill>
                <a:srgbClr val="660066"/>
              </a:solidFill>
            </a:endParaRPr>
          </a:p>
          <a:p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7266" y="2127091"/>
            <a:ext cx="1972572" cy="1423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5194" y="3836409"/>
            <a:ext cx="1624903" cy="1570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7963" y="5191877"/>
            <a:ext cx="1572134" cy="1370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967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Enviromentální</a:t>
            </a:r>
            <a:r>
              <a:rPr lang="cs-CZ" dirty="0" smtClean="0"/>
              <a:t> 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3674012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660066"/>
                </a:solidFill>
              </a:rPr>
              <a:t>Též </a:t>
            </a:r>
            <a:r>
              <a:rPr lang="cs-CZ" sz="2800" b="1" dirty="0" smtClean="0">
                <a:solidFill>
                  <a:srgbClr val="660066"/>
                </a:solidFill>
              </a:rPr>
              <a:t>ekologické</a:t>
            </a:r>
            <a:r>
              <a:rPr lang="cs-CZ" sz="2800" dirty="0" smtClean="0">
                <a:solidFill>
                  <a:srgbClr val="660066"/>
                </a:solidFill>
              </a:rPr>
              <a:t> hnutí </a:t>
            </a:r>
          </a:p>
          <a:p>
            <a:r>
              <a:rPr lang="cs-CZ" sz="2800" dirty="0" smtClean="0">
                <a:solidFill>
                  <a:srgbClr val="660066"/>
                </a:solidFill>
              </a:rPr>
              <a:t>Cílem ochrana životního prostředí</a:t>
            </a:r>
          </a:p>
          <a:p>
            <a:r>
              <a:rPr lang="cs-CZ" sz="2800" dirty="0" smtClean="0">
                <a:solidFill>
                  <a:srgbClr val="660066"/>
                </a:solidFill>
              </a:rPr>
              <a:t>Mezi nejznámější patří: </a:t>
            </a:r>
            <a:r>
              <a:rPr lang="cs-CZ" sz="2800" b="1" dirty="0" smtClean="0">
                <a:solidFill>
                  <a:srgbClr val="660066"/>
                </a:solidFill>
              </a:rPr>
              <a:t>Greenpeace</a:t>
            </a:r>
            <a:r>
              <a:rPr lang="cs-CZ" sz="2800" dirty="0" smtClean="0">
                <a:solidFill>
                  <a:srgbClr val="660066"/>
                </a:solidFill>
              </a:rPr>
              <a:t> </a:t>
            </a:r>
          </a:p>
          <a:p>
            <a:r>
              <a:rPr lang="cs-CZ" sz="2800" dirty="0" smtClean="0">
                <a:solidFill>
                  <a:srgbClr val="660066"/>
                </a:solidFill>
              </a:rPr>
              <a:t>Postoje a argumenty těchto hnutí bývají často jednostranné a radikální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Mírová 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solidFill>
                  <a:srgbClr val="660066"/>
                </a:solidFill>
              </a:rPr>
              <a:t> cílem je obvykle konec určité války (nebo všech válek)</a:t>
            </a:r>
          </a:p>
          <a:p>
            <a:r>
              <a:rPr lang="cs-CZ" sz="2800" dirty="0" smtClean="0">
                <a:solidFill>
                  <a:srgbClr val="660066"/>
                </a:solidFill>
              </a:rPr>
              <a:t>dále minimalizovat násilí mezi lidmi na určitém místě nebo v určitých situacích, často spojeno s cílem dosáhnout </a:t>
            </a:r>
            <a:r>
              <a:rPr lang="cs-CZ" sz="2800" b="1" dirty="0" smtClean="0">
                <a:solidFill>
                  <a:srgbClr val="660066"/>
                </a:solidFill>
              </a:rPr>
              <a:t>světový mír</a:t>
            </a:r>
          </a:p>
          <a:p>
            <a:r>
              <a:rPr lang="cs-CZ" sz="2800" dirty="0" smtClean="0">
                <a:solidFill>
                  <a:srgbClr val="660066"/>
                </a:solidFill>
              </a:rPr>
              <a:t>hnutí </a:t>
            </a:r>
            <a:r>
              <a:rPr lang="cs-CZ" sz="2800" b="1" dirty="0" err="1" smtClean="0">
                <a:solidFill>
                  <a:srgbClr val="660066"/>
                </a:solidFill>
              </a:rPr>
              <a:t>Hippies</a:t>
            </a:r>
            <a:endParaRPr lang="cs-CZ" sz="2800" b="1" dirty="0" smtClean="0">
              <a:solidFill>
                <a:srgbClr val="660066"/>
              </a:solidFill>
            </a:endParaRPr>
          </a:p>
          <a:p>
            <a:r>
              <a:rPr lang="cs-CZ" sz="2800" dirty="0" smtClean="0">
                <a:solidFill>
                  <a:srgbClr val="660066"/>
                </a:solidFill>
              </a:rPr>
              <a:t>České mírové hnutí </a:t>
            </a:r>
            <a:endParaRPr lang="cs-CZ" sz="2800" dirty="0">
              <a:solidFill>
                <a:srgbClr val="660066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Feministická 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660066"/>
                </a:solidFill>
              </a:rPr>
              <a:t>Cílem odstranit diskriminaci a nerovnost žen ve společnosti</a:t>
            </a:r>
          </a:p>
          <a:p>
            <a:r>
              <a:rPr lang="cs-CZ" sz="2400" dirty="0" smtClean="0">
                <a:solidFill>
                  <a:srgbClr val="660066"/>
                </a:solidFill>
              </a:rPr>
              <a:t>1. vlna feminismu </a:t>
            </a:r>
            <a:r>
              <a:rPr lang="cs-CZ" sz="2400" dirty="0" smtClean="0">
                <a:solidFill>
                  <a:srgbClr val="660066"/>
                </a:solidFill>
                <a:sym typeface="Wingdings" pitchFamily="2" charset="2"/>
              </a:rPr>
              <a:t> boj žen o základní lidská práva</a:t>
            </a:r>
          </a:p>
          <a:p>
            <a:r>
              <a:rPr lang="cs-CZ" sz="2400" dirty="0" smtClean="0">
                <a:solidFill>
                  <a:srgbClr val="660066"/>
                </a:solidFill>
                <a:sym typeface="Wingdings" pitchFamily="2" charset="2"/>
              </a:rPr>
              <a:t>2. vlna feminismu  širší spektrum problémů (např. postavení žen v různých oblastech spol. života)</a:t>
            </a:r>
          </a:p>
          <a:p>
            <a:r>
              <a:rPr lang="cs-CZ" sz="2400" dirty="0" smtClean="0">
                <a:solidFill>
                  <a:srgbClr val="660066"/>
                </a:solidFill>
                <a:sym typeface="Wingdings" pitchFamily="2" charset="2"/>
              </a:rPr>
              <a:t>3. vlna feminismu  měla za následek vznik velkého množství feministických proudů (liberální, radikální, socialistická/marxistická apod.)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511" y="2800725"/>
            <a:ext cx="6842763" cy="3849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9674" y="1892756"/>
            <a:ext cx="2743200" cy="439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3681" y="422693"/>
            <a:ext cx="4382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Simone de </a:t>
            </a:r>
            <a:r>
              <a:rPr lang="en-US" sz="3600" dirty="0" smtClean="0"/>
              <a:t>Beauvoir      (1908 -  1986)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22379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Sociální</a:t>
            </a:r>
            <a:r>
              <a:rPr lang="en-US" dirty="0" smtClean="0"/>
              <a:t> </a:t>
            </a:r>
            <a:r>
              <a:rPr lang="en-US" dirty="0" err="1" smtClean="0"/>
              <a:t>hnutí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25600"/>
            <a:ext cx="7556313" cy="4144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660066"/>
                </a:solidFill>
              </a:rPr>
              <a:t>Skupiny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lidí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nejčastěji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neformálně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sdružené</a:t>
            </a:r>
            <a:r>
              <a:rPr lang="en-US" sz="2800" dirty="0" smtClean="0">
                <a:solidFill>
                  <a:srgbClr val="660066"/>
                </a:solidFill>
              </a:rPr>
              <a:t>, </a:t>
            </a:r>
            <a:r>
              <a:rPr lang="en-US" sz="2800" dirty="0" err="1" smtClean="0">
                <a:solidFill>
                  <a:srgbClr val="660066"/>
                </a:solidFill>
              </a:rPr>
              <a:t>které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mají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společný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cíl</a:t>
            </a:r>
            <a:r>
              <a:rPr lang="en-US" sz="2800" dirty="0" smtClean="0">
                <a:solidFill>
                  <a:srgbClr val="660066"/>
                </a:solidFill>
              </a:rPr>
              <a:t>, </a:t>
            </a:r>
            <a:r>
              <a:rPr lang="en-US" sz="2800" dirty="0" err="1" smtClean="0">
                <a:solidFill>
                  <a:srgbClr val="660066"/>
                </a:solidFill>
              </a:rPr>
              <a:t>jenž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chtějí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prosadit</a:t>
            </a:r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 err="1">
                <a:solidFill>
                  <a:srgbClr val="660066"/>
                </a:solidFill>
              </a:rPr>
              <a:t>S</a:t>
            </a:r>
            <a:r>
              <a:rPr lang="en-US" sz="2800" dirty="0" err="1" smtClean="0">
                <a:solidFill>
                  <a:srgbClr val="660066"/>
                </a:solidFill>
              </a:rPr>
              <a:t>ystematická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kolektivní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snaha</a:t>
            </a:r>
            <a:r>
              <a:rPr lang="en-US" sz="2800" dirty="0" smtClean="0">
                <a:solidFill>
                  <a:srgbClr val="660066"/>
                </a:solidFill>
              </a:rPr>
              <a:t> o </a:t>
            </a:r>
            <a:r>
              <a:rPr lang="en-US" sz="2800" dirty="0" err="1" smtClean="0">
                <a:solidFill>
                  <a:srgbClr val="660066"/>
                </a:solidFill>
              </a:rPr>
              <a:t>žádoucí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změnu</a:t>
            </a:r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err="1" smtClean="0">
                <a:solidFill>
                  <a:srgbClr val="660066"/>
                </a:solidFill>
              </a:rPr>
              <a:t>Decentral</a:t>
            </a:r>
            <a:r>
              <a:rPr lang="cs-CZ" sz="2800" dirty="0" smtClean="0">
                <a:solidFill>
                  <a:srgbClr val="660066"/>
                </a:solidFill>
              </a:rPr>
              <a:t>i</a:t>
            </a:r>
            <a:r>
              <a:rPr lang="en-US" sz="2800" dirty="0" err="1" smtClean="0">
                <a:solidFill>
                  <a:srgbClr val="660066"/>
                </a:solidFill>
              </a:rPr>
              <a:t>zovaná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organizační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struktura</a:t>
            </a:r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err="1" smtClean="0">
                <a:solidFill>
                  <a:srgbClr val="660066"/>
                </a:solidFill>
              </a:rPr>
              <a:t>Různé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formy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prosazování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požadavků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0931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V jakém hnutí se angažujete ? </a:t>
            </a:r>
          </a:p>
          <a:p>
            <a:r>
              <a:rPr lang="cs-CZ" dirty="0" smtClean="0"/>
              <a:t> Které hnutí byste podpořili?  </a:t>
            </a:r>
          </a:p>
          <a:p>
            <a:r>
              <a:rPr lang="cs-CZ" dirty="0" smtClean="0"/>
              <a:t> Které hnutí byste nepodpořili?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660066"/>
                </a:solidFill>
              </a:rPr>
              <a:t>František </a:t>
            </a:r>
            <a:r>
              <a:rPr lang="cs-CZ" sz="2800" dirty="0" err="1" smtClean="0">
                <a:solidFill>
                  <a:srgbClr val="660066"/>
                </a:solidFill>
              </a:rPr>
              <a:t>Znebejánek</a:t>
            </a:r>
            <a:r>
              <a:rPr lang="cs-CZ" sz="2800" dirty="0" smtClean="0">
                <a:solidFill>
                  <a:srgbClr val="660066"/>
                </a:solidFill>
              </a:rPr>
              <a:t>: Sociální hnutí</a:t>
            </a:r>
          </a:p>
          <a:p>
            <a:r>
              <a:rPr lang="cs-CZ" sz="2800" dirty="0" err="1" smtClean="0">
                <a:solidFill>
                  <a:srgbClr val="660066"/>
                </a:solidFill>
              </a:rPr>
              <a:t>Anthony</a:t>
            </a:r>
            <a:r>
              <a:rPr lang="cs-CZ" sz="2800" dirty="0" smtClean="0">
                <a:solidFill>
                  <a:srgbClr val="660066"/>
                </a:solidFill>
              </a:rPr>
              <a:t> </a:t>
            </a:r>
            <a:r>
              <a:rPr lang="cs-CZ" sz="2800" dirty="0" err="1" smtClean="0">
                <a:solidFill>
                  <a:srgbClr val="660066"/>
                </a:solidFill>
              </a:rPr>
              <a:t>Giddens</a:t>
            </a:r>
            <a:r>
              <a:rPr lang="cs-CZ" sz="2800" dirty="0" smtClean="0">
                <a:solidFill>
                  <a:srgbClr val="660066"/>
                </a:solidFill>
              </a:rPr>
              <a:t>: Sociologie</a:t>
            </a:r>
            <a:endParaRPr lang="cs-CZ" sz="2800" dirty="0">
              <a:solidFill>
                <a:srgbClr val="660066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60066"/>
                </a:solidFill>
                <a:hlinkClick r:id="rId2"/>
              </a:rPr>
              <a:t>http://cs.wikipedia.org/wiki/Feminismus</a:t>
            </a:r>
            <a:endParaRPr lang="cs-CZ" dirty="0" smtClean="0">
              <a:solidFill>
                <a:srgbClr val="660066"/>
              </a:solidFill>
            </a:endParaRPr>
          </a:p>
          <a:p>
            <a:r>
              <a:rPr lang="cs-CZ" dirty="0" smtClean="0">
                <a:solidFill>
                  <a:srgbClr val="660066"/>
                </a:solidFill>
                <a:hlinkClick r:id="rId3"/>
              </a:rPr>
              <a:t>http://www.</a:t>
            </a:r>
            <a:r>
              <a:rPr lang="cs-CZ" dirty="0" err="1" smtClean="0">
                <a:solidFill>
                  <a:srgbClr val="660066"/>
                </a:solidFill>
                <a:hlinkClick r:id="rId3"/>
              </a:rPr>
              <a:t>socioweb.cz</a:t>
            </a:r>
            <a:r>
              <a:rPr lang="cs-CZ" dirty="0" smtClean="0">
                <a:solidFill>
                  <a:srgbClr val="660066"/>
                </a:solidFill>
                <a:hlinkClick r:id="rId3"/>
              </a:rPr>
              <a:t>/index.</a:t>
            </a:r>
            <a:r>
              <a:rPr lang="cs-CZ" dirty="0" err="1" smtClean="0">
                <a:solidFill>
                  <a:srgbClr val="660066"/>
                </a:solidFill>
                <a:hlinkClick r:id="rId3"/>
              </a:rPr>
              <a:t>php</a:t>
            </a:r>
            <a:r>
              <a:rPr lang="cs-CZ" dirty="0" smtClean="0">
                <a:solidFill>
                  <a:srgbClr val="660066"/>
                </a:solidFill>
                <a:hlinkClick r:id="rId3"/>
              </a:rPr>
              <a:t>?</a:t>
            </a:r>
            <a:r>
              <a:rPr lang="cs-CZ" dirty="0" err="1" smtClean="0">
                <a:solidFill>
                  <a:srgbClr val="660066"/>
                </a:solidFill>
                <a:hlinkClick r:id="rId3"/>
              </a:rPr>
              <a:t>disp</a:t>
            </a:r>
            <a:r>
              <a:rPr lang="cs-CZ" dirty="0" smtClean="0">
                <a:solidFill>
                  <a:srgbClr val="660066"/>
                </a:solidFill>
                <a:hlinkClick r:id="rId3"/>
              </a:rPr>
              <a:t>=teorie&amp;</a:t>
            </a:r>
            <a:r>
              <a:rPr lang="cs-CZ" dirty="0" err="1" smtClean="0">
                <a:solidFill>
                  <a:srgbClr val="660066"/>
                </a:solidFill>
                <a:hlinkClick r:id="rId3"/>
              </a:rPr>
              <a:t>shw</a:t>
            </a:r>
            <a:r>
              <a:rPr lang="cs-CZ" dirty="0" smtClean="0">
                <a:solidFill>
                  <a:srgbClr val="660066"/>
                </a:solidFill>
                <a:hlinkClick r:id="rId3"/>
              </a:rPr>
              <a:t>=300&amp;</a:t>
            </a:r>
            <a:r>
              <a:rPr lang="cs-CZ" dirty="0" err="1" smtClean="0">
                <a:solidFill>
                  <a:srgbClr val="660066"/>
                </a:solidFill>
                <a:hlinkClick r:id="rId3"/>
              </a:rPr>
              <a:t>lst</a:t>
            </a:r>
            <a:r>
              <a:rPr lang="cs-CZ" dirty="0" smtClean="0">
                <a:solidFill>
                  <a:srgbClr val="660066"/>
                </a:solidFill>
                <a:hlinkClick r:id="rId3"/>
              </a:rPr>
              <a:t>=114</a:t>
            </a:r>
            <a:endParaRPr lang="cs-CZ" dirty="0" smtClean="0">
              <a:solidFill>
                <a:srgbClr val="660066"/>
              </a:solidFill>
            </a:endParaRPr>
          </a:p>
          <a:p>
            <a:r>
              <a:rPr lang="cs-CZ" dirty="0" smtClean="0">
                <a:solidFill>
                  <a:srgbClr val="660066"/>
                </a:solidFill>
                <a:hlinkClick r:id="rId4"/>
              </a:rPr>
              <a:t>http://eportal.parlamentnilisty.cz/Articles/1417-mirova-politika-a-mirove-hnuti.aspx</a:t>
            </a:r>
            <a:endParaRPr lang="cs-CZ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607360"/>
            <a:ext cx="7556313" cy="513780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rgbClr val="660066"/>
              </a:solidFill>
            </a:endParaRPr>
          </a:p>
          <a:p>
            <a:r>
              <a:rPr lang="en-US" sz="2800" dirty="0" smtClean="0">
                <a:solidFill>
                  <a:srgbClr val="660066"/>
                </a:solidFill>
              </a:rPr>
              <a:t>- </a:t>
            </a:r>
            <a:r>
              <a:rPr lang="en-US" sz="2800" dirty="0" err="1" smtClean="0">
                <a:solidFill>
                  <a:srgbClr val="660066"/>
                </a:solidFill>
              </a:rPr>
              <a:t>síť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neformálních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interakci</a:t>
            </a:r>
            <a:r>
              <a:rPr lang="en-US" sz="2800" dirty="0" smtClean="0">
                <a:solidFill>
                  <a:srgbClr val="660066"/>
                </a:solidFill>
              </a:rPr>
              <a:t>                                                             - </a:t>
            </a:r>
            <a:r>
              <a:rPr lang="en-US" sz="2800" dirty="0" err="1" smtClean="0">
                <a:solidFill>
                  <a:srgbClr val="660066"/>
                </a:solidFill>
              </a:rPr>
              <a:t>sdílené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přesvědčení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>
                <a:solidFill>
                  <a:srgbClr val="660066"/>
                </a:solidFill>
              </a:rPr>
              <a:t>a </a:t>
            </a:r>
            <a:r>
              <a:rPr lang="en-US" sz="2800" dirty="0" err="1" smtClean="0">
                <a:solidFill>
                  <a:srgbClr val="660066"/>
                </a:solidFill>
              </a:rPr>
              <a:t>solidarita</a:t>
            </a:r>
            <a:r>
              <a:rPr lang="en-US" sz="2800" dirty="0" smtClean="0">
                <a:solidFill>
                  <a:srgbClr val="660066"/>
                </a:solidFill>
              </a:rPr>
              <a:t>                                       - </a:t>
            </a:r>
            <a:r>
              <a:rPr lang="en-US" sz="2800" dirty="0" err="1" smtClean="0">
                <a:solidFill>
                  <a:srgbClr val="660066"/>
                </a:solidFill>
              </a:rPr>
              <a:t>kolektivní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akce</a:t>
            </a:r>
            <a:r>
              <a:rPr lang="en-US" sz="2800" dirty="0" smtClean="0">
                <a:solidFill>
                  <a:srgbClr val="660066"/>
                </a:solidFill>
              </a:rPr>
              <a:t>                                                                      - </a:t>
            </a:r>
            <a:r>
              <a:rPr lang="en-US" sz="2800" dirty="0" err="1" smtClean="0">
                <a:solidFill>
                  <a:srgbClr val="660066"/>
                </a:solidFill>
              </a:rPr>
              <a:t>konfliktní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</a:rPr>
              <a:t>témata</a:t>
            </a:r>
            <a:endParaRPr lang="en-US" sz="2800" dirty="0">
              <a:solidFill>
                <a:srgbClr val="660066"/>
              </a:solidFill>
            </a:endParaRPr>
          </a:p>
          <a:p>
            <a:r>
              <a:rPr lang="en-US" dirty="0">
                <a:solidFill>
                  <a:srgbClr val="660066"/>
                </a:solidFill>
              </a:rPr>
              <a:t>„</a:t>
            </a:r>
            <a:r>
              <a:rPr lang="en-US" dirty="0" err="1" smtClean="0">
                <a:solidFill>
                  <a:srgbClr val="660066"/>
                </a:solidFill>
              </a:rPr>
              <a:t>Sociální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hnutí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660066"/>
                </a:solidFill>
              </a:rPr>
              <a:t>je </a:t>
            </a:r>
            <a:r>
              <a:rPr lang="en-US" dirty="0" err="1" smtClean="0">
                <a:solidFill>
                  <a:srgbClr val="660066"/>
                </a:solidFill>
              </a:rPr>
              <a:t>sítí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neformálních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interakcí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mezi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pluralitou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individuí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r>
              <a:rPr lang="en-US" dirty="0" err="1">
                <a:solidFill>
                  <a:srgbClr val="660066"/>
                </a:solidFill>
              </a:rPr>
              <a:t>skupin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nebo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organizací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angažovaných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660066"/>
                </a:solidFill>
              </a:rPr>
              <a:t>v </a:t>
            </a:r>
            <a:r>
              <a:rPr lang="en-US" dirty="0" err="1">
                <a:solidFill>
                  <a:srgbClr val="660066"/>
                </a:solidFill>
              </a:rPr>
              <a:t>politických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nebo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kulturních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konfliktech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na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základě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sdílené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kolektivní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>
                <a:solidFill>
                  <a:srgbClr val="660066"/>
                </a:solidFill>
              </a:rPr>
              <a:t>identity“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053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sociálních 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474" y="1308295"/>
            <a:ext cx="7556313" cy="5120639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660066"/>
                </a:solidFill>
              </a:rPr>
              <a:t>David </a:t>
            </a:r>
            <a:r>
              <a:rPr lang="cs-CZ" dirty="0" err="1" smtClean="0">
                <a:solidFill>
                  <a:srgbClr val="660066"/>
                </a:solidFill>
              </a:rPr>
              <a:t>Aberle</a:t>
            </a:r>
            <a:r>
              <a:rPr lang="cs-CZ" dirty="0" smtClean="0">
                <a:solidFill>
                  <a:srgbClr val="660066"/>
                </a:solidFill>
              </a:rPr>
              <a:t> (1966) rozlišuje čtyři typy sociálního hnutí</a:t>
            </a:r>
          </a:p>
          <a:p>
            <a:r>
              <a:rPr lang="cs-CZ" b="1" dirty="0" smtClean="0">
                <a:solidFill>
                  <a:srgbClr val="660066"/>
                </a:solidFill>
              </a:rPr>
              <a:t>1. transformační </a:t>
            </a:r>
          </a:p>
          <a:p>
            <a:r>
              <a:rPr lang="cs-CZ" dirty="0" smtClean="0">
                <a:solidFill>
                  <a:srgbClr val="660066"/>
                </a:solidFill>
                <a:sym typeface="Wingdings" pitchFamily="2" charset="2"/>
              </a:rPr>
              <a:t> usiluje o dalekosáhlé a převratné změny ve společnosti</a:t>
            </a:r>
          </a:p>
          <a:p>
            <a:r>
              <a:rPr lang="cs-CZ" b="1" dirty="0" smtClean="0">
                <a:solidFill>
                  <a:srgbClr val="660066"/>
                </a:solidFill>
                <a:sym typeface="Wingdings" pitchFamily="2" charset="2"/>
              </a:rPr>
              <a:t>2. reformní</a:t>
            </a:r>
          </a:p>
          <a:p>
            <a:r>
              <a:rPr lang="cs-CZ" dirty="0" smtClean="0">
                <a:solidFill>
                  <a:srgbClr val="660066"/>
                </a:solidFill>
                <a:sym typeface="Wingdings" pitchFamily="2" charset="2"/>
              </a:rPr>
              <a:t> usiluje o změnu pouze určitých aspektů ve společnosti</a:t>
            </a:r>
          </a:p>
          <a:p>
            <a:r>
              <a:rPr lang="cs-CZ" b="1" dirty="0" smtClean="0">
                <a:solidFill>
                  <a:srgbClr val="660066"/>
                </a:solidFill>
                <a:sym typeface="Wingdings" pitchFamily="2" charset="2"/>
              </a:rPr>
              <a:t>3. spasitelské hnutí </a:t>
            </a:r>
          </a:p>
          <a:p>
            <a:r>
              <a:rPr lang="cs-CZ" dirty="0" smtClean="0">
                <a:solidFill>
                  <a:srgbClr val="660066"/>
                </a:solidFill>
                <a:sym typeface="Wingdings" pitchFamily="2" charset="2"/>
              </a:rPr>
              <a:t> cílem hnutí je spasit lidi před způsobem života, jenž považují za zkažený</a:t>
            </a:r>
          </a:p>
          <a:p>
            <a:r>
              <a:rPr lang="cs-CZ" b="1" dirty="0" smtClean="0">
                <a:solidFill>
                  <a:srgbClr val="660066"/>
                </a:solidFill>
                <a:sym typeface="Wingdings" pitchFamily="2" charset="2"/>
              </a:rPr>
              <a:t>4. nápravné hnutí </a:t>
            </a:r>
          </a:p>
          <a:p>
            <a:r>
              <a:rPr lang="cs-CZ" dirty="0" smtClean="0">
                <a:solidFill>
                  <a:srgbClr val="660066"/>
                </a:solidFill>
                <a:sym typeface="Wingdings" pitchFamily="2" charset="2"/>
              </a:rPr>
              <a:t> usilují o nápravu pouze konkrétních nedostatků jedince </a:t>
            </a:r>
            <a:endParaRPr lang="cs-CZ" dirty="0">
              <a:solidFill>
                <a:srgbClr val="660066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sociální 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 fontScale="92500"/>
          </a:bodyPr>
          <a:lstStyle/>
          <a:p>
            <a:r>
              <a:rPr lang="cs-CZ" sz="2800" dirty="0" smtClean="0">
                <a:solidFill>
                  <a:srgbClr val="660066"/>
                </a:solidFill>
              </a:rPr>
              <a:t> stavěla na osvícenství, věřila v pokrok, vědu a techniku</a:t>
            </a:r>
          </a:p>
          <a:p>
            <a:r>
              <a:rPr lang="cs-CZ" sz="2800" dirty="0" smtClean="0">
                <a:solidFill>
                  <a:srgbClr val="660066"/>
                </a:solidFill>
              </a:rPr>
              <a:t>kolektivní snaha o prosazení zájmu</a:t>
            </a:r>
          </a:p>
          <a:p>
            <a:r>
              <a:rPr lang="cs-CZ" sz="2800" dirty="0" smtClean="0">
                <a:solidFill>
                  <a:srgbClr val="660066"/>
                </a:solidFill>
              </a:rPr>
              <a:t>některá hnutí se později stávají organizacemi (např. Armáda spásy)</a:t>
            </a:r>
          </a:p>
          <a:p>
            <a:r>
              <a:rPr lang="cs-CZ" sz="2800" dirty="0" smtClean="0">
                <a:solidFill>
                  <a:srgbClr val="660066"/>
                </a:solidFill>
              </a:rPr>
              <a:t>jedno z prvních </a:t>
            </a:r>
            <a:r>
              <a:rPr lang="cs-CZ" sz="2800" dirty="0" smtClean="0">
                <a:solidFill>
                  <a:srgbClr val="660066"/>
                </a:solidFill>
                <a:sym typeface="Wingdings" pitchFamily="2" charset="2"/>
              </a:rPr>
              <a:t> </a:t>
            </a:r>
            <a:r>
              <a:rPr lang="cs-CZ" sz="2800" b="1" dirty="0" smtClean="0">
                <a:solidFill>
                  <a:srgbClr val="660066"/>
                </a:solidFill>
                <a:sym typeface="Wingdings" pitchFamily="2" charset="2"/>
              </a:rPr>
              <a:t>dělnické hnutí </a:t>
            </a:r>
            <a:r>
              <a:rPr lang="cs-CZ" sz="2800" dirty="0" smtClean="0">
                <a:solidFill>
                  <a:srgbClr val="660066"/>
                </a:solidFill>
                <a:sym typeface="Wingdings" pitchFamily="2" charset="2"/>
              </a:rPr>
              <a:t>(19. století)</a:t>
            </a:r>
          </a:p>
          <a:p>
            <a:r>
              <a:rPr lang="cs-CZ" sz="2800" dirty="0" smtClean="0">
                <a:solidFill>
                  <a:srgbClr val="660066"/>
                </a:solidFill>
                <a:sym typeface="Wingdings" pitchFamily="2" charset="2"/>
              </a:rPr>
              <a:t>fašistické hnutí, </a:t>
            </a:r>
            <a:r>
              <a:rPr lang="cs-CZ" sz="2800" dirty="0" err="1" smtClean="0">
                <a:solidFill>
                  <a:srgbClr val="660066"/>
                </a:solidFill>
                <a:sym typeface="Wingdings" pitchFamily="2" charset="2"/>
              </a:rPr>
              <a:t>hnutí</a:t>
            </a:r>
            <a:r>
              <a:rPr lang="cs-CZ" sz="2800" dirty="0" smtClean="0">
                <a:solidFill>
                  <a:srgbClr val="660066"/>
                </a:solidFill>
                <a:sym typeface="Wingdings" pitchFamily="2" charset="2"/>
              </a:rPr>
              <a:t> za svobodu projevu, demokratické hnutí apod. </a:t>
            </a:r>
          </a:p>
          <a:p>
            <a:endParaRPr lang="cs-CZ" sz="2800" dirty="0" smtClean="0">
              <a:solidFill>
                <a:srgbClr val="660066"/>
              </a:solidFill>
            </a:endParaRPr>
          </a:p>
          <a:p>
            <a:endParaRPr lang="cs-CZ" sz="2800" dirty="0" smtClean="0">
              <a:solidFill>
                <a:srgbClr val="660066"/>
              </a:solidFill>
            </a:endParaRPr>
          </a:p>
          <a:p>
            <a:endParaRPr lang="cs-CZ" sz="2800" dirty="0">
              <a:solidFill>
                <a:schemeClr val="accent6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sociální</a:t>
            </a:r>
            <a:r>
              <a:rPr lang="en-US" dirty="0" smtClean="0"/>
              <a:t> </a:t>
            </a:r>
            <a:r>
              <a:rPr lang="en-US" dirty="0" err="1" smtClean="0"/>
              <a:t>hnutí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749800"/>
          </a:xfrm>
        </p:spPr>
        <p:txBody>
          <a:bodyPr/>
          <a:lstStyle/>
          <a:p>
            <a:r>
              <a:rPr lang="en-US" dirty="0" err="1" smtClean="0">
                <a:solidFill>
                  <a:srgbClr val="660066"/>
                </a:solidFill>
              </a:rPr>
              <a:t>Konec</a:t>
            </a:r>
            <a:r>
              <a:rPr lang="en-US" dirty="0" smtClean="0">
                <a:solidFill>
                  <a:srgbClr val="660066"/>
                </a:solidFill>
              </a:rPr>
              <a:t> 60. a </a:t>
            </a:r>
            <a:r>
              <a:rPr lang="en-US" dirty="0" err="1" smtClean="0">
                <a:solidFill>
                  <a:srgbClr val="660066"/>
                </a:solidFill>
              </a:rPr>
              <a:t>začátek</a:t>
            </a:r>
            <a:r>
              <a:rPr lang="en-US" dirty="0" smtClean="0">
                <a:solidFill>
                  <a:srgbClr val="660066"/>
                </a:solidFill>
              </a:rPr>
              <a:t> 70. let 20. </a:t>
            </a:r>
            <a:r>
              <a:rPr lang="en-US" dirty="0" err="1" smtClean="0">
                <a:solidFill>
                  <a:srgbClr val="660066"/>
                </a:solidFill>
              </a:rPr>
              <a:t>století</a:t>
            </a:r>
            <a:endParaRPr lang="en-US" dirty="0" smtClean="0">
              <a:solidFill>
                <a:srgbClr val="660066"/>
              </a:solidFill>
            </a:endParaRPr>
          </a:p>
          <a:p>
            <a:r>
              <a:rPr lang="en-US" b="1" dirty="0" err="1" smtClean="0">
                <a:solidFill>
                  <a:srgbClr val="660066"/>
                </a:solidFill>
              </a:rPr>
              <a:t>Teorie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nových</a:t>
            </a:r>
            <a:r>
              <a:rPr lang="en-US" b="1" dirty="0" smtClean="0">
                <a:solidFill>
                  <a:srgbClr val="660066"/>
                </a:solidFill>
              </a:rPr>
              <a:t> soc. </a:t>
            </a:r>
            <a:r>
              <a:rPr lang="cs-CZ" b="1" dirty="0" err="1" smtClean="0">
                <a:solidFill>
                  <a:srgbClr val="660066"/>
                </a:solidFill>
              </a:rPr>
              <a:t>h</a:t>
            </a:r>
            <a:r>
              <a:rPr lang="en-US" b="1" dirty="0" err="1" smtClean="0">
                <a:solidFill>
                  <a:srgbClr val="660066"/>
                </a:solidFill>
              </a:rPr>
              <a:t>nutí</a:t>
            </a:r>
            <a:endParaRPr lang="en-US" b="1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A. </a:t>
            </a:r>
            <a:r>
              <a:rPr lang="en-US" dirty="0" err="1" smtClean="0">
                <a:solidFill>
                  <a:srgbClr val="660066"/>
                </a:solidFill>
              </a:rPr>
              <a:t>Rouraine</a:t>
            </a:r>
            <a:r>
              <a:rPr lang="en-US" dirty="0" smtClean="0">
                <a:solidFill>
                  <a:srgbClr val="660066"/>
                </a:solidFill>
              </a:rPr>
              <a:t>:  </a:t>
            </a:r>
            <a:r>
              <a:rPr lang="en-US" dirty="0" err="1" smtClean="0">
                <a:solidFill>
                  <a:srgbClr val="660066"/>
                </a:solidFill>
              </a:rPr>
              <a:t>Hnutí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jako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zápas</a:t>
            </a:r>
            <a:r>
              <a:rPr lang="en-US" dirty="0" smtClean="0">
                <a:solidFill>
                  <a:srgbClr val="660066"/>
                </a:solidFill>
              </a:rPr>
              <a:t> o </a:t>
            </a:r>
            <a:r>
              <a:rPr lang="en-US" dirty="0" err="1" smtClean="0">
                <a:solidFill>
                  <a:srgbClr val="800000"/>
                </a:solidFill>
              </a:rPr>
              <a:t>historicitu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dirty="0" err="1" smtClean="0">
                <a:solidFill>
                  <a:srgbClr val="FF6600"/>
                </a:solidFill>
              </a:rPr>
              <a:t>snaha</a:t>
            </a:r>
            <a:r>
              <a:rPr lang="en-US" dirty="0" smtClean="0">
                <a:solidFill>
                  <a:srgbClr val="FF6600"/>
                </a:solidFill>
              </a:rPr>
              <a:t> o </a:t>
            </a:r>
            <a:r>
              <a:rPr lang="en-US" dirty="0" err="1" smtClean="0">
                <a:solidFill>
                  <a:srgbClr val="FF6600"/>
                </a:solidFill>
              </a:rPr>
              <a:t>kulturní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změnu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dirty="0" err="1" smtClean="0">
                <a:solidFill>
                  <a:srgbClr val="FF6600"/>
                </a:solidFill>
              </a:rPr>
              <a:t>demokratizaci</a:t>
            </a:r>
            <a:r>
              <a:rPr lang="en-US" dirty="0" smtClean="0">
                <a:solidFill>
                  <a:srgbClr val="FF6600"/>
                </a:solidFill>
              </a:rPr>
              <a:t> a </a:t>
            </a:r>
            <a:r>
              <a:rPr lang="en-US" dirty="0" err="1" smtClean="0">
                <a:solidFill>
                  <a:srgbClr val="FF6600"/>
                </a:solidFill>
              </a:rPr>
              <a:t>nový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životní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styl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J. </a:t>
            </a:r>
            <a:r>
              <a:rPr lang="en-US" dirty="0" err="1" smtClean="0">
                <a:solidFill>
                  <a:srgbClr val="660066"/>
                </a:solidFill>
              </a:rPr>
              <a:t>Habermas</a:t>
            </a:r>
            <a:r>
              <a:rPr lang="en-US" dirty="0" smtClean="0">
                <a:solidFill>
                  <a:srgbClr val="660066"/>
                </a:solidFill>
              </a:rPr>
              <a:t>: </a:t>
            </a:r>
            <a:r>
              <a:rPr lang="en-US" dirty="0" err="1" smtClean="0">
                <a:solidFill>
                  <a:srgbClr val="660066"/>
                </a:solidFill>
              </a:rPr>
              <a:t>Hnutí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jako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obrana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životního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světa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dirty="0" err="1" smtClean="0">
                <a:solidFill>
                  <a:srgbClr val="FF6600"/>
                </a:solidFill>
              </a:rPr>
              <a:t>hnutí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brání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životní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svět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před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systémem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dirty="0" err="1" smtClean="0">
                <a:solidFill>
                  <a:srgbClr val="FF6600"/>
                </a:solidFill>
              </a:rPr>
              <a:t>který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si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jej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chce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podmanit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C. </a:t>
            </a:r>
            <a:r>
              <a:rPr lang="en-US" dirty="0" err="1" smtClean="0">
                <a:solidFill>
                  <a:srgbClr val="660066"/>
                </a:solidFill>
              </a:rPr>
              <a:t>Offe</a:t>
            </a:r>
            <a:r>
              <a:rPr lang="en-US" dirty="0" smtClean="0">
                <a:solidFill>
                  <a:srgbClr val="660066"/>
                </a:solidFill>
              </a:rPr>
              <a:t>: </a:t>
            </a:r>
            <a:r>
              <a:rPr lang="en-US" dirty="0" err="1" smtClean="0">
                <a:solidFill>
                  <a:srgbClr val="660066"/>
                </a:solidFill>
              </a:rPr>
              <a:t>Hnutí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jako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politický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aktér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dirty="0" err="1" smtClean="0">
                <a:solidFill>
                  <a:srgbClr val="FF6600"/>
                </a:solidFill>
              </a:rPr>
              <a:t>snaha</a:t>
            </a:r>
            <a:r>
              <a:rPr lang="en-US" dirty="0" smtClean="0">
                <a:solidFill>
                  <a:srgbClr val="FF6600"/>
                </a:solidFill>
              </a:rPr>
              <a:t> o </a:t>
            </a:r>
            <a:r>
              <a:rPr lang="en-US" dirty="0" err="1" smtClean="0">
                <a:solidFill>
                  <a:srgbClr val="FF6600"/>
                </a:solidFill>
              </a:rPr>
              <a:t>zamezení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dopadů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kapitalismu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K. Eder: </a:t>
            </a:r>
            <a:r>
              <a:rPr lang="en-US" dirty="0" err="1">
                <a:solidFill>
                  <a:srgbClr val="660066"/>
                </a:solidFill>
              </a:rPr>
              <a:t>H</a:t>
            </a:r>
            <a:r>
              <a:rPr lang="en-US" dirty="0" err="1" smtClean="0">
                <a:solidFill>
                  <a:srgbClr val="660066"/>
                </a:solidFill>
              </a:rPr>
              <a:t>nutí</a:t>
            </a:r>
            <a:r>
              <a:rPr lang="en-US" dirty="0" smtClean="0">
                <a:solidFill>
                  <a:srgbClr val="660066"/>
                </a:solidFill>
              </a:rPr>
              <a:t> </a:t>
            </a:r>
            <a:r>
              <a:rPr lang="en-US" dirty="0" err="1">
                <a:solidFill>
                  <a:srgbClr val="660066"/>
                </a:solidFill>
              </a:rPr>
              <a:t>jako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 err="1" smtClean="0">
                <a:solidFill>
                  <a:srgbClr val="660066"/>
                </a:solidFill>
              </a:rPr>
              <a:t>prototřída</a:t>
            </a:r>
            <a:r>
              <a:rPr lang="en-US" dirty="0" smtClean="0">
                <a:solidFill>
                  <a:srgbClr val="660066"/>
                </a:solidFill>
              </a:rPr>
              <a:t>  </a:t>
            </a:r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dirty="0" err="1" smtClean="0">
                <a:solidFill>
                  <a:srgbClr val="FF6600"/>
                </a:solidFill>
              </a:rPr>
              <a:t>hnutí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>
                <a:solidFill>
                  <a:srgbClr val="FF6600"/>
                </a:solidFill>
              </a:rPr>
              <a:t>je </a:t>
            </a:r>
            <a:r>
              <a:rPr lang="en-US" dirty="0" err="1">
                <a:solidFill>
                  <a:srgbClr val="FF6600"/>
                </a:solidFill>
              </a:rPr>
              <a:t>předzvěstí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nově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vznikající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střední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třídy</a:t>
            </a:r>
            <a:r>
              <a:rPr lang="en-US" dirty="0">
                <a:solidFill>
                  <a:srgbClr val="FF6600"/>
                </a:solidFill>
              </a:rPr>
              <a:t>, </a:t>
            </a:r>
            <a:r>
              <a:rPr lang="en-US" dirty="0" err="1">
                <a:solidFill>
                  <a:srgbClr val="FF6600"/>
                </a:solidFill>
              </a:rPr>
              <a:t>díky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které</a:t>
            </a:r>
            <a:r>
              <a:rPr lang="en-US" dirty="0">
                <a:solidFill>
                  <a:srgbClr val="FF6600"/>
                </a:solidFill>
              </a:rPr>
              <a:t> se </a:t>
            </a:r>
            <a:r>
              <a:rPr lang="en-US" dirty="0" err="1">
                <a:solidFill>
                  <a:srgbClr val="FF6600"/>
                </a:solidFill>
              </a:rPr>
              <a:t>má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změnit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moderní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společnost</a:t>
            </a:r>
            <a:r>
              <a:rPr lang="en-US" dirty="0">
                <a:solidFill>
                  <a:srgbClr val="FF6600"/>
                </a:solidFill>
              </a:rPr>
              <a:t> v </a:t>
            </a:r>
            <a:r>
              <a:rPr lang="en-US" dirty="0" err="1">
                <a:solidFill>
                  <a:srgbClr val="FF6600"/>
                </a:solidFill>
              </a:rPr>
              <a:t>postmoderní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společnost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944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Studentská</a:t>
            </a:r>
            <a:r>
              <a:rPr lang="en-US" dirty="0" smtClean="0"/>
              <a:t> </a:t>
            </a:r>
            <a:r>
              <a:rPr lang="en-US" dirty="0" err="1" smtClean="0"/>
              <a:t>hnutí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98600"/>
            <a:ext cx="7556313" cy="4144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E0468"/>
                </a:solidFill>
              </a:rPr>
              <a:t>60. </a:t>
            </a:r>
            <a:r>
              <a:rPr lang="en-US" sz="2400" dirty="0" err="1" smtClean="0">
                <a:solidFill>
                  <a:srgbClr val="4E0468"/>
                </a:solidFill>
              </a:rPr>
              <a:t>léta</a:t>
            </a:r>
            <a:r>
              <a:rPr lang="en-US" sz="2400" dirty="0" smtClean="0">
                <a:solidFill>
                  <a:srgbClr val="4E0468"/>
                </a:solidFill>
              </a:rPr>
              <a:t> 20. </a:t>
            </a:r>
            <a:r>
              <a:rPr lang="en-US" sz="2400" dirty="0" err="1" smtClean="0">
                <a:solidFill>
                  <a:srgbClr val="4E0468"/>
                </a:solidFill>
              </a:rPr>
              <a:t>století</a:t>
            </a:r>
            <a:endParaRPr lang="en-US" sz="2400" dirty="0" smtClean="0">
              <a:solidFill>
                <a:srgbClr val="4E0468"/>
              </a:solidFill>
            </a:endParaRPr>
          </a:p>
          <a:p>
            <a:r>
              <a:rPr lang="en-US" sz="2400" dirty="0" err="1" smtClean="0">
                <a:solidFill>
                  <a:srgbClr val="4E0468"/>
                </a:solidFill>
              </a:rPr>
              <a:t>Protesty</a:t>
            </a:r>
            <a:r>
              <a:rPr lang="en-US" sz="2400" dirty="0" smtClean="0">
                <a:solidFill>
                  <a:srgbClr val="4E0468"/>
                </a:solidFill>
              </a:rPr>
              <a:t> </a:t>
            </a:r>
            <a:r>
              <a:rPr lang="en-US" sz="2400" dirty="0" err="1" smtClean="0">
                <a:solidFill>
                  <a:srgbClr val="4E0468"/>
                </a:solidFill>
              </a:rPr>
              <a:t>proti</a:t>
            </a:r>
            <a:r>
              <a:rPr lang="en-US" sz="2400" dirty="0" smtClean="0">
                <a:solidFill>
                  <a:srgbClr val="4E0468"/>
                </a:solidFill>
              </a:rPr>
              <a:t> </a:t>
            </a:r>
            <a:r>
              <a:rPr lang="en-US" sz="2400" dirty="0" err="1" smtClean="0">
                <a:solidFill>
                  <a:srgbClr val="4E0468"/>
                </a:solidFill>
              </a:rPr>
              <a:t>stávajícímu</a:t>
            </a:r>
            <a:r>
              <a:rPr lang="en-US" sz="2400" dirty="0" smtClean="0">
                <a:solidFill>
                  <a:srgbClr val="4E0468"/>
                </a:solidFill>
              </a:rPr>
              <a:t> </a:t>
            </a:r>
            <a:r>
              <a:rPr lang="en-US" sz="2400" dirty="0" err="1" smtClean="0">
                <a:solidFill>
                  <a:srgbClr val="4E0468"/>
                </a:solidFill>
              </a:rPr>
              <a:t>fungování</a:t>
            </a:r>
            <a:r>
              <a:rPr lang="en-US" sz="2400" dirty="0" smtClean="0">
                <a:solidFill>
                  <a:srgbClr val="4E0468"/>
                </a:solidFill>
              </a:rPr>
              <a:t> </a:t>
            </a:r>
            <a:r>
              <a:rPr lang="en-US" sz="2400" dirty="0" err="1" smtClean="0">
                <a:solidFill>
                  <a:srgbClr val="4E0468"/>
                </a:solidFill>
              </a:rPr>
              <a:t>univerzit</a:t>
            </a:r>
            <a:endParaRPr lang="en-US" sz="2400" dirty="0" smtClean="0">
              <a:solidFill>
                <a:srgbClr val="4E0468"/>
              </a:solidFill>
            </a:endParaRPr>
          </a:p>
          <a:p>
            <a:r>
              <a:rPr lang="en-US" sz="2400" dirty="0" err="1" smtClean="0">
                <a:solidFill>
                  <a:srgbClr val="4E0468"/>
                </a:solidFill>
              </a:rPr>
              <a:t>Odpor</a:t>
            </a:r>
            <a:r>
              <a:rPr lang="en-US" sz="2400" dirty="0" smtClean="0">
                <a:solidFill>
                  <a:srgbClr val="4E0468"/>
                </a:solidFill>
              </a:rPr>
              <a:t> k </a:t>
            </a:r>
            <a:r>
              <a:rPr lang="en-US" sz="2400" dirty="0" err="1" smtClean="0">
                <a:solidFill>
                  <a:srgbClr val="4E0468"/>
                </a:solidFill>
              </a:rPr>
              <a:t>industrializovaným</a:t>
            </a:r>
            <a:r>
              <a:rPr lang="en-US" sz="2400" dirty="0" smtClean="0">
                <a:solidFill>
                  <a:srgbClr val="4E0468"/>
                </a:solidFill>
              </a:rPr>
              <a:t> </a:t>
            </a:r>
            <a:r>
              <a:rPr lang="en-US" sz="2400" dirty="0" err="1" smtClean="0">
                <a:solidFill>
                  <a:srgbClr val="4E0468"/>
                </a:solidFill>
              </a:rPr>
              <a:t>univerzitám</a:t>
            </a:r>
            <a:endParaRPr lang="en-US" sz="2400" dirty="0" smtClean="0">
              <a:solidFill>
                <a:srgbClr val="4E0468"/>
              </a:solidFill>
            </a:endParaRPr>
          </a:p>
          <a:p>
            <a:r>
              <a:rPr lang="en-US" sz="2400" dirty="0" err="1">
                <a:solidFill>
                  <a:srgbClr val="4E0468"/>
                </a:solidFill>
              </a:rPr>
              <a:t>N</a:t>
            </a:r>
            <a:r>
              <a:rPr lang="en-US" sz="2400" dirty="0" err="1" smtClean="0">
                <a:solidFill>
                  <a:srgbClr val="4E0468"/>
                </a:solidFill>
              </a:rPr>
              <a:t>esouhlas</a:t>
            </a:r>
            <a:r>
              <a:rPr lang="en-US" sz="2400" dirty="0" smtClean="0">
                <a:solidFill>
                  <a:srgbClr val="4E0468"/>
                </a:solidFill>
              </a:rPr>
              <a:t> </a:t>
            </a:r>
            <a:r>
              <a:rPr lang="en-US" sz="2400" dirty="0">
                <a:solidFill>
                  <a:srgbClr val="4E0468"/>
                </a:solidFill>
              </a:rPr>
              <a:t>s </a:t>
            </a:r>
            <a:r>
              <a:rPr lang="en-US" sz="2400" dirty="0" err="1">
                <a:solidFill>
                  <a:srgbClr val="4E0468"/>
                </a:solidFill>
              </a:rPr>
              <a:t>kolektivním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přístupem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na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školách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díky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masifikaci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vysokého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 smtClean="0">
                <a:solidFill>
                  <a:srgbClr val="4E0468"/>
                </a:solidFill>
              </a:rPr>
              <a:t>školství</a:t>
            </a:r>
            <a:endParaRPr lang="en-US" sz="2400" dirty="0" smtClean="0">
              <a:solidFill>
                <a:srgbClr val="4E0468"/>
              </a:solidFill>
            </a:endParaRPr>
          </a:p>
          <a:p>
            <a:r>
              <a:rPr lang="en-US" sz="2400" dirty="0" err="1">
                <a:solidFill>
                  <a:srgbClr val="4E0468"/>
                </a:solidFill>
              </a:rPr>
              <a:t>N</a:t>
            </a:r>
            <a:r>
              <a:rPr lang="en-US" sz="2400" dirty="0" err="1" smtClean="0">
                <a:solidFill>
                  <a:srgbClr val="4E0468"/>
                </a:solidFill>
              </a:rPr>
              <a:t>esouhlas</a:t>
            </a:r>
            <a:r>
              <a:rPr lang="en-US" sz="2400" dirty="0" smtClean="0">
                <a:solidFill>
                  <a:srgbClr val="4E0468"/>
                </a:solidFill>
              </a:rPr>
              <a:t> </a:t>
            </a:r>
            <a:r>
              <a:rPr lang="en-US" sz="2400" dirty="0">
                <a:solidFill>
                  <a:srgbClr val="4E0468"/>
                </a:solidFill>
              </a:rPr>
              <a:t>s </a:t>
            </a:r>
            <a:r>
              <a:rPr lang="en-US" sz="2400" dirty="0" err="1">
                <a:solidFill>
                  <a:srgbClr val="4E0468"/>
                </a:solidFill>
              </a:rPr>
              <a:t>hierarchickou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organizací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univerzit</a:t>
            </a:r>
            <a:r>
              <a:rPr lang="en-US" sz="2400" dirty="0">
                <a:solidFill>
                  <a:srgbClr val="4E0468"/>
                </a:solidFill>
              </a:rPr>
              <a:t> a </a:t>
            </a:r>
            <a:r>
              <a:rPr lang="en-US" sz="2400" dirty="0" err="1">
                <a:solidFill>
                  <a:srgbClr val="4E0468"/>
                </a:solidFill>
              </a:rPr>
              <a:t>nemožností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podílet</a:t>
            </a:r>
            <a:r>
              <a:rPr lang="en-US" sz="2400" dirty="0">
                <a:solidFill>
                  <a:srgbClr val="4E0468"/>
                </a:solidFill>
              </a:rPr>
              <a:t> se </a:t>
            </a:r>
            <a:r>
              <a:rPr lang="en-US" sz="2400" dirty="0" err="1">
                <a:solidFill>
                  <a:srgbClr val="4E0468"/>
                </a:solidFill>
              </a:rPr>
              <a:t>na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rozhodování</a:t>
            </a:r>
            <a:endParaRPr lang="en-US" sz="2400" dirty="0" smtClean="0">
              <a:solidFill>
                <a:srgbClr val="4E0468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054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Studentská</a:t>
            </a:r>
            <a:r>
              <a:rPr lang="en-US" dirty="0" smtClean="0"/>
              <a:t> </a:t>
            </a:r>
            <a:r>
              <a:rPr lang="en-US" dirty="0" err="1" smtClean="0"/>
              <a:t>hnutí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07387"/>
            <a:ext cx="7556313" cy="4144963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4E0468"/>
                </a:solidFill>
              </a:rPr>
              <a:t>sbližování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subkultur</a:t>
            </a:r>
            <a:r>
              <a:rPr lang="en-US" sz="2400" dirty="0">
                <a:solidFill>
                  <a:srgbClr val="4E0468"/>
                </a:solidFill>
              </a:rPr>
              <a:t> a </a:t>
            </a:r>
            <a:r>
              <a:rPr lang="en-US" sz="2400" dirty="0" err="1">
                <a:solidFill>
                  <a:srgbClr val="4E0468"/>
                </a:solidFill>
              </a:rPr>
              <a:t>větší</a:t>
            </a:r>
            <a:r>
              <a:rPr lang="en-US" sz="2400" dirty="0">
                <a:solidFill>
                  <a:srgbClr val="4E0468"/>
                </a:solidFill>
              </a:rPr>
              <a:t> tolerance </a:t>
            </a:r>
            <a:r>
              <a:rPr lang="en-US" sz="2400" dirty="0" err="1">
                <a:solidFill>
                  <a:srgbClr val="4E0468"/>
                </a:solidFill>
              </a:rPr>
              <a:t>nové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 smtClean="0">
                <a:solidFill>
                  <a:srgbClr val="4E0468"/>
                </a:solidFill>
              </a:rPr>
              <a:t>generace</a:t>
            </a:r>
            <a:endParaRPr lang="en-US" sz="2400" dirty="0" smtClean="0">
              <a:solidFill>
                <a:srgbClr val="4E0468"/>
              </a:solidFill>
            </a:endParaRPr>
          </a:p>
          <a:p>
            <a:r>
              <a:rPr lang="en-US" sz="2400" dirty="0" err="1">
                <a:solidFill>
                  <a:srgbClr val="4E0468"/>
                </a:solidFill>
              </a:rPr>
              <a:t>potřeba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zapojit</a:t>
            </a:r>
            <a:r>
              <a:rPr lang="en-US" sz="2400" dirty="0">
                <a:solidFill>
                  <a:srgbClr val="4E0468"/>
                </a:solidFill>
              </a:rPr>
              <a:t> se do </a:t>
            </a:r>
            <a:r>
              <a:rPr lang="en-US" sz="2400" dirty="0" err="1">
                <a:solidFill>
                  <a:srgbClr val="4E0468"/>
                </a:solidFill>
              </a:rPr>
              <a:t>společenské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diskuze</a:t>
            </a:r>
            <a:r>
              <a:rPr lang="en-US" sz="2400" dirty="0">
                <a:solidFill>
                  <a:srgbClr val="4E0468"/>
                </a:solidFill>
              </a:rPr>
              <a:t> a </a:t>
            </a:r>
            <a:r>
              <a:rPr lang="en-US" sz="2400" dirty="0" err="1">
                <a:solidFill>
                  <a:srgbClr val="4E0468"/>
                </a:solidFill>
              </a:rPr>
              <a:t>možnost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politické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 smtClean="0">
                <a:solidFill>
                  <a:srgbClr val="4E0468"/>
                </a:solidFill>
              </a:rPr>
              <a:t>participace</a:t>
            </a:r>
            <a:endParaRPr lang="en-US" sz="2400" dirty="0" smtClean="0">
              <a:solidFill>
                <a:srgbClr val="4E0468"/>
              </a:solidFill>
            </a:endParaRPr>
          </a:p>
          <a:p>
            <a:r>
              <a:rPr lang="en-US" sz="2400" dirty="0" err="1">
                <a:solidFill>
                  <a:srgbClr val="4E0468"/>
                </a:solidFill>
              </a:rPr>
              <a:t>hlavní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cíle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si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studentská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hnutí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dávala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především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reformy</a:t>
            </a:r>
            <a:r>
              <a:rPr lang="en-US" sz="2400" dirty="0">
                <a:solidFill>
                  <a:srgbClr val="4E0468"/>
                </a:solidFill>
              </a:rPr>
              <a:t> v </a:t>
            </a:r>
            <a:r>
              <a:rPr lang="en-US" sz="2400" dirty="0" err="1">
                <a:solidFill>
                  <a:srgbClr val="4E0468"/>
                </a:solidFill>
              </a:rPr>
              <a:t>oblasti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školství</a:t>
            </a:r>
            <a:r>
              <a:rPr lang="en-US" sz="2400" dirty="0">
                <a:solidFill>
                  <a:srgbClr val="4E0468"/>
                </a:solidFill>
              </a:rPr>
              <a:t>, </a:t>
            </a:r>
            <a:r>
              <a:rPr lang="en-US" sz="2400" dirty="0" err="1">
                <a:solidFill>
                  <a:srgbClr val="4E0468"/>
                </a:solidFill>
              </a:rPr>
              <a:t>možnost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politické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participace</a:t>
            </a:r>
            <a:r>
              <a:rPr lang="en-US" sz="2400" dirty="0">
                <a:solidFill>
                  <a:srgbClr val="4E0468"/>
                </a:solidFill>
              </a:rPr>
              <a:t> a </a:t>
            </a:r>
            <a:r>
              <a:rPr lang="en-US" sz="2400" dirty="0" err="1">
                <a:solidFill>
                  <a:srgbClr val="4E0468"/>
                </a:solidFill>
              </a:rPr>
              <a:t>změnu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společnosti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směrem</a:t>
            </a:r>
            <a:r>
              <a:rPr lang="en-US" sz="2400" dirty="0">
                <a:solidFill>
                  <a:srgbClr val="4E0468"/>
                </a:solidFill>
              </a:rPr>
              <a:t> k </a:t>
            </a:r>
            <a:r>
              <a:rPr lang="en-US" sz="2400" dirty="0" err="1">
                <a:solidFill>
                  <a:srgbClr val="4E0468"/>
                </a:solidFill>
              </a:rPr>
              <a:t>posílení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autonomie</a:t>
            </a:r>
            <a:r>
              <a:rPr lang="en-US" sz="2400" dirty="0">
                <a:solidFill>
                  <a:srgbClr val="4E0468"/>
                </a:solidFill>
              </a:rPr>
              <a:t> </a:t>
            </a:r>
            <a:r>
              <a:rPr lang="en-US" sz="2400" dirty="0" err="1">
                <a:solidFill>
                  <a:srgbClr val="4E0468"/>
                </a:solidFill>
              </a:rPr>
              <a:t>jednotlivců</a:t>
            </a:r>
            <a:r>
              <a:rPr lang="en-US" sz="2400" dirty="0">
                <a:solidFill>
                  <a:srgbClr val="4E0468"/>
                </a:solidFill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1998" y="4561202"/>
            <a:ext cx="5062002" cy="2296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881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Studentská</a:t>
            </a:r>
            <a:r>
              <a:rPr lang="en-US" dirty="0" smtClean="0"/>
              <a:t> </a:t>
            </a:r>
            <a:r>
              <a:rPr lang="en-US" dirty="0" err="1" smtClean="0"/>
              <a:t>hnutí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světě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98600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USA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práva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černochů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všeobecné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přesvědčení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že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věda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technika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vyřeší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všechny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budoucí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problémy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feministické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hnutí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válka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Vietnamu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hnutí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hippies)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Velká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Británie</a:t>
            </a:r>
            <a:r>
              <a:rPr lang="en-US" dirty="0" smtClean="0">
                <a:solidFill>
                  <a:srgbClr val="FF6600"/>
                </a:solidFill>
              </a:rPr>
              <a:t>                                                                         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studená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válka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jaderné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ozbrojení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rgbClr val="FF6600"/>
                </a:solidFill>
              </a:rPr>
              <a:t>Německo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reformy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vzdělávání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nedůvěra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v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politický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parlamentarismus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1664" y="2908300"/>
            <a:ext cx="2869135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974" y="4889500"/>
            <a:ext cx="1371600" cy="1796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9900" y="4889500"/>
            <a:ext cx="16764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0" y="5206778"/>
            <a:ext cx="1917700" cy="1232122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502660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709</TotalTime>
  <Words>662</Words>
  <Application>Microsoft Office PowerPoint</Application>
  <PresentationFormat>Předvádění na obrazovce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Advantage</vt:lpstr>
      <vt:lpstr>Snímek 1</vt:lpstr>
      <vt:lpstr>Sociální hnutí</vt:lpstr>
      <vt:lpstr>-</vt:lpstr>
      <vt:lpstr>Klasifikace sociálních hnutí</vt:lpstr>
      <vt:lpstr>Tradiční sociální hnutí</vt:lpstr>
      <vt:lpstr>Nová sociální hnutí</vt:lpstr>
      <vt:lpstr>Studentská hnutí</vt:lpstr>
      <vt:lpstr>Studentská hnutí</vt:lpstr>
      <vt:lpstr>Studentská hnutí ve světě</vt:lpstr>
      <vt:lpstr>Studentská hnutí u nás</vt:lpstr>
      <vt:lpstr>Snímek 11</vt:lpstr>
      <vt:lpstr>Snímek 12</vt:lpstr>
      <vt:lpstr>Snímek 13</vt:lpstr>
      <vt:lpstr>Enviromentální hnutí</vt:lpstr>
      <vt:lpstr>Snímek 15</vt:lpstr>
      <vt:lpstr>Mírová hnutí</vt:lpstr>
      <vt:lpstr>Snímek 17</vt:lpstr>
      <vt:lpstr>Feministická hnutí</vt:lpstr>
      <vt:lpstr>Snímek 19</vt:lpstr>
      <vt:lpstr>Otázky</vt:lpstr>
      <vt:lpstr>Použitá literatura</vt:lpstr>
      <vt:lpstr>Zdroje</vt:lpstr>
    </vt:vector>
  </TitlesOfParts>
  <Company>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směry</dc:title>
  <dc:creator>JS</dc:creator>
  <cp:lastModifiedBy>Jaroslava Šťastná</cp:lastModifiedBy>
  <cp:revision>51</cp:revision>
  <dcterms:created xsi:type="dcterms:W3CDTF">2015-04-29T14:40:56Z</dcterms:created>
  <dcterms:modified xsi:type="dcterms:W3CDTF">2015-05-18T14:18:09Z</dcterms:modified>
</cp:coreProperties>
</file>