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96" r:id="rId3"/>
    <p:sldId id="277" r:id="rId4"/>
    <p:sldId id="278" r:id="rId5"/>
    <p:sldId id="298" r:id="rId6"/>
    <p:sldId id="299" r:id="rId7"/>
    <p:sldId id="300" r:id="rId8"/>
    <p:sldId id="332" r:id="rId9"/>
    <p:sldId id="326" r:id="rId10"/>
    <p:sldId id="338" r:id="rId11"/>
    <p:sldId id="337" r:id="rId12"/>
    <p:sldId id="257" r:id="rId13"/>
    <p:sldId id="270" r:id="rId14"/>
    <p:sldId id="320" r:id="rId15"/>
    <p:sldId id="274" r:id="rId16"/>
    <p:sldId id="271" r:id="rId17"/>
    <p:sldId id="272" r:id="rId18"/>
    <p:sldId id="339" r:id="rId19"/>
    <p:sldId id="322" r:id="rId20"/>
    <p:sldId id="347" r:id="rId21"/>
    <p:sldId id="348" r:id="rId22"/>
    <p:sldId id="349" r:id="rId23"/>
    <p:sldId id="273" r:id="rId24"/>
    <p:sldId id="259" r:id="rId25"/>
    <p:sldId id="306" r:id="rId26"/>
    <p:sldId id="303" r:id="rId27"/>
    <p:sldId id="321" r:id="rId28"/>
    <p:sldId id="258" r:id="rId29"/>
    <p:sldId id="307" r:id="rId30"/>
    <p:sldId id="310" r:id="rId31"/>
    <p:sldId id="312" r:id="rId32"/>
    <p:sldId id="314" r:id="rId33"/>
    <p:sldId id="333" r:id="rId34"/>
    <p:sldId id="334" r:id="rId35"/>
    <p:sldId id="335" r:id="rId36"/>
    <p:sldId id="267" r:id="rId37"/>
    <p:sldId id="340" r:id="rId38"/>
    <p:sldId id="350" r:id="rId39"/>
    <p:sldId id="351" r:id="rId40"/>
    <p:sldId id="352" r:id="rId41"/>
    <p:sldId id="353" r:id="rId42"/>
    <p:sldId id="354" r:id="rId43"/>
    <p:sldId id="268" r:id="rId44"/>
    <p:sldId id="264" r:id="rId45"/>
    <p:sldId id="342" r:id="rId46"/>
    <p:sldId id="343" r:id="rId47"/>
    <p:sldId id="344" r:id="rId48"/>
    <p:sldId id="345" r:id="rId49"/>
    <p:sldId id="346" r:id="rId50"/>
    <p:sldId id="324" r:id="rId51"/>
    <p:sldId id="275" r:id="rId52"/>
    <p:sldId id="276" r:id="rId53"/>
    <p:sldId id="282" r:id="rId54"/>
    <p:sldId id="283" r:id="rId55"/>
    <p:sldId id="285" r:id="rId56"/>
    <p:sldId id="286" r:id="rId57"/>
    <p:sldId id="287" r:id="rId58"/>
    <p:sldId id="288" r:id="rId59"/>
    <p:sldId id="289" r:id="rId60"/>
    <p:sldId id="292" r:id="rId61"/>
    <p:sldId id="293" r:id="rId62"/>
    <p:sldId id="294" r:id="rId63"/>
    <p:sldId id="341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9625" autoAdjust="0"/>
  </p:normalViewPr>
  <p:slideViewPr>
    <p:cSldViewPr>
      <p:cViewPr varScale="1">
        <p:scale>
          <a:sx n="113" d="100"/>
          <a:sy n="113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A68BE-D0F1-467E-A5E7-826A9295A07C}" type="datetimeFigureOut">
              <a:rPr lang="cs-CZ" smtClean="0"/>
              <a:pPr/>
              <a:t>4.3.2015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30E5B-65F9-4A19-A4FA-93787746EE9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765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B3281-16BE-4647-8FB4-DE55E88DEC64}" type="slidenum">
              <a:rPr lang="en-GB" altLang="cs-CZ"/>
              <a:pPr/>
              <a:t>26</a:t>
            </a:fld>
            <a:endParaRPr lang="en-GB" altLang="cs-CZ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cs-CZ" altLang="cs-CZ"/>
              <a:t>Question was: How do you feel about the information that the share of people older than 65 years suppouse to grow from 14% to 24% by the year 2030.</a:t>
            </a:r>
          </a:p>
          <a:p>
            <a:r>
              <a:rPr lang="cs-CZ" altLang="cs-CZ"/>
              <a:t>SHOW GRAPH and COMMENT!</a:t>
            </a:r>
          </a:p>
          <a:p>
            <a:r>
              <a:rPr lang="cs-CZ" altLang="cs-CZ"/>
              <a:t>Neither good nor bad – which is quite positive in a way because there is surely going to be something good and something more problematic about this trend</a:t>
            </a:r>
          </a:p>
          <a:p>
            <a:r>
              <a:rPr lang="cs-CZ" altLang="cs-CZ"/>
              <a:t>But 72%, who finds it bad, makes me feel little bit stressed.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D6991-64E9-4D80-AC23-C630BC50E743}" type="slidenum">
              <a:rPr lang="en-GB" altLang="cs-CZ"/>
              <a:pPr/>
              <a:t>29</a:t>
            </a:fld>
            <a:endParaRPr lang="en-GB" altLang="cs-CZ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Ageismus a věková diskriminace jsou jen jednou z řady nerovností v současných společnostech. Jakou relativní pozici má věk mezi hlavními, veřejností rozeznanými zdroji diskriminace, uvádí Graf 1. Věk následovaný pohlavím se] umístil na první příčce jako nečastější základ prožité diskriminace, znevýhodnění či nefér jednání. </a:t>
            </a:r>
          </a:p>
          <a:p>
            <a:endParaRPr lang="cs-CZ" altLang="cs-CZ"/>
          </a:p>
          <a:p>
            <a:r>
              <a:rPr lang="cs-CZ" altLang="cs-CZ"/>
              <a:t>Z pohledu celého souboru 73 % respondentů nezažilo žádnou ze sledovaných forem diskriminace, 18 % zažilo jednu a zbývajících devět procent respondentů referuje o reálné hrozbě vícenásobných rizik – zažilo diskriminaci na dvou a více základech. V souladu s teorií jsou to především ženy, které mají tuto vícenásobnou zkušenost (11 % vs. 5 % mužů) a osoby, které nepracují (6 % vs. 2 %). Osoby s vícenásobným zážitkem diskriminace uvádějí vyšší míru subjektivní chudoby, vyšší subjektivní věk a hůře se přizpůsobují vlastnímu. </a:t>
            </a:r>
            <a:endParaRPr lang="en-GB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220C3-4101-47F3-A0FD-2AA10C2587D9}" type="slidenum">
              <a:rPr lang="en-GB" altLang="cs-CZ"/>
              <a:pPr eaLnBrk="1" hangingPunct="1"/>
              <a:t>33</a:t>
            </a:fld>
            <a:endParaRPr lang="en-GB" altLang="cs-CZ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Duchovní otec konceptu ageismu Robert Butler již v roce 1980 navrhnul, aby byly vedle diskriminačních praktik zkoumány také předsudečné postoje a institucionální politiky. </a:t>
            </a:r>
            <a:r>
              <a:rPr lang="cs-CZ" altLang="cs-CZ" b="1" smtClean="0"/>
              <a:t>KLIK</a:t>
            </a:r>
            <a:r>
              <a:rPr lang="cs-CZ" altLang="cs-CZ" smtClean="0"/>
              <a:t> 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Kite a Wagner ve svém obecném tzv. tripartitním modelu měření postojů umožňují celý model dále jemněji operacionalizovat ve třech oblastech - </a:t>
            </a:r>
            <a:r>
              <a:rPr lang="cs-CZ" altLang="cs-CZ" b="1" smtClean="0"/>
              <a:t>KLIK</a:t>
            </a:r>
            <a:r>
              <a:rPr lang="cs-CZ" altLang="cs-CZ" smtClean="0"/>
              <a:t>  vedle již zmíněné behaviorální složky postojů, kterou vzhledem k použité metodologii sleduji pouze jako respondenty vyjádřenou intenci k věkově diskriminačnímu chování, sleduji také složku Afektivní (například pocity vůči (vlastnímu) věku a stárnutí) a složku Kognitivní, která lze operacionalizovat jako např. přesvědčení a s-typy jaké lidé zastávají kvůli věku či příslušnosti k sociálně věkové skupině apod. A přidávám také empirické důkazy strukturálního ageismu (např. v oblasti důchodu, v mediálním diskurzu, zdravotnictví apod.</a:t>
            </a:r>
            <a:endParaRPr lang="en-GB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4D7621-0F7F-4FD9-89F2-1518CF903552}" type="slidenum">
              <a:rPr lang="en-GB" altLang="cs-CZ"/>
              <a:pPr eaLnBrk="1" hangingPunct="1"/>
              <a:t>34</a:t>
            </a:fld>
            <a:endParaRPr lang="en-GB" altLang="cs-CZ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1000" smtClean="0"/>
              <a:t>Jiné starší definice pojmu ageismus pracují s koncepty „stáří“ či „staří“ jako s objektivními kategoriemi sdružujícími neurčitou skupinu osob na základě chronologického věku, a jsou proto některými autory považovány za skrytě ageistické. Jako příklad lze uvést definici Encyklopedie Diderot [in Tošnerová 2002a]: „věková diskriminace postihující především staré lidi“. Nezřídka jim byla vyčítána také skrytá distance „oni“ versus „my“ – tedy „staří“ vůči „nestarým“, kterou Kalish [1979] nazval „</a:t>
            </a:r>
            <a:r>
              <a:rPr lang="cs-CZ" altLang="cs-CZ" sz="1000" b="1" smtClean="0"/>
              <a:t>novým ageismem</a:t>
            </a:r>
            <a:r>
              <a:rPr lang="cs-CZ" altLang="cs-CZ" sz="1000" smtClean="0"/>
              <a:t>“. Nový ageismus by se dal stručně charakterizovat jako dobře míněné, neúměrně ochranitelské postoje vůči seniorům, které je staví do pasivní a submisivní role subjektu „zlého ageismu“, před kterým je „my“, tedy ne-staří, ochráníme. Bugentalová a Hehmanová [2007] hovoří o </a:t>
            </a:r>
            <a:r>
              <a:rPr lang="cs-CZ" altLang="cs-CZ" sz="1000" b="1" smtClean="0"/>
              <a:t>benevolentním ageismu </a:t>
            </a:r>
            <a:r>
              <a:rPr lang="cs-CZ" altLang="cs-CZ" sz="1000" smtClean="0"/>
              <a:t>(jako  opozitum k „hostilnímu/nepřátelskému ageismu“), což je koncept, který zahrnuje „subjektivně pozitivní postoje a ochranitelský paternalismus vůči starším dospělým v závislé roli“ [Bugental, Hehman 2007: 174]. Benevolentní ageismus může zahrnovat postoj, že starší lidé jsou milejší než lidé mladší, stejně jako přesvědčení, že starší lidé jsou méně schopní se o sebe postarat. Takové postoje pak mohou vyústit v neadekvátní poskytování „přehnané pomoci“, která je chápána jako projev neúcty a může vést až k vytvoření či prohloubení pocitů bezmoci [Bugental, Hehman 2007]. Kombinací benevolentního a nepřátelského ageismu autorky nazývají </a:t>
            </a:r>
            <a:r>
              <a:rPr lang="cs-CZ" altLang="cs-CZ" sz="1000" b="1" smtClean="0"/>
              <a:t>ambivalentním ageismem</a:t>
            </a:r>
            <a:r>
              <a:rPr lang="cs-CZ" altLang="cs-CZ" sz="1000" smtClean="0"/>
              <a:t>, kde se obě přesvědčení prolínají a vzájemně posilují. Zdánlivý paradox koexistence pozitivní a negativní diskriminace citované autorky vysvětlují v závislosti na pozici skupiny: benevolentní (pozitivní) ageismus se vyskytuje tam, kde jsou senioři submisivní, hostilní (negativní) ageismus tam, kde se stávají více asertivními. </a:t>
            </a:r>
          </a:p>
          <a:p>
            <a:pPr eaLnBrk="1" hangingPunct="1"/>
            <a:r>
              <a:rPr lang="cs-CZ" altLang="cs-CZ" sz="1000" smtClean="0"/>
              <a:t>Pozitivní ageismus poprvé představil Palmore [1999]. Minichiello, Browne a Kendig [2000] jej označují jako </a:t>
            </a:r>
            <a:r>
              <a:rPr lang="cs-CZ" altLang="cs-CZ" sz="1000" b="1" smtClean="0"/>
              <a:t>sageismus (</a:t>
            </a:r>
            <a:r>
              <a:rPr lang="cs-CZ" altLang="cs-CZ" sz="1000" smtClean="0"/>
              <a:t>od angl. </a:t>
            </a:r>
            <a:r>
              <a:rPr lang="cs-CZ" altLang="cs-CZ" sz="1000" i="1" smtClean="0"/>
              <a:t>sage</a:t>
            </a:r>
            <a:r>
              <a:rPr lang="cs-CZ" altLang="cs-CZ" sz="1000" smtClean="0"/>
              <a:t> – moudrost). </a:t>
            </a:r>
            <a:endParaRPr lang="en-GB" altLang="cs-CZ" sz="1000" smtClean="0"/>
          </a:p>
          <a:p>
            <a:pPr eaLnBrk="1" hangingPunct="1"/>
            <a:endParaRPr lang="en-GB" altLang="cs-CZ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pPr/>
              <a:t>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326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pPr/>
              <a:t>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304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pPr/>
              <a:t>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627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109E66-E650-428F-AC53-29219F58EE3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29731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pPr/>
              <a:t>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7646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pPr/>
              <a:t>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0476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pPr/>
              <a:t>4.3.2015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180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pPr/>
              <a:t>4.3.2015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416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pPr/>
              <a:t>4.3.2015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9695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pPr/>
              <a:t>4.3.2015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179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pPr/>
              <a:t>4.3.2015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593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pPr/>
              <a:t>4.3.2015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413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32232-14DD-4DF5-8DE9-FFA1F62B3833}" type="datetimeFigureOut">
              <a:rPr lang="cs-CZ" smtClean="0"/>
              <a:pPr/>
              <a:t>4.3.2015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E1C8F-E300-4887-AFEF-DDCB20571C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393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interestingfacts.org/facts-images/calmen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praha.vupsv.cz/cgi-webisnt/fu.wis?dbn%5et4000=epccicso&amp;gizmo%5et4001=aw-1250&amp;prefix%5et4002=AU=&amp;pft%5et4003=*@depccicso.pfg&amp;letdisp%5et4006=BEG&amp;jump%5et4501=generic&amp;db%5et4700=gen&amp;lang%5et4902=CZ&amp;name%5et4903=EPCCICSO&amp;ctl%5et4921=GA&amp;thead1%5et4922=CLASS=tabulka1%20BORDER=1%20CELLSPACING=1%20CELLPADDING=5&amp;thead2%5et4923=ALIGN=CENTER%20VALIGN=TOP&amp;battr%5et4930=BGCOLOR=white&amp;tfattr%5et4932=class=intro&amp;metaex%5et4940=LINK%20href=/webisnt/custom/cicsoepc/styl.css%20type=text/css%20rel=StyleSheet&amp;TYPE%5et4901=G&amp;h1=1&amp;search=~~2010021612110569" TargetMode="External"/><Relationship Id="rId2" Type="http://schemas.openxmlformats.org/officeDocument/2006/relationships/hyperlink" Target="http://praha.vupsv.cz/cgi-webisnt/fu.wis?dbn%5et4000=epccicso&amp;gizmo%5et4001=aw-1250&amp;prefix%5et4002=AU=&amp;pft%5et4003=*@depccicso.pfg&amp;letdisp%5et4006=BEG&amp;jump%5et4501=generic&amp;db%5et4700=gen&amp;lang%5et4902=CZ&amp;name%5et4903=EPCCICSO&amp;ctl%5et4921=GA&amp;thead1%5et4922=CLASS=tabulka1%20BORDER=1%20CELLSPACING=1%20CELLPADDING=5&amp;thead2%5et4923=ALIGN=CENTER%20VALIGN=TOP&amp;battr%5et4930=BGCOLOR=white&amp;tfattr%5et4932=class=intro&amp;metaex%5et4940=LINK%20href=/webisnt/custom/cicsoepc/styl.css%20type=text/css%20rel=StyleSheet&amp;TYPE%5et4901=G&amp;h1=1&amp;search=~~2009061614153278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Gerontosociologie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4200" dirty="0" smtClean="0">
                <a:solidFill>
                  <a:schemeClr val="tx1"/>
                </a:solidFill>
              </a:rPr>
              <a:t>Sociologie stárnutí a stáří</a:t>
            </a:r>
          </a:p>
          <a:p>
            <a:endParaRPr lang="cs-CZ" dirty="0"/>
          </a:p>
          <a:p>
            <a:r>
              <a:rPr lang="cs-CZ" dirty="0" smtClean="0"/>
              <a:t>PhDr. Hana Janečková PhD.</a:t>
            </a:r>
          </a:p>
          <a:p>
            <a:r>
              <a:rPr lang="cs-CZ" dirty="0" smtClean="0"/>
              <a:t>ETF UK a 3 LF 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9400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Modelováno společností, která adoruje mládí a jeho atributy (krása redukovaná na vzhled těla)</a:t>
            </a:r>
          </a:p>
          <a:p>
            <a:r>
              <a:rPr lang="cs-CZ" b="1" dirty="0"/>
              <a:t>B</a:t>
            </a:r>
            <a:r>
              <a:rPr lang="cs-CZ" b="1" dirty="0" smtClean="0"/>
              <a:t>ýt</a:t>
            </a:r>
            <a:r>
              <a:rPr lang="cs-CZ" dirty="0" smtClean="0"/>
              <a:t> = produkt vizážisty, plastického chirurga, nikoli vnitřní bohatství, duše, vztahy člověk, jeho moudrost</a:t>
            </a:r>
          </a:p>
          <a:p>
            <a:r>
              <a:rPr lang="cs-CZ" dirty="0" smtClean="0"/>
              <a:t>Nedá se určit věk počátku stáří</a:t>
            </a:r>
          </a:p>
          <a:p>
            <a:r>
              <a:rPr lang="cs-CZ" dirty="0" smtClean="0"/>
              <a:t>Jevy a procesy naplňující stáří nemají pouze biologický charakter, ale také psychický, kulturní a sociální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7322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 jako životní fáze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Ohraničená dvěma časovými body</a:t>
            </a:r>
          </a:p>
          <a:p>
            <a:r>
              <a:rPr lang="cs-CZ" b="1" dirty="0" smtClean="0"/>
              <a:t>Horní věková hranice </a:t>
            </a:r>
            <a:r>
              <a:rPr lang="cs-CZ" dirty="0" smtClean="0"/>
              <a:t>stáří je ostře vymezena smrtí (podobně jako dětství je ohraničena nebytím)</a:t>
            </a:r>
          </a:p>
          <a:p>
            <a:r>
              <a:rPr lang="cs-CZ" b="1" dirty="0" smtClean="0"/>
              <a:t>Spodní věková hranice </a:t>
            </a:r>
            <a:r>
              <a:rPr lang="cs-CZ" dirty="0" smtClean="0"/>
              <a:t>– jevy a procesy, které tvoří stáří, vstupují do života člověka postupně. Teprve úhrn těchto procesů tvoří stáří.</a:t>
            </a:r>
          </a:p>
          <a:p>
            <a:r>
              <a:rPr lang="cs-CZ" b="1" dirty="0" smtClean="0"/>
              <a:t>Generační podoba stáří </a:t>
            </a:r>
            <a:r>
              <a:rPr lang="cs-CZ" dirty="0" smtClean="0"/>
              <a:t>(každá generace má svou podobu stáří)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2691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Demografické stárnutí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Odhadněte, kolik lidí nad 65 let žije v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4432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Demografické stárnutí společnosti</a:t>
            </a:r>
            <a:endParaRPr lang="cs-CZ" dirty="0"/>
          </a:p>
        </p:txBody>
      </p:sp>
      <p:pic>
        <p:nvPicPr>
          <p:cNvPr id="4" name="Picture 4" descr="Věková skladba obyvatelstva v roce 20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720056"/>
            <a:ext cx="4114800" cy="4286250"/>
          </a:xfrm>
        </p:spPr>
      </p:pic>
    </p:spTree>
    <p:extLst>
      <p:ext uri="{BB962C8B-B14F-4D97-AF65-F5344CB8AC3E}">
        <p14:creationId xmlns:p14="http://schemas.microsoft.com/office/powerpoint/2010/main" xmlns="" val="1823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cs typeface="Arial" charset="0"/>
              </a:rPr>
              <a:t>Proměna věkové struktury obyvatelstva tak, že nejstarší populační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dirty="0" smtClean="0">
                <a:latin typeface="Arial" charset="0"/>
                <a:cs typeface="Arial" charset="0"/>
              </a:rPr>
              <a:t>       skupiny mají ve společnosti početní převahu. Viz tabulka Prognóza věkové struktury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      obyvatelstva </a:t>
            </a:r>
          </a:p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cs typeface="Arial" charset="0"/>
              </a:rPr>
              <a:t>ČR:</a:t>
            </a:r>
          </a:p>
          <a:p>
            <a:pPr>
              <a:lnSpc>
                <a:spcPct val="80000"/>
              </a:lnSpc>
            </a:pPr>
            <a:endParaRPr lang="cs-CZ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cs-CZ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Věk, ukazatel</a:t>
            </a:r>
            <a:r>
              <a:rPr lang="cs-CZ" dirty="0" smtClean="0">
                <a:latin typeface="Arial" charset="0"/>
                <a:cs typeface="Arial" charset="0"/>
              </a:rPr>
              <a:t>           31.12.2005             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31. 12. 2020</a:t>
            </a:r>
            <a:r>
              <a:rPr lang="cs-CZ" dirty="0" smtClean="0">
                <a:latin typeface="Arial" charset="0"/>
                <a:cs typeface="Arial" charset="0"/>
              </a:rPr>
              <a:t>            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31. 12. 2030</a:t>
            </a:r>
            <a:r>
              <a:rPr lang="cs-CZ" dirty="0" smtClean="0">
                <a:latin typeface="Arial" charset="0"/>
                <a:cs typeface="Arial" charset="0"/>
              </a:rPr>
              <a:t>          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31. 12. 2050</a:t>
            </a:r>
            <a:endParaRPr lang="cs-CZ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cs-CZ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Celkem / </a:t>
            </a:r>
            <a:r>
              <a:rPr lang="cs-CZ" b="1" dirty="0" err="1" smtClean="0">
                <a:latin typeface="Arial" charset="0"/>
                <a:cs typeface="Arial" charset="0"/>
              </a:rPr>
              <a:t>Total</a:t>
            </a:r>
            <a:r>
              <a:rPr lang="cs-CZ" b="1" dirty="0" smtClean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        </a:t>
            </a:r>
            <a:r>
              <a:rPr lang="cs-CZ" dirty="0" smtClean="0">
                <a:latin typeface="Arial" charset="0"/>
                <a:cs typeface="Times New Roman" pitchFamily="18" charset="0"/>
              </a:rPr>
              <a:t>10 234 092</a:t>
            </a:r>
            <a:r>
              <a:rPr lang="cs-CZ" dirty="0" smtClean="0">
                <a:latin typeface="Arial" charset="0"/>
                <a:cs typeface="Arial" charset="0"/>
              </a:rPr>
              <a:t>     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10 283 929</a:t>
            </a:r>
            <a:r>
              <a:rPr lang="cs-CZ" dirty="0" smtClean="0">
                <a:latin typeface="Arial" charset="0"/>
                <a:cs typeface="Arial" charset="0"/>
              </a:rPr>
              <a:t>    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10 102 433</a:t>
            </a:r>
            <a:r>
              <a:rPr lang="cs-CZ" dirty="0" smtClean="0">
                <a:latin typeface="Arial" charset="0"/>
                <a:cs typeface="Arial" charset="0"/>
              </a:rPr>
              <a:t>     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9 438 334</a:t>
            </a:r>
            <a:endParaRPr lang="cs-CZ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-14</a:t>
            </a:r>
            <a:r>
              <a:rPr lang="cs-CZ" dirty="0" smtClean="0">
                <a:latin typeface="Arial" charset="0"/>
                <a:cs typeface="Arial" charset="0"/>
              </a:rPr>
              <a:t>                          </a:t>
            </a:r>
            <a:r>
              <a:rPr lang="cs-CZ" dirty="0" smtClean="0">
                <a:latin typeface="Arial" charset="0"/>
                <a:cs typeface="Times New Roman" pitchFamily="18" charset="0"/>
              </a:rPr>
              <a:t>1 514 013</a:t>
            </a:r>
            <a:r>
              <a:rPr lang="cs-CZ" dirty="0" smtClean="0">
                <a:latin typeface="Arial" charset="0"/>
                <a:cs typeface="Arial" charset="0"/>
              </a:rPr>
              <a:t>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1 408 644</a:t>
            </a:r>
            <a:r>
              <a:rPr lang="cs-CZ" dirty="0" smtClean="0">
                <a:latin typeface="Arial" charset="0"/>
                <a:cs typeface="Arial" charset="0"/>
              </a:rPr>
              <a:t>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1 274 155</a:t>
            </a:r>
            <a:r>
              <a:rPr lang="cs-CZ" dirty="0" smtClean="0">
                <a:latin typeface="Arial" charset="0"/>
                <a:cs typeface="Arial" charset="0"/>
              </a:rPr>
              <a:t>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1 173 004</a:t>
            </a:r>
            <a:endParaRPr lang="cs-CZ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15-64</a:t>
            </a:r>
            <a:r>
              <a:rPr lang="cs-CZ" dirty="0" smtClean="0">
                <a:latin typeface="Arial" charset="0"/>
                <a:cs typeface="Arial" charset="0"/>
              </a:rPr>
              <a:t>                          7 274 860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6 786 952                6 520 205</a:t>
            </a:r>
            <a:r>
              <a:rPr lang="cs-CZ" dirty="0" smtClean="0">
                <a:latin typeface="Arial" charset="0"/>
                <a:cs typeface="Arial" charset="0"/>
              </a:rPr>
              <a:t>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5 309 251</a:t>
            </a:r>
            <a:endParaRPr lang="cs-CZ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65+</a:t>
            </a:r>
            <a:r>
              <a:rPr lang="cs-CZ" b="1" dirty="0" smtClean="0">
                <a:latin typeface="Arial" charset="0"/>
                <a:cs typeface="Arial" charset="0"/>
              </a:rPr>
              <a:t>                             </a:t>
            </a:r>
            <a:r>
              <a:rPr lang="cs-CZ" b="1" dirty="0" smtClean="0">
                <a:latin typeface="Arial" charset="0"/>
                <a:cs typeface="Times New Roman" pitchFamily="18" charset="0"/>
              </a:rPr>
              <a:t>1 445 219</a:t>
            </a:r>
            <a:r>
              <a:rPr lang="cs-CZ" b="1" dirty="0" smtClean="0">
                <a:latin typeface="Arial" charset="0"/>
                <a:cs typeface="Arial" charset="0"/>
              </a:rPr>
              <a:t>       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2 088 333</a:t>
            </a:r>
            <a:r>
              <a:rPr lang="cs-CZ" b="1" dirty="0" smtClean="0">
                <a:latin typeface="Arial" charset="0"/>
                <a:cs typeface="Arial" charset="0"/>
              </a:rPr>
              <a:t>      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2 308 073</a:t>
            </a:r>
            <a:r>
              <a:rPr lang="cs-CZ" b="1" dirty="0" smtClean="0">
                <a:latin typeface="Arial" charset="0"/>
                <a:cs typeface="Arial" charset="0"/>
              </a:rPr>
              <a:t>    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2 956 079</a:t>
            </a:r>
            <a:endParaRPr lang="cs-CZ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  <a:cs typeface="Arial" charset="0"/>
              </a:rPr>
              <a:t>                                       14,1%                      20,3 %                    22,8%                    31,3%</a:t>
            </a:r>
          </a:p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Naděje dožití </a:t>
            </a:r>
            <a:br>
              <a:rPr lang="cs-CZ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cs-CZ" dirty="0" smtClean="0">
                <a:latin typeface="Arial" charset="0"/>
                <a:cs typeface="Arial" charset="0"/>
              </a:rPr>
              <a:t>              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muž</a:t>
            </a:r>
            <a:r>
              <a:rPr lang="cs-CZ" dirty="0" smtClean="0">
                <a:latin typeface="Arial" charset="0"/>
                <a:cs typeface="Arial" charset="0"/>
              </a:rPr>
              <a:t>i         72,88  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74,5                          76,0                      78,9</a:t>
            </a:r>
            <a:endParaRPr lang="cs-CZ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cs typeface="Arial" charset="0"/>
              </a:rPr>
              <a:t>                      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ženy</a:t>
            </a:r>
            <a:r>
              <a:rPr lang="cs-CZ" dirty="0" smtClean="0">
                <a:latin typeface="Arial" charset="0"/>
                <a:cs typeface="Arial" charset="0"/>
              </a:rPr>
              <a:t>         79,10  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80,7</a:t>
            </a:r>
            <a:r>
              <a:rPr lang="cs-CZ" dirty="0" smtClean="0">
                <a:latin typeface="Arial" charset="0"/>
                <a:cs typeface="Arial" charset="0"/>
              </a:rPr>
              <a:t>    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81,9</a:t>
            </a:r>
            <a:r>
              <a:rPr lang="cs-CZ" dirty="0" smtClean="0">
                <a:latin typeface="Arial" charset="0"/>
                <a:cs typeface="Arial" charset="0"/>
              </a:rPr>
              <a:t>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84,5</a:t>
            </a:r>
            <a:endParaRPr lang="cs-CZ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cs-CZ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Průměrný věk</a:t>
            </a:r>
            <a:r>
              <a:rPr lang="cs-CZ" dirty="0" smtClean="0">
                <a:latin typeface="Arial" charset="0"/>
                <a:cs typeface="Arial" charset="0"/>
              </a:rPr>
              <a:t>                          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43,6</a:t>
            </a:r>
            <a:r>
              <a:rPr lang="cs-CZ" dirty="0" smtClean="0">
                <a:latin typeface="Arial" charset="0"/>
                <a:cs typeface="Arial" charset="0"/>
              </a:rPr>
              <a:t>     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45,9</a:t>
            </a:r>
            <a:r>
              <a:rPr lang="cs-CZ" dirty="0" smtClean="0">
                <a:latin typeface="Arial" charset="0"/>
                <a:cs typeface="Arial" charset="0"/>
              </a:rPr>
              <a:t> 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48,8</a:t>
            </a:r>
            <a:endParaRPr lang="cs-CZ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cs typeface="Arial" charset="0"/>
              </a:rPr>
              <a:t>Index stáří                   </a:t>
            </a:r>
            <a:r>
              <a:rPr lang="cs-CZ" dirty="0" smtClean="0">
                <a:latin typeface="Arial" charset="0"/>
                <a:cs typeface="Times New Roman" pitchFamily="18" charset="0"/>
              </a:rPr>
              <a:t>95,46</a:t>
            </a:r>
            <a:r>
              <a:rPr lang="cs-CZ" dirty="0" smtClean="0">
                <a:latin typeface="Arial" charset="0"/>
                <a:cs typeface="Arial" charset="0"/>
              </a:rPr>
              <a:t>                     151,84                         186,88                   256,28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228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55650" y="1360488"/>
            <a:ext cx="7561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2400" b="1">
                <a:cs typeface="Times New Roman" pitchFamily="18" charset="0"/>
              </a:rPr>
              <a:t>Graf č. 1: Vývoj počtu obyvatelstva ČR nad 85 let</a:t>
            </a:r>
            <a:endParaRPr lang="cs-CZ" altLang="cs-CZ" sz="2400"/>
          </a:p>
          <a:p>
            <a:pPr eaLnBrk="0" hangingPunct="0"/>
            <a:r>
              <a:rPr lang="cs-CZ" altLang="cs-CZ" sz="1200" b="1">
                <a:cs typeface="Times New Roman" pitchFamily="18" charset="0"/>
              </a:rPr>
              <a:t>                                                                                         </a:t>
            </a:r>
            <a:endParaRPr lang="cs-CZ" altLang="cs-CZ" sz="900"/>
          </a:p>
          <a:p>
            <a:pPr eaLnBrk="0" hangingPunct="0"/>
            <a:endParaRPr lang="cs-CZ" altLang="cs-CZ"/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5545137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573338" y="4733925"/>
            <a:ext cx="928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1200">
                <a:cs typeface="Times New Roman" pitchFamily="18" charset="0"/>
              </a:rPr>
              <a:t>Zdroj: ČSÚ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13151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 smtClean="0"/>
              <a:t/>
            </a:r>
            <a:br>
              <a:rPr lang="cs-CZ" altLang="cs-CZ" b="1" dirty="0" smtClean="0"/>
            </a:br>
            <a:r>
              <a:rPr lang="cs-CZ" altLang="cs-CZ" b="1" dirty="0" smtClean="0"/>
              <a:t>Demografické </a:t>
            </a:r>
            <a:r>
              <a:rPr lang="cs-CZ" altLang="cs-CZ" b="1" dirty="0"/>
              <a:t>stárnutí společnosti</a:t>
            </a:r>
            <a:br>
              <a:rPr lang="cs-CZ" altLang="cs-CZ" b="1" dirty="0"/>
            </a:br>
            <a:endParaRPr lang="cs-CZ" alt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16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- </a:t>
            </a:r>
            <a:r>
              <a:rPr lang="cs-CZ" altLang="cs-CZ" sz="1600" b="1" dirty="0"/>
              <a:t>14. století</a:t>
            </a:r>
            <a:r>
              <a:rPr lang="cs-CZ" altLang="cs-CZ" sz="1600" dirty="0"/>
              <a:t> - naděje  dožití kolem 30 let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         4  fáze života: adolescence (do 25 let věku),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                                plné mužství (25 – 45 let),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                                stáří (45 – 70)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                                sešlost (nad 70 let)             Dante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-  na počátku </a:t>
            </a:r>
            <a:r>
              <a:rPr lang="cs-CZ" altLang="cs-CZ" sz="1600" b="1" dirty="0"/>
              <a:t>19. století</a:t>
            </a:r>
            <a:r>
              <a:rPr lang="cs-CZ" altLang="cs-CZ" sz="1600" dirty="0"/>
              <a:t>  dosahovala střední délka života v Evropě kolem 40 let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-  kolem r.  </a:t>
            </a:r>
            <a:r>
              <a:rPr lang="cs-CZ" altLang="cs-CZ" sz="1600" b="1" dirty="0"/>
              <a:t>1900</a:t>
            </a:r>
            <a:r>
              <a:rPr lang="cs-CZ" altLang="cs-CZ" sz="1600" dirty="0"/>
              <a:t> dosahovala 50 roků,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-  </a:t>
            </a:r>
            <a:r>
              <a:rPr lang="cs-CZ" altLang="cs-CZ" sz="1600" b="1" dirty="0"/>
              <a:t>r. 1965</a:t>
            </a:r>
            <a:r>
              <a:rPr lang="cs-CZ" altLang="cs-CZ" sz="1600" dirty="0"/>
              <a:t>   72 roků,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-  </a:t>
            </a:r>
            <a:r>
              <a:rPr lang="cs-CZ" altLang="cs-CZ" sz="1600" b="1" dirty="0"/>
              <a:t>2012 </a:t>
            </a:r>
            <a:r>
              <a:rPr lang="cs-CZ" altLang="cs-CZ" sz="1600" dirty="0"/>
              <a:t> v nejvyspělejších zemích již více než 80 let.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Stárnutí se týká celého světa a bude to problémem celého světa.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 V r. 2050 bude žít jen v Číně tolik lidí nad 65 let jako dnes na celém světě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                                                                           (</a:t>
            </a:r>
            <a:r>
              <a:rPr lang="cs-CZ" altLang="cs-CZ" sz="1600" dirty="0" err="1"/>
              <a:t>Schirrmacher</a:t>
            </a:r>
            <a:r>
              <a:rPr lang="cs-CZ" altLang="cs-CZ" sz="1600" dirty="0"/>
              <a:t> 2004, s. 11). </a:t>
            </a:r>
          </a:p>
        </p:txBody>
      </p:sp>
    </p:spTree>
    <p:extLst>
      <p:ext uri="{BB962C8B-B14F-4D97-AF65-F5344CB8AC3E}">
        <p14:creationId xmlns:p14="http://schemas.microsoft.com/office/powerpoint/2010/main" xmlns="" val="248860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Stáří </a:t>
            </a:r>
            <a:r>
              <a:rPr lang="cs-CZ" altLang="cs-CZ" b="1" dirty="0" smtClean="0"/>
              <a:t>a jeho členění</a:t>
            </a:r>
            <a:endParaRPr lang="cs-CZ" altLang="cs-CZ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Vysoké stáří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                    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79712" y="1628800"/>
            <a:ext cx="6707088" cy="4997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Beatrice </a:t>
            </a:r>
            <a:r>
              <a:rPr lang="cs-CZ" altLang="cs-CZ" sz="2400" dirty="0" err="1"/>
              <a:t>Neugartenová</a:t>
            </a:r>
            <a:r>
              <a:rPr lang="cs-CZ" altLang="cs-CZ" sz="24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       70. léta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400" dirty="0" smtClean="0"/>
              <a:t>                                                  - </a:t>
            </a:r>
            <a:r>
              <a:rPr lang="cs-CZ" altLang="cs-CZ" sz="2400" dirty="0" err="1" smtClean="0"/>
              <a:t>young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old</a:t>
            </a: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400" dirty="0" smtClean="0"/>
              <a:t>                                                  -  </a:t>
            </a:r>
            <a:r>
              <a:rPr lang="cs-CZ" altLang="cs-CZ" sz="2400" dirty="0" err="1" smtClean="0"/>
              <a:t>old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old</a:t>
            </a: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                </a:t>
            </a:r>
            <a:r>
              <a:rPr lang="cs-CZ" altLang="cs-CZ" sz="2400" dirty="0" smtClean="0"/>
              <a:t>                                 </a:t>
            </a: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Vlastní </a:t>
            </a:r>
            <a:r>
              <a:rPr lang="cs-CZ" altLang="cs-CZ" sz="2400" dirty="0"/>
              <a:t>stáří 75 – 89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Dlouhověkost </a:t>
            </a:r>
            <a:r>
              <a:rPr lang="cs-CZ" altLang="cs-CZ" sz="2400" dirty="0"/>
              <a:t>90 a více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 Staří </a:t>
            </a:r>
            <a:r>
              <a:rPr lang="cs-CZ" altLang="cs-CZ" sz="2400" dirty="0"/>
              <a:t>senioři 75 – 84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 Velmi </a:t>
            </a:r>
            <a:r>
              <a:rPr lang="cs-CZ" altLang="cs-CZ" sz="2400" dirty="0"/>
              <a:t>staří senioři 85 a více let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 Kmetský </a:t>
            </a:r>
            <a:r>
              <a:rPr lang="cs-CZ" altLang="cs-CZ" sz="2400" dirty="0"/>
              <a:t>věk – nad 90 let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 „</a:t>
            </a:r>
            <a:r>
              <a:rPr lang="cs-CZ" altLang="cs-CZ" sz="2400" dirty="0"/>
              <a:t>Přestárlý</a:t>
            </a:r>
            <a:r>
              <a:rPr lang="cs-CZ" altLang="cs-CZ" sz="2400" dirty="0" smtClean="0"/>
              <a:t>“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</a:t>
            </a:r>
            <a:r>
              <a:rPr lang="cs-CZ" altLang="cs-CZ" sz="1300" b="1" dirty="0" smtClean="0"/>
              <a:t>Zdenka </a:t>
            </a:r>
            <a:r>
              <a:rPr lang="cs-CZ" altLang="cs-CZ" sz="1300" b="1" dirty="0" err="1" smtClean="0"/>
              <a:t>Hásková</a:t>
            </a:r>
            <a:r>
              <a:rPr lang="cs-CZ" altLang="cs-CZ" sz="1300" b="1" dirty="0" smtClean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300" b="1" dirty="0" smtClean="0"/>
              <a:t>     107 let (* 1907)</a:t>
            </a:r>
            <a:endParaRPr lang="cs-CZ" altLang="cs-CZ" sz="1300" b="1" dirty="0"/>
          </a:p>
        </p:txBody>
      </p:sp>
      <p:pic>
        <p:nvPicPr>
          <p:cNvPr id="5124" name="il_fi" descr="http://www.interestingfacts.org/facts-images/calment.jpg"/>
          <p:cNvPicPr>
            <a:picLocks noChangeAspect="1" noChangeArrowheads="1"/>
          </p:cNvPicPr>
          <p:nvPr/>
        </p:nvPicPr>
        <p:blipFill>
          <a:blip r:embed="rId2" r:link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1" y="1916832"/>
            <a:ext cx="1583978" cy="185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195736" y="3182506"/>
            <a:ext cx="339310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cs-CZ" altLang="cs-CZ" sz="1200" b="1" dirty="0" err="1" smtClean="0"/>
              <a:t>Jeanne</a:t>
            </a:r>
            <a:r>
              <a:rPr lang="cs-CZ" altLang="cs-CZ" sz="1200" b="1" dirty="0" smtClean="0"/>
              <a:t> </a:t>
            </a:r>
            <a:r>
              <a:rPr lang="cs-CZ" altLang="cs-CZ" sz="1200" b="1" dirty="0" err="1"/>
              <a:t>Calment</a:t>
            </a:r>
            <a:r>
              <a:rPr lang="cs-CZ" altLang="cs-CZ" sz="1200" b="1" dirty="0"/>
              <a:t>, </a:t>
            </a:r>
            <a:endParaRPr lang="cs-CZ" altLang="cs-CZ" sz="1200" b="1" dirty="0" smtClean="0"/>
          </a:p>
          <a:p>
            <a:r>
              <a:rPr lang="cs-CZ" altLang="cs-CZ" sz="1200" b="1" dirty="0" smtClean="0"/>
              <a:t>123 </a:t>
            </a:r>
            <a:r>
              <a:rPr lang="cs-CZ" altLang="cs-CZ" sz="1200" b="1" dirty="0"/>
              <a:t>let</a:t>
            </a:r>
          </a:p>
          <a:p>
            <a:r>
              <a:rPr lang="cs-CZ" altLang="cs-CZ" sz="1200" b="1" dirty="0" smtClean="0"/>
              <a:t>1875-1997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pic>
        <p:nvPicPr>
          <p:cNvPr id="7" name="Picture 2" descr="D:\Hanka soubory\Pictures\Kanada\Zdenka 107, Jana, Chris a další - vánoce 2013\Zdenka 107 l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2" y="3938121"/>
            <a:ext cx="1583978" cy="25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605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Arial" charset="0"/>
                <a:cs typeface="Arial" charset="0"/>
              </a:rPr>
              <a:t>Dále se rozlišuje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b="1" dirty="0" smtClean="0">
                <a:latin typeface="Arial" charset="0"/>
                <a:cs typeface="Arial" charset="0"/>
              </a:rPr>
              <a:t>Věk </a:t>
            </a:r>
            <a:r>
              <a:rPr lang="cs-CZ" b="1" dirty="0">
                <a:latin typeface="Arial" charset="0"/>
                <a:cs typeface="Arial" charset="0"/>
              </a:rPr>
              <a:t>kalendářní</a:t>
            </a:r>
            <a:r>
              <a:rPr lang="cs-CZ" dirty="0">
                <a:latin typeface="Arial" charset="0"/>
                <a:cs typeface="Arial" charset="0"/>
              </a:rPr>
              <a:t> (dle data narození)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b="1" dirty="0">
                <a:latin typeface="Arial" charset="0"/>
                <a:cs typeface="Arial" charset="0"/>
              </a:rPr>
              <a:t>Věk biologický</a:t>
            </a:r>
            <a:r>
              <a:rPr lang="cs-CZ" dirty="0">
                <a:latin typeface="Arial" charset="0"/>
                <a:cs typeface="Arial" charset="0"/>
              </a:rPr>
              <a:t> (odpovídá stavu jednotlivých orgánů, cév) –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b="1" dirty="0">
                <a:latin typeface="Arial" charset="0"/>
                <a:cs typeface="Arial" charset="0"/>
              </a:rPr>
              <a:t>Věk sociální</a:t>
            </a:r>
            <a:r>
              <a:rPr lang="cs-CZ" dirty="0">
                <a:latin typeface="Arial" charset="0"/>
                <a:cs typeface="Arial" charset="0"/>
              </a:rPr>
              <a:t> (dle sociálních rolí, které člověk zastává)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Věk kalendářní, biologický a sociální se obvykle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nekryjí. Každý stárne individuálně. Stárnutí je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ovlivněno nejen involučními změnami, ale také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dispozicí, původním funkčním stavem, způsobem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života, prožitými životními událostmi atd.</a:t>
            </a:r>
          </a:p>
          <a:p>
            <a:pPr>
              <a:lnSpc>
                <a:spcPct val="90000"/>
              </a:lnSpc>
            </a:pPr>
            <a:endParaRPr lang="cs-CZ" sz="1800" dirty="0">
              <a:latin typeface="Arial" charset="0"/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71130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Arial" charset="0"/>
                <a:cs typeface="Arial" charset="0"/>
              </a:rPr>
              <a:t>Paradoxy dlouhověkosti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Všichni chceme žít dlouho, těšíme se z úspěchů medicíny</a:t>
            </a:r>
          </a:p>
          <a:p>
            <a:pPr marL="0" indent="0"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 - ale zároveň vytěsňujeme stáří ze života společnosti, bojíme se </a:t>
            </a:r>
          </a:p>
          <a:p>
            <a:pPr marL="0" indent="0"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   stárnutí</a:t>
            </a:r>
          </a:p>
          <a:p>
            <a:pPr marL="0" indent="0">
              <a:buNone/>
            </a:pPr>
            <a:endParaRPr lang="cs-CZ" sz="18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Negativní obraz stáří v médiích, v očích mladých lidí</a:t>
            </a:r>
          </a:p>
          <a:p>
            <a:pPr marL="0" indent="0">
              <a:buNone/>
            </a:pPr>
            <a:endParaRPr lang="cs-CZ" sz="1800" b="1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Staří lidé prezentováni jako ekonomická zátěž společnosti, jako nemohoucí a nemocní, jako příjemci služeb, důchodů (skandály s nekvalitní péčí, porušování lidských práv seniorů, násilí na seniorech, zesměšňování, zneschopňování, izolace)</a:t>
            </a:r>
          </a:p>
          <a:p>
            <a:pPr marL="0" indent="0">
              <a:buNone/>
            </a:pPr>
            <a:endParaRPr lang="cs-CZ" sz="18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Chybí vzory moudrých a úspěšných seniorů </a:t>
            </a:r>
          </a:p>
          <a:p>
            <a:pPr marL="0" indent="0">
              <a:buNone/>
            </a:pPr>
            <a:r>
              <a:rPr lang="cs-CZ" sz="1600" dirty="0" smtClean="0">
                <a:latin typeface="Arial" charset="0"/>
                <a:cs typeface="Arial" charset="0"/>
              </a:rPr>
              <a:t>(</a:t>
            </a:r>
            <a:r>
              <a:rPr lang="cs-CZ" sz="1600" dirty="0" err="1" smtClean="0">
                <a:latin typeface="Arial" charset="0"/>
                <a:cs typeface="Arial" charset="0"/>
              </a:rPr>
              <a:t>T.G.Masaryk</a:t>
            </a:r>
            <a:r>
              <a:rPr lang="cs-CZ" sz="1600" dirty="0" smtClean="0">
                <a:latin typeface="Arial" charset="0"/>
                <a:cs typeface="Arial" charset="0"/>
              </a:rPr>
              <a:t>, Václav Havel,  kníže </a:t>
            </a:r>
            <a:r>
              <a:rPr lang="cs-CZ" sz="1600" dirty="0" err="1" smtClean="0">
                <a:latin typeface="Arial" charset="0"/>
                <a:cs typeface="Arial" charset="0"/>
              </a:rPr>
              <a:t>Schwartzenberg</a:t>
            </a:r>
            <a:r>
              <a:rPr lang="cs-CZ" sz="1600" dirty="0" smtClean="0">
                <a:latin typeface="Arial" charset="0"/>
                <a:cs typeface="Arial" charset="0"/>
              </a:rPr>
              <a:t>, Pavel </a:t>
            </a:r>
            <a:r>
              <a:rPr lang="cs-CZ" sz="1600" dirty="0" err="1" smtClean="0">
                <a:latin typeface="Arial" charset="0"/>
                <a:cs typeface="Arial" charset="0"/>
              </a:rPr>
              <a:t>Tygrid</a:t>
            </a:r>
            <a:r>
              <a:rPr lang="cs-CZ" sz="1600" dirty="0" smtClean="0">
                <a:latin typeface="Arial" charset="0"/>
                <a:cs typeface="Arial" charset="0"/>
              </a:rPr>
              <a:t>, Hana Hegerová, Karel Gott, Václav Neckář)</a:t>
            </a:r>
          </a:p>
        </p:txBody>
      </p:sp>
    </p:spTree>
    <p:extLst>
      <p:ext uri="{BB962C8B-B14F-4D97-AF65-F5344CB8AC3E}">
        <p14:creationId xmlns:p14="http://schemas.microsoft.com/office/powerpoint/2010/main" xmlns="" val="62933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Gerontosociologie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smtClean="0"/>
              <a:t>sociologie stáří, sociální gerontologie</a:t>
            </a:r>
            <a:endParaRPr lang="cs-CZ" altLang="cs-CZ" dirty="0" smtClean="0"/>
          </a:p>
          <a:p>
            <a:r>
              <a:rPr lang="cs-CZ" altLang="cs-CZ" dirty="0" smtClean="0">
                <a:solidFill>
                  <a:srgbClr val="FF6600"/>
                </a:solidFill>
              </a:rPr>
              <a:t>předmět</a:t>
            </a:r>
            <a:r>
              <a:rPr lang="cs-CZ" altLang="cs-CZ" dirty="0" smtClean="0"/>
              <a:t>: stáří a stárnutí jako sociální kategorie měnící svůj obsah podle spol. a kulturního kontextu</a:t>
            </a:r>
          </a:p>
          <a:p>
            <a:r>
              <a:rPr lang="cs-CZ" altLang="cs-CZ" dirty="0" smtClean="0">
                <a:solidFill>
                  <a:srgbClr val="FF6600"/>
                </a:solidFill>
              </a:rPr>
              <a:t>objekt</a:t>
            </a:r>
            <a:r>
              <a:rPr lang="cs-CZ" altLang="cs-CZ" dirty="0" smtClean="0"/>
              <a:t>: skupiny „starých“ lidí a jejich vztah k jiným skupinám a jejich pozice ve společnosti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4999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Dotazník postojů ke stáří AAQ</a:t>
            </a:r>
            <a:br>
              <a:rPr lang="cs-CZ" altLang="cs-CZ" dirty="0"/>
            </a:br>
            <a:r>
              <a:rPr lang="cs-CZ" altLang="cs-CZ" sz="2000" dirty="0"/>
              <a:t>K. </a:t>
            </a:r>
            <a:r>
              <a:rPr lang="cs-CZ" altLang="cs-CZ" sz="2000" dirty="0" err="1"/>
              <a:t>Laidlow</a:t>
            </a:r>
            <a:r>
              <a:rPr lang="cs-CZ" altLang="cs-CZ" sz="2000" dirty="0"/>
              <a:t> et al. (WHOQOL-OLD GROUP), 2006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820150" cy="485298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/>
              <a:t>    </a:t>
            </a:r>
          </a:p>
          <a:p>
            <a:pPr>
              <a:buFontTx/>
              <a:buNone/>
            </a:pPr>
            <a:r>
              <a:rPr lang="cs-CZ" altLang="cs-CZ" dirty="0" smtClean="0"/>
              <a:t>Zachycuje </a:t>
            </a:r>
            <a:r>
              <a:rPr lang="cs-CZ" altLang="cs-CZ" dirty="0"/>
              <a:t>zkušenosti a postoje starších lidí </a:t>
            </a:r>
          </a:p>
          <a:p>
            <a:pPr>
              <a:buFontTx/>
              <a:buNone/>
            </a:pPr>
            <a:r>
              <a:rPr lang="cs-CZ" altLang="cs-CZ" dirty="0"/>
              <a:t>týkající se stárnutí 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Metoda </a:t>
            </a:r>
            <a:r>
              <a:rPr lang="cs-CZ" altLang="cs-CZ" b="1" dirty="0" err="1"/>
              <a:t>focus</a:t>
            </a:r>
            <a:r>
              <a:rPr lang="cs-CZ" altLang="cs-CZ" b="1" dirty="0"/>
              <a:t> </a:t>
            </a:r>
            <a:r>
              <a:rPr lang="cs-CZ" altLang="cs-CZ" b="1" dirty="0" err="1"/>
              <a:t>group</a:t>
            </a:r>
            <a:r>
              <a:rPr lang="cs-CZ" altLang="cs-CZ" b="1" dirty="0"/>
              <a:t> </a:t>
            </a:r>
            <a:r>
              <a:rPr lang="cs-CZ" altLang="cs-CZ" dirty="0"/>
              <a:t>(senioři jako experti </a:t>
            </a:r>
          </a:p>
          <a:p>
            <a:pPr>
              <a:buFontTx/>
              <a:buNone/>
            </a:pPr>
            <a:r>
              <a:rPr lang="cs-CZ" altLang="cs-CZ" dirty="0"/>
              <a:t>na stárnutí)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1109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/>
              <a:t>3faktorový model stárnutí:</a:t>
            </a:r>
            <a:r>
              <a:rPr lang="cs-CZ" altLang="cs-CZ" sz="4000"/>
              <a:t/>
            </a:r>
            <a:br>
              <a:rPr lang="cs-CZ" altLang="cs-CZ" sz="4000"/>
            </a:br>
            <a:endParaRPr lang="cs-CZ" altLang="cs-CZ" sz="40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800" b="1" dirty="0"/>
              <a:t>Psychologický růst</a:t>
            </a:r>
            <a:r>
              <a:rPr lang="cs-CZ" altLang="cs-CZ" sz="2800" dirty="0"/>
              <a:t> (moudrost, směřování k životu, vnímání pozitivních stránek života ve vztahu k sobě i k druhým)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/>
              <a:t>     </a:t>
            </a:r>
            <a:r>
              <a:rPr lang="cs-CZ" altLang="cs-CZ" sz="1600" dirty="0"/>
              <a:t>lépe se vyrovnávám se životem, stáří je výsada, s věkem přichází moudrost, stáří přináší mnoho příjemných věcí, jsem k sobě tolerantnější, je důležité předávat zkušenosti a být příkladem mladším, můj život má smysl  </a:t>
            </a:r>
            <a:endParaRPr lang="cs-CZ" altLang="cs-CZ" sz="16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1600" dirty="0"/>
          </a:p>
          <a:p>
            <a:pPr>
              <a:lnSpc>
                <a:spcPct val="90000"/>
              </a:lnSpc>
            </a:pPr>
            <a:r>
              <a:rPr lang="cs-CZ" altLang="cs-CZ" sz="2800" b="1" dirty="0"/>
              <a:t>Psychosociální ztráty </a:t>
            </a:r>
            <a:r>
              <a:rPr lang="cs-CZ" altLang="cs-CZ" sz="2800" dirty="0"/>
              <a:t>(stáří je negativní zkušenost – ztráty, vyloučení, závislost, nesoběstačnost  a zátěž pro rodinu</a:t>
            </a:r>
            <a:r>
              <a:rPr lang="cs-CZ" altLang="cs-CZ" sz="2800" dirty="0" smtClean="0"/>
              <a:t>)</a:t>
            </a:r>
            <a:endParaRPr lang="cs-CZ" altLang="cs-CZ" sz="2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    </a:t>
            </a:r>
            <a:r>
              <a:rPr lang="cs-CZ" altLang="cs-CZ" sz="1600" dirty="0"/>
              <a:t>stáří je čas samoty, depresí, ztrát, je těžší mluvit o pocitech, ztrácím svou nezávislost, hůře navazuji přátelství, necítím se začleněná do společnosti, cítím se vyřazená z mnoha </a:t>
            </a:r>
            <a:r>
              <a:rPr lang="cs-CZ" altLang="cs-CZ" sz="1600" dirty="0" smtClean="0"/>
              <a:t>věcí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1600" dirty="0"/>
          </a:p>
          <a:p>
            <a:pPr>
              <a:lnSpc>
                <a:spcPct val="90000"/>
              </a:lnSpc>
            </a:pPr>
            <a:r>
              <a:rPr lang="cs-CZ" altLang="cs-CZ" sz="2800" b="1" dirty="0"/>
              <a:t>Fyzické </a:t>
            </a:r>
            <a:r>
              <a:rPr lang="cs-CZ" altLang="cs-CZ" sz="2800" b="1" dirty="0" smtClean="0"/>
              <a:t>změny </a:t>
            </a:r>
            <a:r>
              <a:rPr lang="cs-CZ" altLang="cs-CZ" sz="2800" dirty="0"/>
              <a:t>(fyzické zdraví, </a:t>
            </a:r>
            <a:r>
              <a:rPr lang="cs-CZ" altLang="cs-CZ" sz="2800" dirty="0" err="1"/>
              <a:t>dynamika,vitalita</a:t>
            </a:r>
            <a:r>
              <a:rPr lang="cs-CZ" altLang="cs-CZ" sz="2800" dirty="0" smtClean="0"/>
              <a:t>)</a:t>
            </a:r>
            <a:endParaRPr lang="cs-CZ" altLang="cs-CZ" sz="2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    </a:t>
            </a:r>
            <a:r>
              <a:rPr lang="cs-CZ" altLang="cs-CZ" sz="1600" dirty="0"/>
              <a:t>je důležité cvičit v každém věku, stárnutí je snadnější, necítím se starý, moje identita není definována věkem, mám více energie, zdravotní problémy mně nebrání v tom, abych dělala co chci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1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600" dirty="0"/>
              <a:t> </a:t>
            </a:r>
            <a:r>
              <a:rPr lang="cs-CZ" altLang="cs-CZ" sz="1600" dirty="0" smtClean="0"/>
              <a:t>                                                                                                                                                K</a:t>
            </a:r>
            <a:r>
              <a:rPr lang="cs-CZ" altLang="cs-CZ" sz="1600" dirty="0"/>
              <a:t>. </a:t>
            </a:r>
            <a:r>
              <a:rPr lang="cs-CZ" altLang="cs-CZ" sz="1600" dirty="0" err="1"/>
              <a:t>Laidlow</a:t>
            </a:r>
            <a:r>
              <a:rPr lang="cs-CZ" altLang="cs-CZ" sz="1600" dirty="0"/>
              <a:t> et al</a:t>
            </a:r>
            <a:r>
              <a:rPr lang="cs-CZ" altLang="cs-CZ" sz="1600" dirty="0" smtClean="0"/>
              <a:t>. 2006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1311181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smtClean="0">
                <a:latin typeface="Arial" charset="0"/>
                <a:cs typeface="Arial" charset="0"/>
              </a:rPr>
              <a:t>Důsledky stárnutí populace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cs-CZ" b="1" dirty="0" err="1" smtClean="0">
                <a:latin typeface="Arial" charset="0"/>
                <a:cs typeface="Arial" charset="0"/>
              </a:rPr>
              <a:t>Pozitvní</a:t>
            </a:r>
            <a:endParaRPr lang="cs-CZ" b="1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cs-CZ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Budou-li senioři zdraví, mohou déle pracovat, něco tvořit, pečovat o rodinu, vnoučata, pomáhat slabším jako dobrovolníci, obohacovat život společnosti o své vzpomínky a zkušenosti, zapojovat se ve veřejném životě</a:t>
            </a:r>
          </a:p>
          <a:p>
            <a:pPr>
              <a:lnSpc>
                <a:spcPct val="90000"/>
              </a:lnSpc>
            </a:pPr>
            <a:endParaRPr lang="cs-CZ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b="1" dirty="0" smtClean="0">
                <a:latin typeface="Arial" charset="0"/>
                <a:cs typeface="Arial" charset="0"/>
              </a:rPr>
              <a:t>Negativní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Ve vysokém věku přibývá nemocí a snižuje se soběstačnost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Proto bude třeba více zařízení pro staré osoby s postižením a pro dlouhodobě nemocné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Bude třeba podporovat rodinné příslušníky, kteří budou poskytovat péči svým nemocným příbuzným (vzdělávat je, umožnit jim odpočinek, hodnotit jejich finanční zabezpečení a v případě potřeby pomoci)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5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Důsledky stárnutí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endParaRPr lang="cs-CZ" altLang="cs-CZ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b="1" dirty="0"/>
              <a:t>Stárnutí se týká populace i každého jedince. Důsledky: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ekonomické</a:t>
            </a:r>
            <a:r>
              <a:rPr lang="cs-CZ" altLang="cs-CZ" sz="1800" dirty="0"/>
              <a:t> – důchody, pojištění, chudoba ve stáří, náklady na péči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 err="1"/>
              <a:t>medicínsko</a:t>
            </a:r>
            <a:r>
              <a:rPr lang="cs-CZ" altLang="cs-CZ" sz="1800" b="1" dirty="0"/>
              <a:t> sociální  </a:t>
            </a:r>
            <a:r>
              <a:rPr lang="cs-CZ" altLang="cs-CZ" sz="1800" dirty="0"/>
              <a:t>- </a:t>
            </a:r>
            <a:r>
              <a:rPr lang="cs-CZ" altLang="cs-CZ" sz="1800" dirty="0" err="1"/>
              <a:t>funkčí</a:t>
            </a:r>
            <a:r>
              <a:rPr lang="cs-CZ" altLang="cs-CZ" sz="1800" dirty="0"/>
              <a:t> ztráty, závislost, potřeba služeb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existenciální a etické </a:t>
            </a:r>
            <a:r>
              <a:rPr lang="cs-CZ" altLang="cs-CZ" sz="1800" dirty="0"/>
              <a:t>(„Společnost, kterou jsme vybudovali bere starým všechno: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                                            sebevědomí</a:t>
            </a:r>
            <a:r>
              <a:rPr lang="cs-CZ" altLang="cs-CZ" sz="1800" dirty="0"/>
              <a:t>, pracovní místa, biografii…“ – </a:t>
            </a:r>
            <a:r>
              <a:rPr lang="cs-CZ" altLang="cs-CZ" sz="1800" dirty="0" err="1"/>
              <a:t>Schirrmacher</a:t>
            </a:r>
            <a:r>
              <a:rPr lang="cs-CZ" altLang="cs-CZ" sz="1800" dirty="0"/>
              <a:t>))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Pro společnost </a:t>
            </a:r>
            <a:r>
              <a:rPr lang="cs-CZ" altLang="cs-CZ" sz="1800" dirty="0" smtClean="0"/>
              <a:t>-   </a:t>
            </a:r>
            <a:r>
              <a:rPr lang="cs-CZ" altLang="cs-CZ" sz="1800" dirty="0"/>
              <a:t>příležitost rozvoje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</a:t>
            </a:r>
            <a:r>
              <a:rPr lang="cs-CZ" altLang="cs-CZ" sz="1800" dirty="0" smtClean="0"/>
              <a:t>                </a:t>
            </a:r>
            <a:r>
              <a:rPr lang="cs-CZ" altLang="cs-CZ" sz="1800" dirty="0"/>
              <a:t>-  zátěž - systém dlouhodobé péče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400" dirty="0"/>
              <a:t>Pro </a:t>
            </a:r>
            <a:r>
              <a:rPr lang="cs-CZ" altLang="cs-CZ" sz="2400" dirty="0" smtClean="0"/>
              <a:t>jednotlivce  </a:t>
            </a:r>
            <a:r>
              <a:rPr lang="cs-CZ" altLang="cs-CZ" sz="1800" dirty="0"/>
              <a:t>-  období psychosociálních </a:t>
            </a:r>
            <a:r>
              <a:rPr lang="cs-CZ" altLang="cs-CZ" sz="1800" dirty="0" smtClean="0"/>
              <a:t>ztrát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                                     -  </a:t>
            </a:r>
            <a:r>
              <a:rPr lang="cs-CZ" altLang="cs-CZ" sz="1800" dirty="0"/>
              <a:t>období psychologického růstu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 smtClean="0"/>
              <a:t>                                        -  </a:t>
            </a:r>
            <a:r>
              <a:rPr lang="cs-CZ" altLang="cs-CZ" sz="1800" dirty="0"/>
              <a:t>období tělesných změn  </a:t>
            </a:r>
            <a:r>
              <a:rPr lang="cs-CZ" altLang="cs-CZ" sz="1800" dirty="0" smtClean="0"/>
              <a:t>(</a:t>
            </a:r>
            <a:r>
              <a:rPr lang="cs-CZ" altLang="cs-CZ" sz="1800" dirty="0" err="1" smtClean="0"/>
              <a:t>Laidlow</a:t>
            </a:r>
            <a:r>
              <a:rPr lang="cs-CZ" altLang="cs-CZ" sz="18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3000" b="1" dirty="0"/>
              <a:t>Paradox stárnutí společnosti</a:t>
            </a:r>
            <a:r>
              <a:rPr lang="cs-CZ" altLang="cs-CZ" sz="30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Stáří je v očích společnosti drahé a neproduktivní, přesto lidé dělají vše pro to, aby si své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stáří prodloužili.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600" b="1" dirty="0"/>
              <a:t>Pocit mnoha lidí: čím déle žijí, tím menší mají cenu.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Diskriminace seniorů – ageismus (R. </a:t>
            </a:r>
            <a:r>
              <a:rPr lang="cs-CZ" altLang="cs-CZ" sz="1800" dirty="0" err="1"/>
              <a:t>Butler</a:t>
            </a:r>
            <a:r>
              <a:rPr lang="cs-CZ" altLang="cs-CZ" sz="1800" dirty="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100" b="1" dirty="0" smtClean="0"/>
              <a:t>Stárnutí společnosti a jevy s ním spojené evropské společnosti zaskočilo</a:t>
            </a:r>
            <a:endParaRPr lang="cs-CZ" altLang="cs-CZ" sz="21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                         </a:t>
            </a:r>
          </a:p>
          <a:p>
            <a:pPr>
              <a:lnSpc>
                <a:spcPct val="80000"/>
              </a:lnSpc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2545475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Demografická panika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Zastrašování budoucí situací spojenou se stárnutím populace.</a:t>
            </a:r>
          </a:p>
          <a:p>
            <a:r>
              <a:rPr lang="cs-CZ" dirty="0" smtClean="0"/>
              <a:t>„Nebýt starých, společnost by neměla problémy, státní rozpočet by byl vyrovnaný, mladí by nemuseli vydělávat na ty staré“. </a:t>
            </a:r>
          </a:p>
          <a:p>
            <a:r>
              <a:rPr lang="cs-CZ" dirty="0" smtClean="0"/>
              <a:t>Stáří je vnímáno jako něco, s čím je třeba se vyrovnat, ale je to něco zbytného, co „spotřebovalo“ svůj smysl – nyní je nám mladým, aktivním, produktivním, konkurenceschopným na krku, na obtíž“.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79493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59EB-3CBF-42F9-9268-BA869AA78ABA}" type="slidenum">
              <a:rPr lang="en-GB" altLang="cs-CZ"/>
              <a:pPr/>
              <a:t>25</a:t>
            </a:fld>
            <a:endParaRPr lang="en-GB" alt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6250"/>
            <a:ext cx="58388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2725"/>
            <a:ext cx="207962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68313" y="404813"/>
            <a:ext cx="2376487" cy="360362"/>
          </a:xfrm>
          <a:prstGeom prst="rect">
            <a:avLst/>
          </a:prstGeom>
          <a:noFill/>
          <a:ln w="5715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916238" y="115888"/>
            <a:ext cx="472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/>
              <a:t>Diskriminace na základě VĚKU </a:t>
            </a:r>
          </a:p>
          <a:p>
            <a:r>
              <a:rPr lang="cs-CZ" altLang="cs-CZ" sz="2400" b="1"/>
              <a:t>je „u nás“ (hodně) rozšířená</a:t>
            </a:r>
            <a:endParaRPr lang="en-GB" altLang="cs-CZ" sz="2400" b="1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119813" y="6508750"/>
            <a:ext cx="2989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Zdroj: Eurobarometr No. 263 - 2006</a:t>
            </a:r>
            <a:endParaRPr lang="en-GB" altLang="cs-CZ" sz="1400"/>
          </a:p>
        </p:txBody>
      </p:sp>
    </p:spTree>
    <p:extLst>
      <p:ext uri="{BB962C8B-B14F-4D97-AF65-F5344CB8AC3E}">
        <p14:creationId xmlns:p14="http://schemas.microsoft.com/office/powerpoint/2010/main" xmlns="" val="33071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91F3-EEF7-49D9-9EF1-50335BCF2A57}" type="slidenum">
              <a:rPr lang="en-GB" altLang="cs-CZ"/>
              <a:pPr/>
              <a:t>26</a:t>
            </a:fld>
            <a:endParaRPr lang="en-GB" altLang="cs-CZ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Jak hodnotíte zvyšující se podíl osob nad 65 let v populaci ČR?</a:t>
            </a:r>
          </a:p>
        </p:txBody>
      </p:sp>
      <p:graphicFrame>
        <p:nvGraphicFramePr>
          <p:cNvPr id="203782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50825" y="1773238"/>
          <a:ext cx="8712200" cy="4611687"/>
        </p:xfrm>
        <a:graphic>
          <a:graphicData uri="http://schemas.openxmlformats.org/presentationml/2006/ole">
            <p:oleObj spid="_x0000_s2067" name="Graf" r:id="rId4" imgW="7772439" imgH="4114839" progId="MSGraph.Chart.8">
              <p:embed followColorScheme="full"/>
            </p:oleObj>
          </a:graphicData>
        </a:graphic>
      </p:graphicFrame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304800" y="6553200"/>
            <a:ext cx="26114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itchFamily="18" charset="0"/>
                <a:cs typeface="Times New Roman" pitchFamily="18" charset="0"/>
              </a:rPr>
              <a:t>Zdroj: PPA II – CR 2001, Catibus 2008</a:t>
            </a:r>
          </a:p>
          <a:p>
            <a:endParaRPr lang="cs-CZ" altLang="cs-CZ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7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smtClean="0">
                <a:latin typeface="Arial" charset="0"/>
                <a:cs typeface="Arial" charset="0"/>
              </a:rPr>
              <a:t>Důsledky stárnutí populace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cs-CZ" b="1" dirty="0" err="1" smtClean="0">
                <a:latin typeface="Arial" charset="0"/>
                <a:cs typeface="Arial" charset="0"/>
              </a:rPr>
              <a:t>Pozitvní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latin typeface="Arial" charset="0"/>
                <a:cs typeface="Arial" charset="0"/>
              </a:rPr>
              <a:t>Budou-li zdraví, mohou déle pracovat, něco tvořit, pečovat o rodinu, vnoučata, pomáhat slabším jako dobrovolníci, obohacovat život společnosti o své vzpomínky a zkušenosti, zapojovat se ve veřejném životě</a:t>
            </a:r>
          </a:p>
          <a:p>
            <a:pPr>
              <a:lnSpc>
                <a:spcPct val="90000"/>
              </a:lnSpc>
            </a:pPr>
            <a:endParaRPr lang="cs-CZ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b="1" dirty="0" smtClean="0">
                <a:latin typeface="Arial" charset="0"/>
                <a:cs typeface="Arial" charset="0"/>
              </a:rPr>
              <a:t>Negativní</a:t>
            </a:r>
          </a:p>
          <a:p>
            <a:pPr>
              <a:lnSpc>
                <a:spcPct val="90000"/>
              </a:lnSpc>
            </a:pPr>
            <a:endParaRPr lang="cs-CZ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Ve vysokém věku přibývá nemocí a snižuje se soběstačnost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Proto bude třeba více zařízení pro staré osoby s postižením a pro dlouhodobě nemocné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Bude třeba podporovat rodinné příslušníky, kteří budou poskytovat péči svým nemocným příbuzným (vzdělávat je, umožnit jim odpočinek, hodnotit jejich finanční zabezpečení a v případě potřeby pomoci)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675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600" b="1" dirty="0">
                <a:latin typeface="Arial" charset="0"/>
                <a:cs typeface="Arial" charset="0"/>
              </a:rPr>
              <a:t>Ageismus</a:t>
            </a:r>
            <a:r>
              <a:rPr lang="cs-CZ" sz="2600" dirty="0">
                <a:latin typeface="Arial" charset="0"/>
                <a:cs typeface="Arial" charset="0"/>
              </a:rPr>
              <a:t> – vnímání starých lidí jako odlišných bytostí, které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nemají v této společnosti své místo, obtěžují,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překážejí, zdržují a zatěžují společnost</a:t>
            </a:r>
          </a:p>
          <a:p>
            <a:pPr marL="0" indent="0">
              <a:lnSpc>
                <a:spcPct val="80000"/>
              </a:lnSpc>
              <a:buNone/>
            </a:pPr>
            <a:endParaRPr lang="cs-CZ" sz="2600" dirty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600" b="1" dirty="0">
                <a:latin typeface="Arial" charset="0"/>
                <a:cs typeface="Arial" charset="0"/>
              </a:rPr>
              <a:t>Diskriminace seniorů </a:t>
            </a:r>
            <a:r>
              <a:rPr lang="cs-CZ" sz="2600" dirty="0">
                <a:latin typeface="Arial" charset="0"/>
                <a:cs typeface="Arial" charset="0"/>
              </a:rPr>
              <a:t>– je důsledkem </a:t>
            </a:r>
            <a:r>
              <a:rPr lang="cs-CZ" sz="2600" dirty="0" err="1">
                <a:latin typeface="Arial" charset="0"/>
                <a:cs typeface="Arial" charset="0"/>
              </a:rPr>
              <a:t>ageistických</a:t>
            </a:r>
            <a:r>
              <a:rPr lang="cs-CZ" sz="2600" dirty="0">
                <a:latin typeface="Arial" charset="0"/>
                <a:cs typeface="Arial" charset="0"/>
              </a:rPr>
              <a:t> postojů.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Oddělování mladých a starých, odlišný přístup ke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starým lidem, vytváření bariér v začleňování do </a:t>
            </a:r>
            <a:r>
              <a:rPr lang="cs-CZ" sz="2600" dirty="0" smtClean="0">
                <a:latin typeface="Arial" charset="0"/>
                <a:cs typeface="Arial" charset="0"/>
              </a:rPr>
              <a:t>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cs typeface="Arial" charset="0"/>
              </a:rPr>
              <a:t>                  společnosti </a:t>
            </a:r>
            <a:r>
              <a:rPr lang="cs-CZ" sz="2600" dirty="0">
                <a:latin typeface="Arial" charset="0"/>
                <a:cs typeface="Arial" charset="0"/>
              </a:rPr>
              <a:t>(malé písmo na obalech, přístrojích,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nepřizpůsobení nových technologií specifickým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potřebám stáří, zneužívání starých lidí na finančním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trhu, nevhodné zacházení ve zdravotnictví, omezení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dostupnosti zdravotní péče, nedostatečná nabídka </a:t>
            </a:r>
            <a:endParaRPr lang="cs-CZ" sz="26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cs typeface="Arial" charset="0"/>
              </a:rPr>
              <a:t>                  vhodných </a:t>
            </a:r>
            <a:r>
              <a:rPr lang="cs-CZ" sz="2600" dirty="0">
                <a:latin typeface="Arial" charset="0"/>
                <a:cs typeface="Arial" charset="0"/>
              </a:rPr>
              <a:t>sociálních služeb apod.)</a:t>
            </a:r>
          </a:p>
          <a:p>
            <a:pPr marL="0" indent="0">
              <a:lnSpc>
                <a:spcPct val="80000"/>
              </a:lnSpc>
              <a:buNone/>
            </a:pPr>
            <a:endParaRPr lang="cs-CZ" sz="26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91061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165304"/>
            <a:ext cx="2133600" cy="476250"/>
          </a:xfrm>
        </p:spPr>
        <p:txBody>
          <a:bodyPr/>
          <a:lstStyle/>
          <a:p>
            <a:fld id="{41BA4D68-6509-4034-A767-B901FFED8868}" type="slidenum">
              <a:rPr lang="en-GB" altLang="cs-CZ"/>
              <a:pPr/>
              <a:t>29</a:t>
            </a:fld>
            <a:endParaRPr lang="en-GB" altLang="cs-CZ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88913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altLang="cs-CZ" dirty="0"/>
              <a:t>Byl/a jste někdy </a:t>
            </a:r>
            <a:r>
              <a:rPr lang="cs-CZ" altLang="cs-CZ" dirty="0" smtClean="0"/>
              <a:t>diskriminován/a </a:t>
            </a:r>
            <a:r>
              <a:rPr lang="cs-CZ" altLang="cs-CZ" dirty="0"/>
              <a:t>kvůli</a:t>
            </a:r>
            <a:r>
              <a:rPr lang="cs-CZ" altLang="cs-CZ" sz="4000" dirty="0"/>
              <a:t>…</a:t>
            </a:r>
            <a:endParaRPr lang="en-GB" altLang="cs-CZ" sz="4000" dirty="0"/>
          </a:p>
        </p:txBody>
      </p:sp>
      <p:graphicFrame>
        <p:nvGraphicFramePr>
          <p:cNvPr id="29184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738059980"/>
              </p:ext>
            </p:extLst>
          </p:nvPr>
        </p:nvGraphicFramePr>
        <p:xfrm>
          <a:off x="684894" y="1152525"/>
          <a:ext cx="8135577" cy="5228803"/>
        </p:xfrm>
        <a:graphic>
          <a:graphicData uri="http://schemas.openxmlformats.org/presentationml/2006/ole">
            <p:oleObj spid="_x0000_s3093" name="Graf" r:id="rId4" imgW="8248721" imgH="4553001" progId="MSGraph.Chart.8">
              <p:embed followColorScheme="full"/>
            </p:oleObj>
          </a:graphicData>
        </a:graphic>
      </p:graphicFrame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5148263" y="1844675"/>
            <a:ext cx="31686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6600"/>
                </a:solidFill>
              </a:rPr>
              <a:t>Populace ČR 18 – 80 let</a:t>
            </a:r>
            <a:endParaRPr lang="en-GB" altLang="cs-CZ" sz="2000" b="1">
              <a:solidFill>
                <a:srgbClr val="FF66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39952" y="6383652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   </a:t>
            </a:r>
            <a:r>
              <a:rPr lang="cs-CZ" dirty="0" err="1" smtClean="0"/>
              <a:t>Vidovičová</a:t>
            </a:r>
            <a:r>
              <a:rPr lang="cs-CZ" dirty="0" smtClean="0"/>
              <a:t>, </a:t>
            </a:r>
            <a:r>
              <a:rPr lang="cs-CZ" altLang="cs-CZ" dirty="0"/>
              <a:t>Ageismus 2007, Ageismus 2003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851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Gerontologie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věda o stárnutí a stáří, subdisciplíny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1)sociání vědy o stáří (sociální gerontologie,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     gerontosociologie)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2) psychologie stárnutí (gerontopsychologie)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3) biologie stárnutí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4) klinická gerontologie, která zahrnuje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       - geriatrickou medicínu (geriatrii),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       - psychiatrii vyššího věku (gerontopsychiatrii)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       - neurologii – stárnutí mozku (degenerativní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          onemocnění)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       - gerontologické ošetřovatelství</a:t>
            </a:r>
          </a:p>
        </p:txBody>
      </p:sp>
    </p:spTree>
    <p:extLst>
      <p:ext uri="{BB962C8B-B14F-4D97-AF65-F5344CB8AC3E}">
        <p14:creationId xmlns:p14="http://schemas.microsoft.com/office/powerpoint/2010/main" xmlns="" val="418702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DF82-C510-4D1E-A092-AD82DDF5E940}" type="slidenum">
              <a:rPr lang="en-GB" altLang="cs-CZ"/>
              <a:pPr/>
              <a:t>30</a:t>
            </a:fld>
            <a:endParaRPr lang="en-GB" altLang="cs-CZ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Osobní </a:t>
            </a:r>
            <a:r>
              <a:rPr lang="en-US" altLang="cs-CZ" sz="4000">
                <a:cs typeface="Arial" charset="0"/>
              </a:rPr>
              <a:t>&amp;</a:t>
            </a:r>
            <a:r>
              <a:rPr lang="cs-CZ" altLang="cs-CZ" sz="4000">
                <a:cs typeface="Arial" charset="0"/>
              </a:rPr>
              <a:t> zprostředkovaná</a:t>
            </a:r>
            <a:r>
              <a:rPr lang="cs-CZ" altLang="cs-CZ" sz="4000"/>
              <a:t> zkušenost s diskriminací </a:t>
            </a:r>
            <a:r>
              <a:rPr lang="cs-CZ" altLang="cs-CZ" sz="2800"/>
              <a:t>(18 – 80 let)</a:t>
            </a:r>
            <a:endParaRPr lang="en-GB" altLang="cs-CZ" sz="2800"/>
          </a:p>
        </p:txBody>
      </p:sp>
      <p:graphicFrame>
        <p:nvGraphicFramePr>
          <p:cNvPr id="5734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9538" y="1600200"/>
          <a:ext cx="8850312" cy="4868863"/>
        </p:xfrm>
        <a:graphic>
          <a:graphicData uri="http://schemas.openxmlformats.org/presentationml/2006/ole">
            <p:oleObj spid="_x0000_s4116" name="Graf" r:id="rId3" imgW="8829704" imgH="4857634" progId="MSGraph.Chart.8">
              <p:embed followColorScheme="full"/>
            </p:oleObj>
          </a:graphicData>
        </a:graphic>
      </p:graphicFrame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194174" y="6518462"/>
            <a:ext cx="47703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dirty="0" smtClean="0"/>
              <a:t>                         Zdroj</a:t>
            </a:r>
            <a:r>
              <a:rPr lang="cs-CZ" altLang="cs-CZ" sz="1400" dirty="0"/>
              <a:t>: </a:t>
            </a:r>
            <a:r>
              <a:rPr lang="cs-CZ" altLang="cs-CZ" sz="1400" dirty="0" err="1" smtClean="0"/>
              <a:t>Vidovičová</a:t>
            </a:r>
            <a:r>
              <a:rPr lang="cs-CZ" altLang="cs-CZ" sz="1400" dirty="0" smtClean="0"/>
              <a:t>, Ageismus </a:t>
            </a:r>
            <a:r>
              <a:rPr lang="cs-CZ" altLang="cs-CZ" sz="1400" dirty="0"/>
              <a:t>2007, Ageismus 2003</a:t>
            </a:r>
            <a:endParaRPr lang="en-GB" altLang="cs-CZ" sz="1400" dirty="0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07950" y="1844675"/>
            <a:ext cx="684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%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2121094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7D67-0D2A-49C9-9DD6-68DB12BBF0F5}" type="slidenum">
              <a:rPr lang="en-GB" altLang="cs-CZ"/>
              <a:pPr/>
              <a:t>31</a:t>
            </a:fld>
            <a:endParaRPr lang="en-GB" altLang="cs-CZ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Osobní </a:t>
            </a:r>
            <a:r>
              <a:rPr lang="en-US" altLang="cs-CZ" sz="4000">
                <a:cs typeface="Arial" charset="0"/>
              </a:rPr>
              <a:t>&amp;</a:t>
            </a:r>
            <a:r>
              <a:rPr lang="cs-CZ" altLang="cs-CZ" sz="4000">
                <a:cs typeface="Arial" charset="0"/>
              </a:rPr>
              <a:t> zprostředkovaná</a:t>
            </a:r>
            <a:r>
              <a:rPr lang="cs-CZ" altLang="cs-CZ" sz="4000"/>
              <a:t> zkušenost s diskriminací </a:t>
            </a:r>
            <a:r>
              <a:rPr lang="cs-CZ" altLang="cs-CZ" sz="2800"/>
              <a:t>(18 – 80 let)</a:t>
            </a:r>
            <a:endParaRPr lang="en-GB" altLang="cs-CZ" sz="2800"/>
          </a:p>
        </p:txBody>
      </p:sp>
      <p:graphicFrame>
        <p:nvGraphicFramePr>
          <p:cNvPr id="5837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1600" y="1600200"/>
          <a:ext cx="8867775" cy="4868863"/>
        </p:xfrm>
        <a:graphic>
          <a:graphicData uri="http://schemas.openxmlformats.org/presentationml/2006/ole">
            <p:oleObj spid="_x0000_s5140" name="Graf" r:id="rId3" imgW="8829704" imgH="4848174" progId="MSGraph.Chart.8">
              <p:embed followColorScheme="full"/>
            </p:oleObj>
          </a:graphicData>
        </a:graphic>
      </p:graphicFrame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644008" y="6524625"/>
            <a:ext cx="44650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dirty="0" smtClean="0"/>
              <a:t>            Zdroj: </a:t>
            </a:r>
            <a:r>
              <a:rPr lang="cs-CZ" altLang="cs-CZ" sz="1400" dirty="0" err="1" smtClean="0"/>
              <a:t>Vidovičová</a:t>
            </a:r>
            <a:r>
              <a:rPr lang="cs-CZ" altLang="cs-CZ" sz="1400" dirty="0" smtClean="0"/>
              <a:t>,  </a:t>
            </a:r>
            <a:r>
              <a:rPr lang="cs-CZ" altLang="cs-CZ" sz="1400" dirty="0"/>
              <a:t>Ageismus 2007, Ageismus 2003</a:t>
            </a:r>
            <a:endParaRPr lang="en-GB" altLang="cs-CZ" sz="1400" dirty="0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07950" y="1844675"/>
            <a:ext cx="684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%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xmlns="" val="333523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C310-3597-4740-9D35-23F7B465BA48}" type="slidenum">
              <a:rPr lang="en-GB" altLang="cs-CZ"/>
              <a:pPr/>
              <a:t>32</a:t>
            </a:fld>
            <a:endParaRPr lang="en-GB" altLang="cs-CZ"/>
          </a:p>
        </p:txBody>
      </p:sp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217488" y="1933575"/>
            <a:ext cx="184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900"/>
          </a:p>
          <a:p>
            <a:pPr eaLnBrk="0" hangingPunct="0"/>
            <a:endParaRPr lang="cs-CZ" altLang="cs-CZ"/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7588"/>
            <a:ext cx="8926513" cy="45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4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Přímá osobní zkušenost (či svědectví) respondenta s ageismem ve zdravotnictví dle věku respondenta </a:t>
            </a:r>
            <a:r>
              <a:rPr lang="cs-CZ" altLang="cs-CZ" sz="3200" dirty="0" smtClean="0">
                <a:solidFill>
                  <a:schemeClr val="tx1"/>
                </a:solidFill>
              </a:rPr>
              <a:t/>
            </a:r>
            <a:br>
              <a:rPr lang="cs-CZ" altLang="cs-CZ" sz="3200" dirty="0" smtClean="0">
                <a:solidFill>
                  <a:schemeClr val="tx1"/>
                </a:solidFill>
              </a:rPr>
            </a:br>
            <a:r>
              <a:rPr lang="cs-CZ" altLang="cs-CZ" sz="3200" dirty="0" smtClean="0">
                <a:solidFill>
                  <a:schemeClr val="tx1"/>
                </a:solidFill>
              </a:rPr>
              <a:t>(</a:t>
            </a:r>
            <a:r>
              <a:rPr lang="cs-CZ" altLang="cs-CZ" sz="3200" dirty="0">
                <a:solidFill>
                  <a:schemeClr val="tx1"/>
                </a:solidFill>
              </a:rPr>
              <a:t>v %)</a:t>
            </a:r>
            <a:endParaRPr lang="en-GB" alt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0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232026" y="1412776"/>
            <a:ext cx="460851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dirty="0"/>
              <a:t>ageismus</a:t>
            </a:r>
            <a:endParaRPr lang="en-GB" altLang="cs-CZ" sz="3200" dirty="0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6227763" y="4292600"/>
            <a:ext cx="2736850" cy="406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/>
              <a:t>institucionální politiky</a:t>
            </a:r>
            <a:endParaRPr lang="en-GB" altLang="cs-CZ" sz="2000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3132138" y="4292600"/>
            <a:ext cx="2736850" cy="406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/>
              <a:t>diskriminační praktiky</a:t>
            </a:r>
            <a:endParaRPr lang="en-GB" altLang="cs-CZ" sz="2000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179388" y="4292600"/>
            <a:ext cx="2736850" cy="406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 dirty="0"/>
              <a:t>předsudečné postoje</a:t>
            </a:r>
            <a:endParaRPr lang="en-GB" altLang="cs-CZ" sz="2000" dirty="0"/>
          </a:p>
        </p:txBody>
      </p:sp>
      <p:sp>
        <p:nvSpPr>
          <p:cNvPr id="41993" name="Line 16"/>
          <p:cNvSpPr>
            <a:spLocks noChangeShapeType="1"/>
          </p:cNvSpPr>
          <p:nvPr/>
        </p:nvSpPr>
        <p:spPr bwMode="auto">
          <a:xfrm flipH="1">
            <a:off x="2051720" y="2781597"/>
            <a:ext cx="15113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4" name="Line 17"/>
          <p:cNvSpPr>
            <a:spLocks noChangeShapeType="1"/>
          </p:cNvSpPr>
          <p:nvPr/>
        </p:nvSpPr>
        <p:spPr bwMode="auto">
          <a:xfrm>
            <a:off x="4512253" y="2564904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5" name="Line 18"/>
          <p:cNvSpPr>
            <a:spLocks noChangeShapeType="1"/>
          </p:cNvSpPr>
          <p:nvPr/>
        </p:nvSpPr>
        <p:spPr bwMode="auto">
          <a:xfrm>
            <a:off x="5652120" y="2781597"/>
            <a:ext cx="165735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1" name="Rectangle 27"/>
          <p:cNvSpPr>
            <a:spLocks noChangeArrowheads="1"/>
          </p:cNvSpPr>
          <p:nvPr/>
        </p:nvSpPr>
        <p:spPr bwMode="auto">
          <a:xfrm>
            <a:off x="-108520" y="4941888"/>
            <a:ext cx="96490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dirty="0" smtClean="0">
                <a:solidFill>
                  <a:srgbClr val="FF6600"/>
                </a:solidFill>
              </a:rPr>
              <a:t>    </a:t>
            </a:r>
            <a:r>
              <a:rPr lang="cs-CZ" altLang="cs-CZ" sz="3200" dirty="0" smtClean="0"/>
              <a:t>Věková </a:t>
            </a:r>
            <a:r>
              <a:rPr lang="cs-CZ" altLang="cs-CZ" sz="3200" dirty="0"/>
              <a:t>diskriminace → </a:t>
            </a:r>
          </a:p>
          <a:p>
            <a:pPr lvl="1" eaLnBrk="1" hangingPunct="1"/>
            <a:r>
              <a:rPr lang="cs-CZ" altLang="cs-CZ" sz="3200" dirty="0" smtClean="0"/>
              <a:t>                          věkově </a:t>
            </a:r>
            <a:r>
              <a:rPr lang="cs-CZ" altLang="cs-CZ" sz="3200" dirty="0"/>
              <a:t>diferencované chování </a:t>
            </a:r>
            <a:endParaRPr lang="cs-CZ" altLang="cs-CZ" sz="3200" dirty="0" smtClean="0"/>
          </a:p>
          <a:p>
            <a:pPr lvl="1" eaLnBrk="1" hangingPunct="1"/>
            <a:r>
              <a:rPr lang="cs-CZ" altLang="cs-CZ" sz="3200" dirty="0"/>
              <a:t> </a:t>
            </a:r>
            <a:r>
              <a:rPr lang="cs-CZ" altLang="cs-CZ" sz="3200" dirty="0" smtClean="0"/>
              <a:t>                          (</a:t>
            </a:r>
            <a:r>
              <a:rPr lang="cs-CZ" altLang="cs-CZ" sz="3200" dirty="0"/>
              <a:t>motivované ageismem).</a:t>
            </a:r>
          </a:p>
        </p:txBody>
      </p:sp>
    </p:spTree>
    <p:extLst>
      <p:ext uri="{BB962C8B-B14F-4D97-AF65-F5344CB8AC3E}">
        <p14:creationId xmlns:p14="http://schemas.microsoft.com/office/powerpoint/2010/main" xmlns="" val="36504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                    Varianty ageismu</a:t>
            </a:r>
            <a:r>
              <a:rPr lang="en-GB" altLang="cs-CZ" dirty="0"/>
              <a:t/>
            </a:r>
            <a:br>
              <a:rPr lang="en-GB" altLang="cs-CZ" dirty="0"/>
            </a:br>
            <a:r>
              <a:rPr lang="en-GB" altLang="cs-CZ" dirty="0"/>
              <a:t/>
            </a:r>
            <a:br>
              <a:rPr lang="en-GB" altLang="cs-CZ" dirty="0"/>
            </a:br>
            <a:endParaRPr lang="en-GB" altLang="cs-CZ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670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000" b="1" dirty="0" smtClean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smtClean="0"/>
              <a:t>benevolentní ageismus: </a:t>
            </a:r>
            <a:r>
              <a:rPr lang="cs-CZ" altLang="cs-CZ" sz="2000" dirty="0" smtClean="0"/>
              <a:t>subjektivně pozitivní postoje a ochranitelský paternalismus vůči starším dospělým v závislé roli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může zahrnovat postoj, že </a:t>
            </a:r>
            <a:r>
              <a:rPr lang="cs-CZ" altLang="cs-CZ" sz="1800" b="1" dirty="0" smtClean="0"/>
              <a:t>starší lidé jsou milejší </a:t>
            </a:r>
            <a:r>
              <a:rPr lang="cs-CZ" altLang="cs-CZ" sz="1800" dirty="0" smtClean="0"/>
              <a:t>než lidé mladší, stejně jako přesvědčení, že starší lidé jsou </a:t>
            </a:r>
            <a:r>
              <a:rPr lang="cs-CZ" altLang="cs-CZ" sz="1800" b="1" dirty="0" smtClean="0"/>
              <a:t>méně schopní se o sebe postarat </a:t>
            </a:r>
            <a:r>
              <a:rPr lang="cs-CZ" altLang="cs-CZ" sz="1800" dirty="0" smtClean="0"/>
              <a:t>(„my“ je ochráníme).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může vést až k vytvoření či prohloubení pocitů bezmoci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cs-CZ" altLang="cs-CZ" sz="1800" dirty="0" smtClean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b="1" dirty="0" smtClean="0"/>
              <a:t>hostilní/nepřátelský ageismus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smtClean="0"/>
              <a:t>ambivalentním ageismus: </a:t>
            </a:r>
            <a:r>
              <a:rPr lang="cs-CZ" altLang="cs-CZ" sz="2000" dirty="0" smtClean="0"/>
              <a:t>kombinace benevolentního a nepřátelského ageismu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obě přesvědčení se prolínají a vzájemně posilují - benevolentní (pozitivní) ageismus se vyskytuje tam, kde jsou senioři submisivní, hostilní (negativní) ageismus tam, kde se stávají více asertivními. </a:t>
            </a:r>
          </a:p>
        </p:txBody>
      </p:sp>
    </p:spTree>
    <p:extLst>
      <p:ext uri="{BB962C8B-B14F-4D97-AF65-F5344CB8AC3E}">
        <p14:creationId xmlns:p14="http://schemas.microsoft.com/office/powerpoint/2010/main" xmlns="" val="31440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AC569C-AB75-4BA8-BF31-B50627C4A941}" type="slidenum">
              <a:rPr lang="en-GB" altLang="cs-CZ"/>
              <a:pPr eaLnBrk="1" hangingPunct="1"/>
              <a:t>35</a:t>
            </a:fld>
            <a:endParaRPr lang="en-GB" altLang="cs-CZ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Věkově diferenciační chování</a:t>
            </a:r>
            <a:endParaRPr lang="en-GB" altLang="cs-CZ" b="1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„</a:t>
            </a:r>
            <a:r>
              <a:rPr lang="cs-CZ" altLang="cs-CZ" sz="2400" b="1" dirty="0" smtClean="0"/>
              <a:t>Chování, které se odlišuje </a:t>
            </a:r>
            <a:r>
              <a:rPr lang="cs-CZ" altLang="cs-CZ" sz="2400" dirty="0" smtClean="0"/>
              <a:t>jako </a:t>
            </a:r>
            <a:r>
              <a:rPr lang="cs-CZ" altLang="cs-CZ" sz="2400" b="1" dirty="0" smtClean="0"/>
              <a:t>funkce věku </a:t>
            </a:r>
            <a:r>
              <a:rPr lang="cs-CZ" altLang="cs-CZ" sz="2400" dirty="0" smtClean="0"/>
              <a:t>cílové osoby. Takové chování </a:t>
            </a:r>
            <a:r>
              <a:rPr lang="cs-CZ" altLang="cs-CZ" sz="2400" b="1" dirty="0" smtClean="0"/>
              <a:t>není nezbytně </a:t>
            </a:r>
            <a:r>
              <a:rPr lang="cs-CZ" altLang="cs-CZ" sz="2400" b="1" dirty="0" err="1" smtClean="0"/>
              <a:t>ageistické</a:t>
            </a:r>
            <a:r>
              <a:rPr lang="cs-CZ" altLang="cs-CZ" sz="2400" dirty="0" smtClean="0"/>
              <a:t>.“</a:t>
            </a:r>
            <a:endParaRPr lang="cs-CZ" altLang="cs-CZ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 smtClean="0"/>
              <a:t>       -  </a:t>
            </a:r>
            <a:r>
              <a:rPr lang="cs-CZ" altLang="cs-CZ" sz="2000" dirty="0" smtClean="0"/>
              <a:t>vhodnost chování pro danou cílovou osobu (bere v úvahu např. funkční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         ztráty spojené s věkem – velké písmo v příbalových letácích k lékům).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cs-CZ" altLang="cs-CZ" sz="2000" dirty="0" smtClean="0"/>
              <a:t>-   individuálně diferencované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 smtClean="0"/>
              <a:t>X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800" b="1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I „pouhé“ věkové hranice (angl. </a:t>
            </a:r>
            <a:r>
              <a:rPr lang="cs-CZ" altLang="cs-CZ" sz="2400" i="1" dirty="0" err="1" smtClean="0"/>
              <a:t>age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bars</a:t>
            </a:r>
            <a:r>
              <a:rPr lang="cs-CZ" altLang="cs-CZ" sz="2400" dirty="0" smtClean="0"/>
              <a:t>) mohou být  </a:t>
            </a:r>
            <a:r>
              <a:rPr lang="cs-CZ" altLang="cs-CZ" sz="2400" dirty="0" err="1" smtClean="0"/>
              <a:t>ageistické</a:t>
            </a:r>
            <a:r>
              <a:rPr lang="cs-CZ" altLang="cs-CZ" sz="2400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 smtClean="0"/>
              <a:t>      („Senior </a:t>
            </a:r>
            <a:r>
              <a:rPr lang="cs-CZ" altLang="cs-CZ" sz="2400" dirty="0" err="1" smtClean="0"/>
              <a:t>star</a:t>
            </a:r>
            <a:r>
              <a:rPr lang="cs-CZ" altLang="cs-CZ" sz="2400" dirty="0" smtClean="0"/>
              <a:t>“ – soutěž ve zpěvu pro seniory nad 65 let)</a:t>
            </a:r>
            <a:endParaRPr lang="en-GB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728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Mezigenerační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Generace v umění </a:t>
            </a:r>
            <a:r>
              <a:rPr lang="cs-CZ" dirty="0" smtClean="0"/>
              <a:t>– skupina umělců spojených shodným estetickým názorem, pohledem na svět, společnost</a:t>
            </a:r>
          </a:p>
          <a:p>
            <a:r>
              <a:rPr lang="cs-CZ" b="1" dirty="0" smtClean="0"/>
              <a:t>Generace v demografii </a:t>
            </a:r>
            <a:r>
              <a:rPr lang="cs-CZ" dirty="0" smtClean="0"/>
              <a:t>– prarodiče, rodiče, děti – věkový rozdíl dán dobou potřebnou k biologickému vývoji od narození k zahájení biologické reprodukce – cca 20 let</a:t>
            </a:r>
          </a:p>
          <a:p>
            <a:r>
              <a:rPr lang="cs-CZ" b="1" dirty="0" smtClean="0"/>
              <a:t>Generace v sociologii </a:t>
            </a:r>
            <a:r>
              <a:rPr lang="cs-CZ" dirty="0" smtClean="0"/>
              <a:t>– velká společenská skupina – zformována výraznou společenskou událostí, společenskými podmínkami, které vytvářejí specifické generační společenské klima (poválečná generace, „děti holocaustu“, Husákovy děti, osmašedesátníci)</a:t>
            </a:r>
          </a:p>
          <a:p>
            <a:r>
              <a:rPr lang="cs-CZ" dirty="0" smtClean="0"/>
              <a:t>Se stárnutím politického režimu stárnou i její zakladatelé – </a:t>
            </a:r>
            <a:r>
              <a:rPr lang="cs-CZ" b="1" dirty="0" smtClean="0"/>
              <a:t>gerontokracie</a:t>
            </a:r>
            <a:r>
              <a:rPr lang="cs-CZ" dirty="0" smtClean="0"/>
              <a:t> (doplněná </a:t>
            </a:r>
            <a:r>
              <a:rPr lang="cs-CZ" b="1" dirty="0" err="1" smtClean="0"/>
              <a:t>juvenofobií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Porevoluční adorace mládeže – image výkonného (= mladého) člověka – </a:t>
            </a:r>
            <a:r>
              <a:rPr lang="cs-CZ" b="1" dirty="0" smtClean="0"/>
              <a:t>„</a:t>
            </a:r>
            <a:r>
              <a:rPr lang="cs-CZ" b="1" dirty="0" err="1" smtClean="0"/>
              <a:t>infantilizace</a:t>
            </a:r>
            <a:r>
              <a:rPr lang="cs-CZ" b="1" dirty="0" smtClean="0"/>
              <a:t>“ české společnosti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52216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Mezigenerační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Každá generace se po celou dobu svého trvání podílí na společenské reprodukci: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</a:t>
            </a:r>
            <a:r>
              <a:rPr lang="cs-CZ" b="1" dirty="0" smtClean="0"/>
              <a:t>mladá </a:t>
            </a:r>
            <a:r>
              <a:rPr lang="cs-CZ" b="1" dirty="0"/>
              <a:t>generace </a:t>
            </a:r>
            <a:r>
              <a:rPr lang="cs-CZ" b="1" dirty="0" smtClean="0"/>
              <a:t>- </a:t>
            </a:r>
            <a:r>
              <a:rPr lang="cs-CZ" dirty="0" smtClean="0"/>
              <a:t>utváření ideové orientace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(tady a teď)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</a:t>
            </a:r>
            <a:r>
              <a:rPr lang="cs-CZ" b="1" dirty="0" smtClean="0"/>
              <a:t>střední generace </a:t>
            </a:r>
            <a:r>
              <a:rPr lang="cs-CZ" dirty="0" smtClean="0"/>
              <a:t>– vytváří nové alternativní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společenské programy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- </a:t>
            </a:r>
            <a:r>
              <a:rPr lang="cs-CZ" b="1" dirty="0" smtClean="0"/>
              <a:t>starší generace </a:t>
            </a:r>
            <a:r>
              <a:rPr lang="cs-CZ" dirty="0" smtClean="0"/>
              <a:t>– naplnění a odcizení (vidění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proměnlivosti, pomíjivosti věcí a událostí)</a:t>
            </a:r>
          </a:p>
          <a:p>
            <a:r>
              <a:rPr lang="cs-CZ" b="1" dirty="0" smtClean="0"/>
              <a:t>Generace současných seniorů </a:t>
            </a:r>
            <a:r>
              <a:rPr lang="cs-CZ" dirty="0" smtClean="0"/>
              <a:t>– článek kontinuity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i diskontinuity – vztah mezi historickými událostmi 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jejich interpretací (orální kultura, živá historie)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52552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Autonomie ve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Dana Sýkorová – Moravskoslezská studie</a:t>
            </a:r>
          </a:p>
          <a:p>
            <a:pPr>
              <a:buFontTx/>
              <a:buChar char="-"/>
            </a:pPr>
            <a:r>
              <a:rPr lang="cs-CZ" dirty="0" smtClean="0"/>
              <a:t>Prezentuje autonomii v termínech samotných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seniorů</a:t>
            </a:r>
          </a:p>
          <a:p>
            <a:pPr marL="0" indent="0">
              <a:buNone/>
            </a:pPr>
            <a:r>
              <a:rPr lang="cs-CZ" dirty="0" smtClean="0"/>
              <a:t>- Relativní samostatnost jedinců vůči sociálnímu okolí, jejich schopnost, vůle a možnosti vést v daném prostředí život podle vlastních představ, </a:t>
            </a:r>
            <a:r>
              <a:rPr lang="cs-CZ" dirty="0" err="1" smtClean="0"/>
              <a:t>pravide</a:t>
            </a:r>
            <a:r>
              <a:rPr lang="cs-CZ" dirty="0" smtClean="0"/>
              <a:t>, kontrolovat jej, samostatně rozhodovat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48651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Autonomie ve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Ve významu fyzické soběstačnosti (zdraví, funkční kompetence, strategie zvládání fyzických omezení)</a:t>
            </a:r>
          </a:p>
          <a:p>
            <a:r>
              <a:rPr lang="cs-CZ" dirty="0" smtClean="0"/>
              <a:t>Ve významu finanční soběstačnosti</a:t>
            </a:r>
          </a:p>
          <a:p>
            <a:r>
              <a:rPr lang="cs-CZ" dirty="0" smtClean="0"/>
              <a:t>Ve významu samostatného rozhodování</a:t>
            </a:r>
          </a:p>
          <a:p>
            <a:endParaRPr lang="cs-CZ" dirty="0"/>
          </a:p>
          <a:p>
            <a:r>
              <a:rPr lang="cs-CZ" dirty="0" smtClean="0"/>
              <a:t>Osobní autonomie a sociální integrace seniorů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ve vztahu k </a:t>
            </a:r>
            <a:r>
              <a:rPr lang="cs-CZ" dirty="0" err="1" smtClean="0"/>
              <a:t>sociáním</a:t>
            </a:r>
            <a:r>
              <a:rPr lang="cs-CZ" dirty="0" smtClean="0"/>
              <a:t> kontaktům a vztahům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(rodina, děti)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ve vztahu k sociální pomoci a podpoře (</a:t>
            </a:r>
            <a:r>
              <a:rPr lang="cs-CZ" dirty="0" err="1" smtClean="0"/>
              <a:t>giving</a:t>
            </a:r>
            <a:r>
              <a:rPr lang="cs-CZ" dirty="0" smtClean="0"/>
              <a:t> </a:t>
            </a:r>
            <a:r>
              <a:rPr lang="cs-CZ" dirty="0" err="1" smtClean="0"/>
              <a:t>help</a:t>
            </a:r>
            <a:r>
              <a:rPr lang="cs-CZ" dirty="0" smtClean="0"/>
              <a:t>,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dirty="0" err="1" smtClean="0"/>
              <a:t>caregiving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1587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Geriatrie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Medicína chorob ve stáří </a:t>
            </a:r>
            <a:r>
              <a:rPr lang="cs-CZ" altLang="cs-CZ" sz="2400" dirty="0" smtClean="0"/>
              <a:t>– akutních </a:t>
            </a:r>
            <a:r>
              <a:rPr lang="cs-CZ" altLang="cs-CZ" sz="2400" dirty="0"/>
              <a:t>i chronických nemocí 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Napříč všemi </a:t>
            </a:r>
            <a:r>
              <a:rPr lang="cs-CZ" altLang="cs-CZ" sz="2400" dirty="0" smtClean="0"/>
              <a:t>obory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Samostatná část - specifika nemocí ve stáří, a to ve fázi akutního onemocnění i v období jeho chronické fáze (demence, deliria, deprese) – tzv. medicína chronických stavů zahrnující dlouhodobější léčebný i rehabilitační program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99865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Aktivita ve stáří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Teorie uvolnění se z rolí </a:t>
            </a:r>
            <a:r>
              <a:rPr lang="cs-CZ" dirty="0" smtClean="0"/>
              <a:t>(lidé se odpoutávají od svých původních rolí, vztahů a aktivit, aby nedošlo k narušení rovnováhy ve společnosti)</a:t>
            </a:r>
          </a:p>
          <a:p>
            <a:r>
              <a:rPr lang="cs-CZ" b="1" dirty="0" smtClean="0"/>
              <a:t>Teorie aktivního stárnutí </a:t>
            </a:r>
            <a:r>
              <a:rPr lang="cs-CZ" dirty="0" smtClean="0"/>
              <a:t>(zachování kontinuity rolí a aktivity – přetrvávající aktivita je klíčem ke „správnému“ prožití stáří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</a:t>
            </a:r>
          </a:p>
          <a:p>
            <a:pPr marL="0" indent="0">
              <a:buNone/>
            </a:pPr>
            <a:r>
              <a:rPr lang="cs-CZ" sz="1600" dirty="0" smtClean="0"/>
              <a:t>                                               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593" y="4805784"/>
            <a:ext cx="3419872" cy="15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10283"/>
            <a:ext cx="1979491" cy="148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4746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ve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Stává se klíčovým rámcem současného uchopování stárnutí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</a:t>
            </a:r>
            <a:r>
              <a:rPr lang="cs-CZ" sz="1800" dirty="0" smtClean="0"/>
              <a:t>(</a:t>
            </a:r>
            <a:r>
              <a:rPr lang="cs-CZ" sz="1800" dirty="0" err="1" smtClean="0"/>
              <a:t>Hasmanová-Marhánková</a:t>
            </a:r>
            <a:r>
              <a:rPr lang="cs-CZ" sz="1800" dirty="0" smtClean="0"/>
              <a:t>, 2013)</a:t>
            </a:r>
          </a:p>
          <a:p>
            <a:r>
              <a:rPr lang="cs-CZ" dirty="0" smtClean="0"/>
              <a:t>Má etický rozměr – jasně vymezuje aktivitu ve stáří jako žádoucí stav</a:t>
            </a:r>
          </a:p>
          <a:p>
            <a:r>
              <a:rPr lang="cs-CZ" dirty="0" smtClean="0"/>
              <a:t>Aktivita ve stáří v současnosti reprezentuje idealizovaný obraz stáří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                                                                             (</a:t>
            </a:r>
            <a:r>
              <a:rPr lang="cs-CZ" sz="1800" dirty="0" err="1" smtClean="0"/>
              <a:t>Katz</a:t>
            </a:r>
            <a:r>
              <a:rPr lang="cs-CZ" sz="1800" dirty="0" smtClean="0"/>
              <a:t> 2000)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3253879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Mýty o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Nemocné stáří</a:t>
            </a:r>
          </a:p>
          <a:p>
            <a:r>
              <a:rPr lang="cs-CZ" dirty="0" smtClean="0"/>
              <a:t>Chudé stáří</a:t>
            </a:r>
          </a:p>
          <a:p>
            <a:r>
              <a:rPr lang="cs-CZ" dirty="0" smtClean="0"/>
              <a:t>Závislé stáří</a:t>
            </a:r>
          </a:p>
          <a:p>
            <a:r>
              <a:rPr lang="cs-CZ" dirty="0" smtClean="0"/>
              <a:t>Ošklivé stáří</a:t>
            </a:r>
          </a:p>
          <a:p>
            <a:r>
              <a:rPr lang="cs-CZ" dirty="0" smtClean="0"/>
              <a:t>Neužitečné stáří</a:t>
            </a:r>
          </a:p>
          <a:p>
            <a:r>
              <a:rPr lang="cs-CZ" dirty="0" smtClean="0"/>
              <a:t>Homogenní stáří</a:t>
            </a:r>
          </a:p>
          <a:p>
            <a:r>
              <a:rPr lang="cs-CZ" dirty="0" smtClean="0"/>
              <a:t>Dementní stáří</a:t>
            </a:r>
          </a:p>
          <a:p>
            <a:r>
              <a:rPr lang="cs-CZ" dirty="0" smtClean="0"/>
              <a:t>Impotentní stáří           (</a:t>
            </a:r>
            <a:r>
              <a:rPr lang="cs-CZ" dirty="0" err="1" smtClean="0"/>
              <a:t>Ilková</a:t>
            </a:r>
            <a:r>
              <a:rPr lang="cs-CZ" dirty="0" smtClean="0"/>
              <a:t> – </a:t>
            </a:r>
            <a:r>
              <a:rPr lang="cs-CZ" dirty="0" err="1" smtClean="0"/>
              <a:t>dipl</a:t>
            </a:r>
            <a:r>
              <a:rPr lang="cs-CZ" dirty="0" smtClean="0"/>
              <a:t>. práce, Sýkorová)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Mediální obraz seniora  </a:t>
            </a:r>
            <a:r>
              <a:rPr lang="cs-CZ" dirty="0" smtClean="0"/>
              <a:t>(výzkum  Sedláková, </a:t>
            </a:r>
            <a:r>
              <a:rPr lang="cs-CZ" dirty="0" err="1" smtClean="0"/>
              <a:t>Vidovičová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96741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r>
              <a:rPr lang="cs-CZ" dirty="0" smtClean="0"/>
              <a:t>Pečující 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1539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Bezmoc ve stáří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Věk – rizikový faktor pro výskyt řady chorob a postižení, </a:t>
            </a:r>
            <a:r>
              <a:rPr lang="cs-CZ" dirty="0" err="1" smtClean="0"/>
              <a:t>multimorbidita</a:t>
            </a:r>
            <a:r>
              <a:rPr lang="cs-CZ" dirty="0" smtClean="0"/>
              <a:t>, geriatrická křehkost (</a:t>
            </a:r>
            <a:r>
              <a:rPr lang="cs-CZ" dirty="0" err="1" smtClean="0"/>
              <a:t>frailty</a:t>
            </a:r>
            <a:r>
              <a:rPr lang="cs-CZ" dirty="0" smtClean="0"/>
              <a:t>) – bez vazby na choroby</a:t>
            </a:r>
          </a:p>
          <a:p>
            <a:r>
              <a:rPr lang="cs-CZ" dirty="0" smtClean="0"/>
              <a:t>Vysoké riziko despektu, exkluze, diskriminace</a:t>
            </a:r>
          </a:p>
          <a:p>
            <a:r>
              <a:rPr lang="cs-CZ" dirty="0" smtClean="0"/>
              <a:t>Týrání seniorů, špatné zacházení, zneužívání</a:t>
            </a:r>
          </a:p>
          <a:p>
            <a:r>
              <a:rPr lang="cs-CZ" dirty="0" smtClean="0"/>
              <a:t>Potřeba specifické ochrany, péče při vzniku závislosti</a:t>
            </a:r>
          </a:p>
          <a:p>
            <a:r>
              <a:rPr lang="cs-CZ" dirty="0" smtClean="0"/>
              <a:t>Téma rodinné péče, mezigenerační solidarity a sociálních služeb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3134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Péče jako teoretický koncept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Defamilizace péče</a:t>
            </a:r>
          </a:p>
          <a:p>
            <a:pPr eaLnBrk="1" hangingPunct="1"/>
            <a:endParaRPr lang="cs-CZ" altLang="cs-CZ" b="1" smtClean="0"/>
          </a:p>
          <a:p>
            <a:pPr eaLnBrk="1" hangingPunct="1"/>
            <a:r>
              <a:rPr lang="cs-CZ" altLang="cs-CZ" smtClean="0"/>
              <a:t>Odpovědnost za péči nemá již rodina, ale společnost, komunita, stát („defamilization of care“) [Glenn 2000], 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Koncepe „socialních práv na péči ve stáří“ („social rights for elderly care“)[Fine 2007].</a:t>
            </a:r>
          </a:p>
        </p:txBody>
      </p:sp>
    </p:spTree>
    <p:extLst>
      <p:ext uri="{BB962C8B-B14F-4D97-AF65-F5344CB8AC3E}">
        <p14:creationId xmlns:p14="http://schemas.microsoft.com/office/powerpoint/2010/main" xmlns="" val="421485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Model „nerodinné péče“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smtClean="0"/>
              <a:t>Bere v úvahu vývoj rodiny a moderní</a:t>
            </a:r>
          </a:p>
          <a:p>
            <a:pPr eaLnBrk="1" hangingPunct="1">
              <a:buFontTx/>
              <a:buNone/>
            </a:pPr>
            <a:r>
              <a:rPr lang="cs-CZ" altLang="cs-CZ" sz="2800" smtClean="0"/>
              <a:t>(postmoderní) společnosti:</a:t>
            </a:r>
          </a:p>
          <a:p>
            <a:pPr eaLnBrk="1" hangingPunct="1">
              <a:buFontTx/>
              <a:buNone/>
            </a:pPr>
            <a:endParaRPr lang="cs-CZ" altLang="cs-CZ" sz="2800" smtClean="0"/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Demografické stárnutí</a:t>
            </a:r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Snižování počtu příslušníků střední generace schopných pečovat</a:t>
            </a:r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Zaměstnanost žen (právo na placenou práci)</a:t>
            </a:r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Vládní politika (sociální a důchodové reformy, škrty)</a:t>
            </a:r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Růst individualismu</a:t>
            </a:r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Krize rodiny</a:t>
            </a:r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Sendvičová generace – pečovatelské břemeno</a:t>
            </a:r>
          </a:p>
          <a:p>
            <a:pPr eaLnBrk="1" hangingPunct="1">
              <a:buFontTx/>
              <a:buChar char="-"/>
            </a:pPr>
            <a:endParaRPr lang="cs-CZ" altLang="cs-CZ" sz="2000" smtClean="0"/>
          </a:p>
          <a:p>
            <a:pPr eaLnBrk="1" hangingPunct="1">
              <a:buFontTx/>
              <a:buChar char="-"/>
            </a:pPr>
            <a:endParaRPr lang="cs-CZ" altLang="cs-CZ" sz="2000" smtClean="0"/>
          </a:p>
          <a:p>
            <a:pPr eaLnBrk="1" hangingPunct="1">
              <a:buFontTx/>
              <a:buNone/>
            </a:pPr>
            <a:endParaRPr lang="cs-CZ" altLang="cs-CZ" sz="2000" smtClean="0"/>
          </a:p>
        </p:txBody>
      </p:sp>
    </p:spTree>
    <p:extLst>
      <p:ext uri="{BB962C8B-B14F-4D97-AF65-F5344CB8AC3E}">
        <p14:creationId xmlns:p14="http://schemas.microsoft.com/office/powerpoint/2010/main" xmlns="" val="13269189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Nerodinná péče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/>
              <a:t>Evelyn </a:t>
            </a:r>
            <a:r>
              <a:rPr lang="cs-CZ" altLang="cs-CZ" sz="2000" b="1" dirty="0" err="1" smtClean="0"/>
              <a:t>Glenn</a:t>
            </a:r>
            <a:r>
              <a:rPr lang="cs-CZ" altLang="cs-CZ" sz="2000" dirty="0" smtClean="0"/>
              <a:t> (2000) – </a:t>
            </a:r>
            <a:r>
              <a:rPr lang="cs-CZ" altLang="cs-CZ" sz="2000" dirty="0" err="1" smtClean="0"/>
              <a:t>defamilizace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zespolečenštení</a:t>
            </a:r>
            <a:r>
              <a:rPr lang="cs-CZ" altLang="cs-CZ" sz="2000" dirty="0" smtClean="0"/>
              <a:t> péče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/>
              <a:t>-   Krize rodinné péče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b="1" dirty="0" smtClean="0"/>
              <a:t>Přenesení odpovědnosti</a:t>
            </a:r>
            <a:r>
              <a:rPr lang="cs-CZ" altLang="cs-CZ" sz="2000" dirty="0" smtClean="0"/>
              <a:t> za péči z rodiny na širší společenství – komunitu, stát, instituce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b="1" dirty="0" smtClean="0"/>
              <a:t>Právo seniorů na péči</a:t>
            </a:r>
            <a:r>
              <a:rPr lang="cs-CZ" altLang="cs-CZ" sz="2000" dirty="0" smtClean="0"/>
              <a:t> (dostupnost v situaci potřeby, vhodná forma, standardní kvalita, právo na život v prostředí vlastního domova) </a:t>
            </a:r>
            <a:r>
              <a:rPr lang="cs-CZ" altLang="cs-CZ" sz="2000" i="1" dirty="0" smtClean="0"/>
              <a:t>(Charta práv starších občanů, Dobrovolný rámec pro kvalitu sociálních služeb, EU 2010)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b="1" dirty="0" smtClean="0"/>
              <a:t>Osvobození rodiny od povinnosti péče</a:t>
            </a:r>
            <a:r>
              <a:rPr lang="cs-CZ" altLang="cs-CZ" sz="2000" dirty="0" smtClean="0"/>
              <a:t> – „zespolečenštění“ péče o seniory (důsledky: rodina ztrácí spolu se zodpovědností za péči také kontrolu nad její kvalitou, financováním, individuálním způsobem a rozsahem poskytování – unifikace péče)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dirty="0" smtClean="0"/>
              <a:t>                                                                               (Glen, </a:t>
            </a:r>
            <a:r>
              <a:rPr lang="cs-CZ" altLang="cs-CZ" sz="1600" dirty="0" err="1" smtClean="0"/>
              <a:t>Creating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Caring</a:t>
            </a:r>
            <a:r>
              <a:rPr lang="cs-CZ" altLang="cs-CZ" sz="1600" dirty="0" smtClean="0"/>
              <a:t> Society, 2000)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640949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Krize formální i neformální péče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48823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/>
              <a:t>Doporučení, jak znovu ukotvit péči ve společnostech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/>
              <a:t>21. století: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Změny vztahující se k zaměstnání a místu práce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Změny v poskytování služeb umožňující </a:t>
            </a:r>
            <a:r>
              <a:rPr lang="cs-CZ" altLang="cs-CZ" sz="2000" b="1" smtClean="0"/>
              <a:t>sdílení péče –</a:t>
            </a:r>
            <a:r>
              <a:rPr lang="cs-CZ" altLang="cs-CZ" sz="2000" smtClean="0"/>
              <a:t> různorodost, pestrost, flexibilita, návaznost, komplexnost, dostupnost – tzv. respitní (odlehčovací služby)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Zvýšení počtu pracovních sil v oblasti péče např. prostřednictvím řízené migrace (levná, neatraktivní, nedoceněná práce), vzdělávání profesionálů i rodinných příslušníků (edukace)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Proplácení práce rodinným pečovatelům, nárok na odpočinek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Využití nových technologií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smtClean="0"/>
              <a:t>M. D. Fine, 2012 (Employement and informal care: sustaining paid work and carigiving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smtClean="0"/>
              <a:t>community and home based care).</a:t>
            </a:r>
          </a:p>
        </p:txBody>
      </p:sp>
    </p:spTree>
    <p:extLst>
      <p:ext uri="{BB962C8B-B14F-4D97-AF65-F5344CB8AC3E}">
        <p14:creationId xmlns:p14="http://schemas.microsoft.com/office/powerpoint/2010/main" xmlns="" val="1908902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smtClean="0"/>
              <a:t>Sdílení péče </a:t>
            </a:r>
            <a:br>
              <a:rPr lang="cs-CZ" altLang="cs-CZ" sz="4000" b="1" smtClean="0"/>
            </a:br>
            <a:r>
              <a:rPr lang="cs-CZ" altLang="cs-CZ" sz="4000" b="1" smtClean="0"/>
              <a:t>(hybridní formy péče)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Model sdílené péče – rodina zůstává aktivní, zodpovědná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 smtClean="0"/>
              <a:t>Rodina dostává od společnosti (komunity, institucí) pomoc, když zátěž je neúnosná nebo když selhává (profesionálové, instituce nesou zodpovědnost vždy, u rodin je zodpovědnost proměnlivá)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-   Dostupnost a návaznost služeb od poradenství, bydlení, podpory zaměstnanosti pečujících, až po komplexní služby sociální a zdravotně sociální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600" smtClean="0"/>
          </a:p>
        </p:txBody>
      </p:sp>
    </p:spTree>
    <p:extLst>
      <p:ext uri="{BB962C8B-B14F-4D97-AF65-F5344CB8AC3E}">
        <p14:creationId xmlns:p14="http://schemas.microsoft.com/office/powerpoint/2010/main" xmlns="" val="51264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4B2D-F9B4-4F6B-B9CA-76AB675925C0}" type="slidenum">
              <a:rPr lang="en-GB" altLang="cs-CZ"/>
              <a:pPr/>
              <a:t>5</a:t>
            </a:fld>
            <a:endParaRPr lang="en-GB" altLang="cs-CZ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Teorie věkové stratifikace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strukturální funkcionalismus (T. </a:t>
            </a:r>
            <a:r>
              <a:rPr lang="cs-CZ" altLang="cs-CZ" sz="2400" dirty="0" err="1"/>
              <a:t>Parsons</a:t>
            </a:r>
            <a:r>
              <a:rPr lang="cs-CZ" altLang="cs-CZ" sz="2400" dirty="0"/>
              <a:t>)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spol. jako celek, systém, složený z prvků, které jsou ve vzájemných vztazích a plní vůči sobě navzájem a vůči celku určité funkce; snaží se o minimalizaci změn a rovnováhu, kterou zajišťuje socializací nebo sociální kontrolou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jedinec má určitou </a:t>
            </a:r>
            <a:r>
              <a:rPr lang="cs-CZ" altLang="cs-CZ" sz="2400" b="1" dirty="0">
                <a:solidFill>
                  <a:srgbClr val="FF6600"/>
                </a:solidFill>
              </a:rPr>
              <a:t>pozici</a:t>
            </a:r>
            <a:r>
              <a:rPr lang="cs-CZ" altLang="cs-CZ" sz="2400" b="1" dirty="0"/>
              <a:t> ve společnosti na základě svého </a:t>
            </a:r>
            <a:r>
              <a:rPr lang="cs-CZ" altLang="cs-CZ" sz="2400" b="1" dirty="0">
                <a:solidFill>
                  <a:srgbClr val="FF6600"/>
                </a:solidFill>
              </a:rPr>
              <a:t>věku</a:t>
            </a:r>
            <a:endParaRPr lang="cs-CZ" altLang="cs-CZ" sz="2400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SENIOŘI nemají přístup ke zdrojům </a:t>
            </a:r>
            <a:r>
              <a:rPr lang="cs-CZ" altLang="cs-CZ" sz="2400" dirty="0" smtClean="0"/>
              <a:t>(nezapojují se na pracovním trhu) </a:t>
            </a:r>
            <a:r>
              <a:rPr lang="cs-CZ" altLang="cs-CZ" sz="2400" dirty="0"/>
              <a:t>→ ekonomicky i mocensky ZNEVÝHODNĚNI, nižší status... </a:t>
            </a:r>
            <a:endParaRPr lang="cs-CZ" altLang="cs-CZ" sz="2400" dirty="0" smtClean="0"/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 moderní společnosti </a:t>
            </a:r>
            <a:r>
              <a:rPr lang="cs-CZ" altLang="cs-CZ" sz="2400" b="1" dirty="0" smtClean="0"/>
              <a:t>věk</a:t>
            </a:r>
            <a:r>
              <a:rPr lang="cs-CZ" altLang="cs-CZ" sz="2400" dirty="0" smtClean="0"/>
              <a:t> = rys jednice i </a:t>
            </a:r>
            <a:r>
              <a:rPr lang="cs-CZ" altLang="cs-CZ" sz="2400" b="1" dirty="0" smtClean="0"/>
              <a:t>role</a:t>
            </a:r>
            <a:endParaRPr lang="en-GB" altLang="cs-CZ" sz="2400" b="1" dirty="0" smtClean="0"/>
          </a:p>
          <a:p>
            <a:pPr>
              <a:lnSpc>
                <a:spcPct val="9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5339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smtClean="0">
                <a:latin typeface="Arial" charset="0"/>
                <a:cs typeface="Arial" charset="0"/>
              </a:rPr>
              <a:t>Péče o seniory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smtClean="0">
                <a:latin typeface="Arial" charset="0"/>
                <a:cs typeface="Arial" charset="0"/>
              </a:rPr>
              <a:t>Principy:</a:t>
            </a:r>
          </a:p>
          <a:p>
            <a:endParaRPr lang="cs-CZ" b="1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cs-CZ" smtClean="0">
                <a:latin typeface="Arial" charset="0"/>
                <a:cs typeface="Arial" charset="0"/>
              </a:rPr>
              <a:t>Senioři potřebují takovou </a:t>
            </a:r>
            <a:r>
              <a:rPr lang="cs-CZ" b="1" smtClean="0">
                <a:latin typeface="Arial" charset="0"/>
                <a:cs typeface="Arial" charset="0"/>
              </a:rPr>
              <a:t>pomoc a podporu</a:t>
            </a:r>
            <a:r>
              <a:rPr lang="cs-CZ" smtClean="0">
                <a:latin typeface="Arial" charset="0"/>
                <a:cs typeface="Arial" charset="0"/>
              </a:rPr>
              <a:t>, aby mohli setrvat ve svých domovech tak dlouho, jak je to možné</a:t>
            </a:r>
          </a:p>
          <a:p>
            <a:pPr>
              <a:buFontTx/>
              <a:buChar char="-"/>
            </a:pPr>
            <a:r>
              <a:rPr lang="cs-CZ" smtClean="0">
                <a:latin typeface="Arial" charset="0"/>
                <a:cs typeface="Arial" charset="0"/>
              </a:rPr>
              <a:t>Senioři potřebují žít v </a:t>
            </a:r>
            <a:r>
              <a:rPr lang="cs-CZ" b="1" smtClean="0">
                <a:latin typeface="Arial" charset="0"/>
                <a:cs typeface="Arial" charset="0"/>
              </a:rPr>
              <a:t>bezpečném prostředí</a:t>
            </a:r>
            <a:r>
              <a:rPr lang="cs-CZ" smtClean="0">
                <a:latin typeface="Arial" charset="0"/>
                <a:cs typeface="Arial" charset="0"/>
              </a:rPr>
              <a:t> doma i v komunitě (prevence úrazů, ochrana proti zločinu a špatnému zacházení)</a:t>
            </a:r>
          </a:p>
          <a:p>
            <a:pPr>
              <a:buFontTx/>
              <a:buChar char="-"/>
            </a:pPr>
            <a:r>
              <a:rPr lang="cs-CZ" smtClean="0">
                <a:latin typeface="Arial" charset="0"/>
                <a:cs typeface="Arial" charset="0"/>
              </a:rPr>
              <a:t>Senioři potřebují přiměřené </a:t>
            </a:r>
            <a:r>
              <a:rPr lang="cs-CZ" b="1" smtClean="0">
                <a:latin typeface="Arial" charset="0"/>
                <a:cs typeface="Arial" charset="0"/>
              </a:rPr>
              <a:t>bydlení</a:t>
            </a:r>
            <a:r>
              <a:rPr lang="cs-CZ" smtClean="0">
                <a:latin typeface="Arial" charset="0"/>
                <a:cs typeface="Arial" charset="0"/>
              </a:rPr>
              <a:t>, v příjemném a bezbariérovém prostředí – bydlení má velký vliv na kvalitu života seniorů, přispívá oddálení závislosti (chráněné a podporované bydlení, terénní zdravotnické a sociální služby, komunitní centra aktivit)</a:t>
            </a:r>
          </a:p>
          <a:p>
            <a:pPr>
              <a:buFontTx/>
              <a:buChar char="-"/>
            </a:pPr>
            <a:r>
              <a:rPr lang="cs-CZ" smtClean="0">
                <a:latin typeface="Arial" charset="0"/>
                <a:cs typeface="Arial" charset="0"/>
              </a:rPr>
              <a:t>Senioři potřebují podporu </a:t>
            </a:r>
            <a:r>
              <a:rPr lang="cs-CZ" b="1" smtClean="0">
                <a:latin typeface="Arial" charset="0"/>
                <a:cs typeface="Arial" charset="0"/>
              </a:rPr>
              <a:t>mobility</a:t>
            </a:r>
            <a:r>
              <a:rPr lang="cs-CZ" smtClean="0">
                <a:latin typeface="Arial" charset="0"/>
                <a:cs typeface="Arial" charset="0"/>
              </a:rPr>
              <a:t> – bezbariérovou dopravu</a:t>
            </a:r>
          </a:p>
          <a:p>
            <a:pPr>
              <a:buFontTx/>
              <a:buChar char="-"/>
            </a:pPr>
            <a:r>
              <a:rPr lang="cs-CZ" smtClean="0">
                <a:latin typeface="Arial" charset="0"/>
                <a:cs typeface="Arial" charset="0"/>
              </a:rPr>
              <a:t>Senioři potřebují </a:t>
            </a:r>
            <a:r>
              <a:rPr lang="cs-CZ" b="1" smtClean="0">
                <a:latin typeface="Arial" charset="0"/>
                <a:cs typeface="Arial" charset="0"/>
              </a:rPr>
              <a:t>rodinu </a:t>
            </a:r>
            <a:r>
              <a:rPr lang="cs-CZ" smtClean="0">
                <a:latin typeface="Arial" charset="0"/>
                <a:cs typeface="Arial" charset="0"/>
              </a:rPr>
              <a:t>a podporu rodinných pečujících</a:t>
            </a:r>
          </a:p>
          <a:p>
            <a:pPr>
              <a:buFontTx/>
              <a:buChar char="-"/>
            </a:pPr>
            <a:r>
              <a:rPr lang="cs-CZ" smtClean="0">
                <a:latin typeface="Arial" charset="0"/>
                <a:cs typeface="Arial" charset="0"/>
              </a:rPr>
              <a:t>Senioři potřebují </a:t>
            </a:r>
            <a:r>
              <a:rPr lang="cs-CZ" b="1" smtClean="0">
                <a:latin typeface="Arial" charset="0"/>
                <a:cs typeface="Arial" charset="0"/>
              </a:rPr>
              <a:t>služby</a:t>
            </a:r>
            <a:r>
              <a:rPr lang="cs-CZ" smtClean="0">
                <a:latin typeface="Arial" charset="0"/>
                <a:cs typeface="Arial" charset="0"/>
              </a:rPr>
              <a:t>, které na sebe navazují a umožňují jim vést co nejdéle nezávislý život.</a:t>
            </a:r>
          </a:p>
          <a:p>
            <a:pPr>
              <a:buFontTx/>
              <a:buChar char="-"/>
            </a:pPr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3031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Výzkum pojetí stáří a stárnutí ve společnosti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Problematika stárnutí a stáří v pohledu sociologie</a:t>
            </a:r>
          </a:p>
          <a:p>
            <a:pPr>
              <a:lnSpc>
                <a:spcPct val="80000"/>
              </a:lnSpc>
            </a:pPr>
            <a:r>
              <a:rPr lang="cs-CZ" altLang="cs-CZ" sz="1800" dirty="0" err="1"/>
              <a:t>Vidovičová</a:t>
            </a:r>
            <a:r>
              <a:rPr lang="cs-CZ" altLang="cs-CZ" sz="1800" dirty="0"/>
              <a:t> L.:</a:t>
            </a:r>
            <a:r>
              <a:rPr lang="cs-CZ" altLang="cs-CZ" sz="1800" b="1" dirty="0"/>
              <a:t> Stárnutí, věk </a:t>
            </a:r>
            <a:r>
              <a:rPr lang="cs-CZ" altLang="cs-CZ" sz="1800" dirty="0"/>
              <a:t>a diskriminace – nové souvislosti – </a:t>
            </a:r>
            <a:r>
              <a:rPr lang="cs-CZ" altLang="cs-CZ" sz="1800" b="1" dirty="0"/>
              <a:t>FSS a VÚPSV Brno</a:t>
            </a:r>
            <a:r>
              <a:rPr lang="cs-CZ" altLang="cs-CZ" sz="1800" dirty="0"/>
              <a:t> - 2003 – 2008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VIDOVIČOVÁ, L., RABUŠIC, L. 2003. Senioři a sociální opatření v oblasti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stárnutí z pohledu české veřejnosti (zpráva z empirického výzkumu). Brno: VÚPSV.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Mezigenerační vztahy, aktivní </a:t>
            </a:r>
            <a:r>
              <a:rPr lang="cs-CZ" altLang="cs-CZ" sz="1800" b="1" dirty="0" err="1"/>
              <a:t>stránutí</a:t>
            </a: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Jaroslava Hasmanová </a:t>
            </a:r>
            <a:r>
              <a:rPr lang="cs-CZ" altLang="cs-CZ" sz="1800" dirty="0" err="1"/>
              <a:t>Marhánková</a:t>
            </a:r>
            <a:r>
              <a:rPr lang="cs-CZ" altLang="cs-CZ" sz="1800" dirty="0"/>
              <a:t>:</a:t>
            </a:r>
            <a:r>
              <a:rPr lang="cs-CZ" altLang="cs-CZ" sz="1800" i="1" dirty="0"/>
              <a:t> </a:t>
            </a:r>
            <a:r>
              <a:rPr lang="cs-CZ" altLang="cs-CZ" sz="1800" dirty="0"/>
              <a:t>Proměny </a:t>
            </a:r>
            <a:r>
              <a:rPr lang="cs-CZ" altLang="cs-CZ" sz="1800" dirty="0" err="1"/>
              <a:t>prarodičovství</a:t>
            </a:r>
            <a:r>
              <a:rPr lang="cs-CZ" altLang="cs-CZ" sz="1800" dirty="0"/>
              <a:t> v kontextu představ aktivního stáří. </a:t>
            </a:r>
            <a:r>
              <a:rPr lang="cs-CZ" altLang="cs-CZ" sz="1800" b="1" dirty="0"/>
              <a:t>ZU Plzeň – Ústav sociologie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Řešení mezigenerační solidarity – problematika </a:t>
            </a:r>
            <a:r>
              <a:rPr lang="cs-CZ" altLang="cs-CZ" sz="1800" b="1" dirty="0" smtClean="0"/>
              <a:t>penzijního </a:t>
            </a:r>
            <a:r>
              <a:rPr lang="cs-CZ" altLang="cs-CZ" sz="1800" b="1" dirty="0"/>
              <a:t>pojištění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Daniela </a:t>
            </a:r>
            <a:r>
              <a:rPr lang="cs-CZ" altLang="cs-CZ" sz="1800" dirty="0" err="1"/>
              <a:t>Bruthansová</a:t>
            </a:r>
            <a:r>
              <a:rPr lang="cs-CZ" altLang="cs-CZ" sz="1800" dirty="0"/>
              <a:t>, Anna Červenková, Marie Pechanová: </a:t>
            </a:r>
            <a:r>
              <a:rPr lang="cs-CZ" altLang="cs-CZ" sz="1800" b="1" dirty="0"/>
              <a:t>Analýza možnosti oddělení invalidního pojištění od starobního pojištění včetně sociálně zdravotních aspektů vývoje invalidity</a:t>
            </a:r>
            <a:r>
              <a:rPr lang="cs-CZ" altLang="cs-CZ" sz="1800" dirty="0"/>
              <a:t> VÚPSV Praha, 2007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177892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Kvalita života ve stáří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Geriatrická klinika 1.LFUK: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Ondrušová J. </a:t>
            </a:r>
            <a:r>
              <a:rPr lang="cs-CZ" altLang="cs-CZ" sz="2000" b="1" dirty="0"/>
              <a:t>Smysluplnost života ve stáří.</a:t>
            </a:r>
            <a:r>
              <a:rPr lang="cs-CZ" altLang="cs-CZ" sz="2000" dirty="0"/>
              <a:t> </a:t>
            </a:r>
            <a:r>
              <a:rPr lang="cs-CZ" altLang="cs-CZ" sz="2000" i="1" dirty="0" err="1"/>
              <a:t>Čestá</a:t>
            </a:r>
            <a:r>
              <a:rPr lang="cs-CZ" altLang="cs-CZ" sz="2000" i="1" dirty="0"/>
              <a:t> geriatrická revue</a:t>
            </a:r>
            <a:r>
              <a:rPr lang="cs-CZ" altLang="cs-CZ" sz="2000" dirty="0"/>
              <a:t> 8, 2010 – dotazníkové šetření osob nad 75 let (Logo-test, GDS-15) – lidé s horšími rodinnými vztah, bez hezkých zážitků a v depresi postrádají životní smysl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Gerontologické centrum Praha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Janečková, Vaňková, Holmerová: Výzkum </a:t>
            </a:r>
            <a:r>
              <a:rPr lang="cs-CZ" altLang="cs-CZ" sz="2000" b="1" dirty="0"/>
              <a:t>vlivu reminiscenční terapie na kvalitu života a zdravotní stav</a:t>
            </a:r>
            <a:r>
              <a:rPr lang="cs-CZ" altLang="cs-CZ" sz="2000" dirty="0"/>
              <a:t> seniorů žijících v instituci 2005-2008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Veleta, Vaňková, Holmerová: Výzkum </a:t>
            </a:r>
            <a:r>
              <a:rPr lang="cs-CZ" altLang="cs-CZ" sz="2000" b="1" dirty="0"/>
              <a:t>vlivu taneční terapie</a:t>
            </a:r>
            <a:r>
              <a:rPr lang="cs-CZ" altLang="cs-CZ" sz="2000" dirty="0"/>
              <a:t>. 2005 – 2008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Filosofická fakulta UP Olomouc</a:t>
            </a:r>
            <a:r>
              <a:rPr lang="cs-CZ" altLang="cs-CZ" sz="2000" dirty="0"/>
              <a:t> – katedra sociologie a andragogiky: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Sýkorová Dana: </a:t>
            </a:r>
            <a:r>
              <a:rPr lang="cs-CZ" altLang="cs-CZ" sz="2000" b="1" dirty="0"/>
              <a:t>Autonomie ve stáří. Slon 2007</a:t>
            </a:r>
            <a:r>
              <a:rPr lang="cs-CZ" altLang="cs-CZ" sz="2000" dirty="0"/>
              <a:t>(výzkumný projekt podpořený GAČR: Senioři ve </a:t>
            </a:r>
            <a:r>
              <a:rPr lang="cs-CZ" altLang="cs-CZ" sz="2000" dirty="0" err="1"/>
              <a:t>spolelčnosti</a:t>
            </a:r>
            <a:r>
              <a:rPr lang="cs-CZ" altLang="cs-CZ" sz="2000" dirty="0"/>
              <a:t>. Strategie zachování osobní autonomie 2002 - 2007</a:t>
            </a:r>
          </a:p>
        </p:txBody>
      </p:sp>
    </p:spTree>
    <p:extLst>
      <p:ext uri="{BB962C8B-B14F-4D97-AF65-F5344CB8AC3E}">
        <p14:creationId xmlns:p14="http://schemas.microsoft.com/office/powerpoint/2010/main" xmlns="" val="790083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Výzkumy v oblasti péče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4000" b="1"/>
              <a:t>Formální péče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  – </a:t>
            </a:r>
            <a:r>
              <a:rPr lang="cs-CZ" altLang="cs-CZ" sz="2800" b="1"/>
              <a:t>služby osobní péče</a:t>
            </a:r>
            <a:r>
              <a:rPr lang="cs-CZ" altLang="cs-CZ" sz="2800"/>
              <a:t> – terénní, v přirozeném prostředí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    </a:t>
            </a:r>
            <a:r>
              <a:rPr lang="cs-CZ" altLang="cs-CZ" sz="2800" b="1"/>
              <a:t>FSS MU Brno a VÚPSV (Brno):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    MUSIL, L., HUBÍKOVÁ, O., KUBALČíKOVÁ K., </a:t>
            </a:r>
            <a:r>
              <a:rPr lang="cs-CZ" altLang="cs-CZ" sz="2800" b="1"/>
              <a:t>Kultura poskytování osobních sociálních služeb</a:t>
            </a:r>
            <a:r>
              <a:rPr lang="cs-CZ" altLang="cs-CZ" sz="2800"/>
              <a:t>: případová studie pečovatelské služby 2002-03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    </a:t>
            </a:r>
            <a:r>
              <a:rPr lang="cs-CZ" altLang="cs-CZ" sz="2800" b="1"/>
              <a:t>VÚPSV Praha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    VESELÁ, J. </a:t>
            </a:r>
            <a:r>
              <a:rPr lang="cs-CZ" altLang="cs-CZ" sz="2800" b="1"/>
              <a:t>Sociální služby poskytované seniorům v domácnosti </a:t>
            </a:r>
            <a:r>
              <a:rPr lang="cs-CZ" altLang="cs-CZ" sz="2800"/>
              <a:t>(2003)</a:t>
            </a:r>
          </a:p>
        </p:txBody>
      </p:sp>
    </p:spTree>
    <p:extLst>
      <p:ext uri="{BB962C8B-B14F-4D97-AF65-F5344CB8AC3E}">
        <p14:creationId xmlns:p14="http://schemas.microsoft.com/office/powerpoint/2010/main" xmlns="" val="1908580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Výzkumy v oblasti péče – pobytové služby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800"/>
              <a:t>Výzkumy dlouhodobé péče v pobytových zařízeních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/>
              <a:t>VÚPSV Praha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Bruthansová D., Červenková A., Pechanová, M. </a:t>
            </a:r>
            <a:r>
              <a:rPr lang="cs-CZ" altLang="cs-CZ" sz="1800" i="1"/>
              <a:t>Sociálně zdravotní služby poskytované klientům na ošetřovatelských odděleních domovů důchodců a v léčebnách pro dlouhodobě nemocné se zřetelem k jejich sociální situaci a zdravotnímu stavu.</a:t>
            </a:r>
            <a:r>
              <a:rPr lang="cs-CZ" altLang="cs-CZ" sz="1800"/>
              <a:t> 2004</a:t>
            </a:r>
          </a:p>
          <a:p>
            <a:pPr>
              <a:lnSpc>
                <a:spcPct val="80000"/>
              </a:lnSpc>
            </a:pPr>
            <a:endParaRPr lang="cs-CZ" altLang="cs-CZ" sz="180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/>
              <a:t>Ochrana práv uživatelů pobytových zařízení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Vidovičová L., Lorman J. </a:t>
            </a:r>
            <a:r>
              <a:rPr lang="cs-CZ" altLang="cs-CZ" sz="1800" i="1"/>
              <a:t>Život v domovech pro seniory. Problémy týrání, zneužívání a zanedbávání péče v domovech pro seniory.</a:t>
            </a:r>
            <a:r>
              <a:rPr lang="cs-CZ" altLang="cs-CZ" sz="1800"/>
              <a:t> Praha, </a:t>
            </a:r>
            <a:r>
              <a:rPr lang="cs-CZ" altLang="cs-CZ" sz="1800" b="1"/>
              <a:t>Úřad vlády ČR a Život 90</a:t>
            </a:r>
            <a:r>
              <a:rPr lang="cs-CZ" altLang="cs-CZ" sz="1800"/>
              <a:t> 2007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Veřejný ochránce práv</a:t>
            </a:r>
            <a:r>
              <a:rPr lang="cs-CZ" altLang="cs-CZ" sz="1800"/>
              <a:t>, </a:t>
            </a:r>
            <a:r>
              <a:rPr lang="cs-CZ" altLang="cs-CZ" sz="1800" i="1"/>
              <a:t>Zpráva z návštěv zařízení sociálních služeb pro seniory</a:t>
            </a:r>
            <a:r>
              <a:rPr lang="cs-CZ" altLang="cs-CZ" sz="1800"/>
              <a:t>, Praha 2007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Daniela Bruthansová, Anna Červenková, Věra Jeřábková: </a:t>
            </a:r>
            <a:r>
              <a:rPr lang="cs-CZ" altLang="cs-CZ" sz="1800" b="1"/>
              <a:t>Právní aspekty odpovědnosti za škodu vzniklou klientovi při poskytování sociálně zdravotní péče v pobytových zařízeních sociálních služeb.</a:t>
            </a:r>
            <a:r>
              <a:rPr lang="cs-CZ" altLang="cs-CZ" sz="1800"/>
              <a:t> VÚPSV, 2008 </a:t>
            </a:r>
          </a:p>
          <a:p>
            <a:pPr>
              <a:lnSpc>
                <a:spcPct val="80000"/>
              </a:lnSpc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xmlns="" val="3762726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Rizikoví senioři – ochrana práv a zájmů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800" b="1"/>
              <a:t>UP Olomouc,  - ADEL – Advocacies for frail and incompetent elderly in Europe – Ochrana křehkých a nekompetentních seniorů v Evropě</a:t>
            </a:r>
            <a:r>
              <a:rPr lang="cs-CZ" altLang="cs-CZ" sz="2800"/>
              <a:t> - Komparativní analýza národních systémů a inovativní přístupy</a:t>
            </a:r>
            <a:endParaRPr lang="cs-CZ" altLang="cs-CZ" sz="2800" i="1"/>
          </a:p>
          <a:p>
            <a:pPr>
              <a:buFontTx/>
              <a:buNone/>
            </a:pPr>
            <a:r>
              <a:rPr lang="cs-CZ" altLang="cs-CZ" sz="2800" i="1"/>
              <a:t>Kateřina Ivanová, Naděžda Špatenková, Radka Bužgová: </a:t>
            </a:r>
            <a:r>
              <a:rPr lang="cs-CZ" altLang="cs-CZ" sz="2800"/>
              <a:t>Rizikoví senioři – sociální fenomén demografického stárnutí populace (Ochrana zájmů křehkých a nekompetentních seniorů). </a:t>
            </a:r>
          </a:p>
        </p:txBody>
      </p:sp>
    </p:spTree>
    <p:extLst>
      <p:ext uri="{BB962C8B-B14F-4D97-AF65-F5344CB8AC3E}">
        <p14:creationId xmlns:p14="http://schemas.microsoft.com/office/powerpoint/2010/main" xmlns="" val="13692446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/>
              <a:t>Výzkum v oblasti financování dlouhodobé zdravotně-sociální péče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600"/>
              <a:t>Analýza systému poskytování ošetřovatelské a rehabilitační zdravotní péče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/>
              <a:t>uživatelům poskytovaných sociálních služeb v pobytových zařízeních sociálních služeb 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/>
              <a:t>v lůžkových zdravotnických zarízeních v kontextu zákona  o sociálních službách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/>
              <a:t>zákona o veřejném zdravotním pojištění – cílem je zmapovat rozsah a navrhnout systém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/>
              <a:t>financování tohoto typu služeb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/>
          </a:p>
          <a:p>
            <a:pPr>
              <a:lnSpc>
                <a:spcPct val="80000"/>
              </a:lnSpc>
            </a:pPr>
            <a:r>
              <a:rPr lang="cs-CZ" altLang="cs-CZ" sz="1600"/>
              <a:t>Anna Červenková, Daniela Bruthansová, Věra Jeřábková: </a:t>
            </a:r>
            <a:r>
              <a:rPr lang="cs-CZ" altLang="cs-CZ" sz="1600">
                <a:hlinkClick r:id="rId2"/>
              </a:rPr>
              <a:t>Zmapování nejzávažnějších</a:t>
            </a:r>
            <a:r>
              <a:rPr lang="cs-CZ" altLang="cs-CZ" sz="1600" b="1">
                <a:hlinkClick r:id="rId2"/>
              </a:rPr>
              <a:t> problémů ve financování ošetřovatelské a rehabilitační péče </a:t>
            </a:r>
            <a:r>
              <a:rPr lang="cs-CZ" altLang="cs-CZ" sz="1600">
                <a:hlinkClick r:id="rId2"/>
              </a:rPr>
              <a:t>v ústavech sociálních služeb. </a:t>
            </a:r>
            <a:r>
              <a:rPr lang="cs-CZ" altLang="cs-CZ" sz="1600"/>
              <a:t>2009</a:t>
            </a:r>
          </a:p>
          <a:p>
            <a:pPr>
              <a:lnSpc>
                <a:spcPct val="80000"/>
              </a:lnSpc>
            </a:pPr>
            <a:r>
              <a:rPr lang="cs-CZ" altLang="cs-CZ" sz="1600"/>
              <a:t>Ladislav Průša, Věra Jeřábková, Daniela Bruthansová, Anna Červenková, Zdeňka Galetová, Eduard Kaplan, Libor Svět: </a:t>
            </a:r>
            <a:r>
              <a:rPr lang="cs-CZ" altLang="cs-CZ" sz="1600">
                <a:hlinkClick r:id="rId3"/>
              </a:rPr>
              <a:t>Poskytování </a:t>
            </a:r>
            <a:r>
              <a:rPr lang="cs-CZ" altLang="cs-CZ" sz="1600" b="1">
                <a:hlinkClick r:id="rId3"/>
              </a:rPr>
              <a:t>ošetřovatelské a rehabilitační zdravotní péče uživatelům pobytových sociálních služeb v pobytových zařízeních sociálních služeb</a:t>
            </a:r>
            <a:r>
              <a:rPr lang="cs-CZ" altLang="cs-CZ" sz="1600">
                <a:hlinkClick r:id="rId3"/>
              </a:rPr>
              <a:t> a v lůžkových zdravotnických zařízeních. </a:t>
            </a:r>
            <a:r>
              <a:rPr lang="cs-CZ" altLang="cs-CZ" sz="1600"/>
              <a:t>2009</a:t>
            </a:r>
          </a:p>
          <a:p>
            <a:pPr>
              <a:lnSpc>
                <a:spcPct val="80000"/>
              </a:lnSpc>
            </a:pPr>
            <a:r>
              <a:rPr lang="cs-CZ" altLang="cs-CZ" sz="1600"/>
              <a:t>Průša L. a kol. </a:t>
            </a:r>
            <a:r>
              <a:rPr lang="cs-CZ" altLang="cs-CZ" sz="1600" i="1"/>
              <a:t>Analýza a prognóza potřeb poskytování sociálních služeb pro seniory a osoby se zdravotním postižením</a:t>
            </a:r>
            <a:r>
              <a:rPr lang="cs-CZ" altLang="cs-CZ" sz="1600"/>
              <a:t>. 2009.</a:t>
            </a:r>
          </a:p>
          <a:p>
            <a:pPr>
              <a:lnSpc>
                <a:spcPct val="80000"/>
              </a:lnSpc>
            </a:pPr>
            <a:r>
              <a:rPr lang="cs-CZ" altLang="cs-CZ" sz="1600"/>
              <a:t>Průša L. </a:t>
            </a:r>
            <a:r>
              <a:rPr lang="cs-CZ" altLang="cs-CZ" sz="1600" i="1"/>
              <a:t>Efektivnost financování sociálních služeb v domovech pro seniory.</a:t>
            </a:r>
            <a:r>
              <a:rPr lang="cs-CZ" altLang="cs-CZ" sz="1600"/>
              <a:t> 2008.</a:t>
            </a:r>
          </a:p>
          <a:p>
            <a:pPr>
              <a:lnSpc>
                <a:spcPct val="80000"/>
              </a:lnSpc>
            </a:pPr>
            <a:r>
              <a:rPr lang="cs-CZ" altLang="cs-CZ" sz="1600"/>
              <a:t>Daniela Bruthansová, Anna Červenková: </a:t>
            </a:r>
            <a:r>
              <a:rPr lang="cs-CZ" altLang="cs-CZ" sz="1600" b="1"/>
              <a:t>Náklady na ústavní sociální péči a služby podporovaného a chráněného bydlení.</a:t>
            </a:r>
            <a:r>
              <a:rPr lang="cs-CZ" altLang="cs-CZ" sz="1600"/>
              <a:t> 2004</a:t>
            </a:r>
          </a:p>
          <a:p>
            <a:pPr>
              <a:lnSpc>
                <a:spcPct val="80000"/>
              </a:lnSpc>
            </a:pPr>
            <a:endParaRPr lang="cs-CZ" altLang="cs-CZ" sz="1600" b="1"/>
          </a:p>
        </p:txBody>
      </p:sp>
    </p:spTree>
    <p:extLst>
      <p:ext uri="{BB962C8B-B14F-4D97-AF65-F5344CB8AC3E}">
        <p14:creationId xmlns:p14="http://schemas.microsoft.com/office/powerpoint/2010/main" xmlns="" val="2457919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7056438" cy="42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76517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Kultura sociálních služeb pro seniory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VÚPSV: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MUSIL, L.; HUBÍKOVÁ, O. KUBALČíKOVÁ K.: </a:t>
            </a:r>
            <a:r>
              <a:rPr lang="cs-CZ" altLang="cs-CZ" sz="2400" b="1"/>
              <a:t>Standardy kvality</a:t>
            </a:r>
            <a:r>
              <a:rPr lang="cs-CZ" altLang="cs-CZ" sz="2400"/>
              <a:t> a kultura sociálních služeb: jaká napětí mezi politikou sociálních služeb a kulturou práce s klientem v pečovatelské službě mohou vznikat z hlediska kvality sociálních služeb? (2003)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MUSIL, L.; HUBÍKOVÁ, O. KUBALČíKOVÁ K.: </a:t>
            </a:r>
            <a:r>
              <a:rPr lang="cs-CZ" altLang="cs-CZ" sz="2400" b="1"/>
              <a:t>Kvalifikační potřeby</a:t>
            </a:r>
            <a:r>
              <a:rPr lang="cs-CZ" altLang="cs-CZ" sz="2400"/>
              <a:t> pracovníků v sociálních službách pro seniory (2006)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MUSIL, L., KUBALČíKOVÁ K., Havlíková J.: </a:t>
            </a:r>
            <a:r>
              <a:rPr lang="cs-CZ" altLang="cs-CZ" sz="2400" b="1"/>
              <a:t>Přístup </a:t>
            </a:r>
            <a:r>
              <a:rPr lang="cs-CZ" altLang="cs-CZ" sz="2400"/>
              <a:t>pracovníků vybraného zařízení sociálních služeb</a:t>
            </a:r>
            <a:r>
              <a:rPr lang="cs-CZ" altLang="cs-CZ" sz="2400" b="1"/>
              <a:t> ke klientům </a:t>
            </a:r>
            <a:r>
              <a:rPr lang="cs-CZ" altLang="cs-CZ" sz="2400"/>
              <a:t>v kontextu implementace Standardů kvality </a:t>
            </a:r>
          </a:p>
        </p:txBody>
      </p:sp>
    </p:spTree>
    <p:extLst>
      <p:ext uri="{BB962C8B-B14F-4D97-AF65-F5344CB8AC3E}">
        <p14:creationId xmlns:p14="http://schemas.microsoft.com/office/powerpoint/2010/main" xmlns="" val="16325821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/>
              <a:t>Výzkumy v oblasti neformální péče o seniory</a:t>
            </a:r>
            <a:r>
              <a:rPr lang="cs-CZ" altLang="cs-CZ" sz="400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600" dirty="0"/>
              <a:t>JEŘÁBEK, H. </a:t>
            </a:r>
            <a:r>
              <a:rPr lang="cs-CZ" altLang="cs-CZ" sz="1600" dirty="0" smtClean="0"/>
              <a:t>2013. </a:t>
            </a:r>
            <a:r>
              <a:rPr lang="cs-CZ" altLang="cs-CZ" sz="1600" b="1" dirty="0" smtClean="0"/>
              <a:t>Mezigenerační solidarita v péči o seniory. </a:t>
            </a:r>
            <a:r>
              <a:rPr lang="cs-CZ" altLang="cs-CZ" sz="1600" dirty="0" smtClean="0"/>
              <a:t>Sociologické nakladatelství SLON. </a:t>
            </a:r>
            <a:endParaRPr lang="cs-CZ" altLang="cs-CZ" sz="1600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PŘIDALOVÁ, M.. </a:t>
            </a:r>
            <a:r>
              <a:rPr lang="cs-CZ" altLang="cs-CZ" sz="1600" b="1" dirty="0"/>
              <a:t>Pečující dcery a pečující synové</a:t>
            </a:r>
            <a:r>
              <a:rPr lang="cs-CZ" altLang="cs-CZ" sz="1600" dirty="0"/>
              <a:t> (Rozhodnutí, se kterým můžu žít). Brno: IVRIS, MU FSS 2007.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</a:t>
            </a:r>
            <a:r>
              <a:rPr lang="cs-CZ" altLang="cs-CZ" sz="1600" dirty="0" smtClean="0"/>
              <a:t>  </a:t>
            </a:r>
            <a:r>
              <a:rPr lang="cs-CZ" altLang="cs-CZ" sz="1600" dirty="0"/>
              <a:t>Přidalová, Marie (2006): </a:t>
            </a:r>
            <a:r>
              <a:rPr lang="cs-CZ" altLang="cs-CZ" sz="1600" b="1" dirty="0"/>
              <a:t>Mezigenerační solidarita</a:t>
            </a:r>
            <a:r>
              <a:rPr lang="cs-CZ" altLang="cs-CZ" sz="1600" dirty="0"/>
              <a:t> a gender (pečující dcery a pečující synové</a:t>
            </a:r>
            <a:r>
              <a:rPr lang="cs-CZ" altLang="cs-CZ" sz="1600" dirty="0" smtClean="0"/>
              <a:t>). Gender</a:t>
            </a:r>
            <a:r>
              <a:rPr lang="cs-CZ" altLang="cs-CZ" sz="1600" dirty="0"/>
              <a:t>, rovné příležitosti, výzkum 7(1).</a:t>
            </a:r>
            <a:br>
              <a:rPr lang="cs-CZ" altLang="cs-CZ" sz="1600" dirty="0"/>
            </a:br>
            <a:endParaRPr lang="cs-CZ" altLang="cs-CZ" sz="1600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Hasmanová </a:t>
            </a:r>
            <a:r>
              <a:rPr lang="cs-CZ" altLang="cs-CZ" sz="1600" dirty="0" err="1"/>
              <a:t>Marhánková</a:t>
            </a:r>
            <a:r>
              <a:rPr lang="cs-CZ" altLang="cs-CZ" sz="1600" dirty="0"/>
              <a:t> J.: </a:t>
            </a:r>
            <a:r>
              <a:rPr lang="cs-CZ" altLang="cs-CZ" sz="1600" b="1" dirty="0"/>
              <a:t>Gender a péče o stárnoucí rodiče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Socioweb</a:t>
            </a:r>
            <a:r>
              <a:rPr lang="cs-CZ" altLang="cs-CZ" sz="1600" dirty="0"/>
              <a:t> 2008)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</a:t>
            </a:r>
            <a:r>
              <a:rPr lang="cs-CZ" altLang="cs-CZ" sz="1600" dirty="0" smtClean="0"/>
              <a:t>   </a:t>
            </a:r>
            <a:r>
              <a:rPr lang="cs-CZ" altLang="cs-CZ" sz="1600" dirty="0"/>
              <a:t>Hasmanová </a:t>
            </a:r>
            <a:r>
              <a:rPr lang="cs-CZ" altLang="cs-CZ" sz="1600" dirty="0" err="1"/>
              <a:t>Marhánková</a:t>
            </a:r>
            <a:r>
              <a:rPr lang="cs-CZ" altLang="cs-CZ" sz="1600" dirty="0"/>
              <a:t> J.: </a:t>
            </a:r>
            <a:r>
              <a:rPr lang="cs-CZ" altLang="cs-CZ" sz="1600" b="1" dirty="0"/>
              <a:t>„</a:t>
            </a:r>
            <a:r>
              <a:rPr lang="cs-CZ" altLang="cs-CZ" sz="1600" b="1" dirty="0" err="1"/>
              <a:t>Sandwichová</a:t>
            </a:r>
            <a:r>
              <a:rPr lang="cs-CZ" altLang="cs-CZ" sz="1600" b="1" dirty="0"/>
              <a:t> generace“ – kombinování </a:t>
            </a:r>
            <a:r>
              <a:rPr lang="cs-CZ" altLang="cs-CZ" sz="1600" b="1" dirty="0" err="1"/>
              <a:t>prác</a:t>
            </a:r>
            <a:r>
              <a:rPr lang="cs-CZ" altLang="cs-CZ" sz="1600" b="1" dirty="0"/>
              <a:t> a péče o závislé členy rodiny (děti a seniory) – Gender </a:t>
            </a:r>
            <a:r>
              <a:rPr lang="cs-CZ" altLang="cs-CZ" sz="1600" b="1" dirty="0" err="1"/>
              <a:t>Studies</a:t>
            </a:r>
            <a:r>
              <a:rPr lang="cs-CZ" altLang="cs-CZ" sz="1600" b="1" dirty="0"/>
              <a:t> 2011</a:t>
            </a:r>
          </a:p>
          <a:p>
            <a:pPr>
              <a:lnSpc>
                <a:spcPct val="80000"/>
              </a:lnSpc>
            </a:pPr>
            <a:endParaRPr lang="cs-CZ" altLang="cs-CZ" sz="1600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MOŽNÝ, I. a kol. 2004. </a:t>
            </a:r>
            <a:r>
              <a:rPr lang="cs-CZ" altLang="cs-CZ" sz="1600" b="1" dirty="0"/>
              <a:t>Mezigenerační solidarita</a:t>
            </a:r>
            <a:r>
              <a:rPr lang="cs-CZ" altLang="cs-CZ" sz="1600" dirty="0"/>
              <a:t> (výzkumná zpráva z mezinárodního srovnávacího výzkumu "Hodnota dětí a mezigenerační solidarita"). Praha: VÚPSV.</a:t>
            </a:r>
          </a:p>
          <a:p>
            <a:pPr>
              <a:lnSpc>
                <a:spcPct val="80000"/>
              </a:lnSpc>
            </a:pPr>
            <a:endParaRPr lang="cs-CZ" altLang="cs-CZ" sz="1600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VESELÁ, J. 2002. </a:t>
            </a:r>
            <a:r>
              <a:rPr lang="cs-CZ" altLang="cs-CZ" sz="1600" b="1" dirty="0"/>
              <a:t>Představy rodinných příslušníků</a:t>
            </a:r>
            <a:r>
              <a:rPr lang="cs-CZ" altLang="cs-CZ" sz="1600" dirty="0"/>
              <a:t> o zabezpečení péče nesoběstačným rodičům. Praha: VÚPSV.</a:t>
            </a:r>
          </a:p>
        </p:txBody>
      </p:sp>
    </p:spTree>
    <p:extLst>
      <p:ext uri="{BB962C8B-B14F-4D97-AF65-F5344CB8AC3E}">
        <p14:creationId xmlns:p14="http://schemas.microsoft.com/office/powerpoint/2010/main" xmlns="" val="393337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FD4A-A2D4-4A0D-AF5A-DC382384D52B}" type="slidenum">
              <a:rPr lang="en-GB" altLang="cs-CZ"/>
              <a:pPr/>
              <a:t>6</a:t>
            </a:fld>
            <a:endParaRPr lang="en-GB" altLang="cs-CZ"/>
          </a:p>
        </p:txBody>
      </p:sp>
      <p:grpSp>
        <p:nvGrpSpPr>
          <p:cNvPr id="333828" name="Group 4"/>
          <p:cNvGrpSpPr>
            <a:grpSpLocks noChangeAspect="1"/>
          </p:cNvGrpSpPr>
          <p:nvPr/>
        </p:nvGrpSpPr>
        <p:grpSpPr bwMode="auto">
          <a:xfrm>
            <a:off x="82550" y="357667"/>
            <a:ext cx="9061450" cy="6211888"/>
            <a:chOff x="1417" y="252"/>
            <a:chExt cx="7092" cy="4860"/>
          </a:xfrm>
        </p:grpSpPr>
        <p:sp>
          <p:nvSpPr>
            <p:cNvPr id="333829" name="AutoShape 5"/>
            <p:cNvSpPr>
              <a:spLocks noChangeAspect="1" noChangeArrowheads="1"/>
            </p:cNvSpPr>
            <p:nvPr/>
          </p:nvSpPr>
          <p:spPr bwMode="auto">
            <a:xfrm>
              <a:off x="1417" y="252"/>
              <a:ext cx="7092" cy="48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3830" name="Rectangle 6"/>
            <p:cNvSpPr>
              <a:spLocks noChangeArrowheads="1"/>
            </p:cNvSpPr>
            <p:nvPr/>
          </p:nvSpPr>
          <p:spPr bwMode="auto">
            <a:xfrm>
              <a:off x="2929" y="1512"/>
              <a:ext cx="18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altLang="cs-CZ" dirty="0"/>
            </a:p>
            <a:p>
              <a:pPr algn="ctr"/>
              <a:r>
                <a:rPr lang="cs-CZ" altLang="cs-CZ" dirty="0"/>
                <a:t>ODPOČINEK</a:t>
              </a:r>
              <a:endParaRPr lang="en-GB" altLang="cs-CZ" sz="2800" dirty="0"/>
            </a:p>
          </p:txBody>
        </p:sp>
        <p:sp>
          <p:nvSpPr>
            <p:cNvPr id="333831" name="Rectangle 7"/>
            <p:cNvSpPr>
              <a:spLocks noChangeArrowheads="1"/>
            </p:cNvSpPr>
            <p:nvPr/>
          </p:nvSpPr>
          <p:spPr bwMode="auto">
            <a:xfrm>
              <a:off x="2929" y="4032"/>
              <a:ext cx="18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  <a:p>
              <a:pPr algn="ctr"/>
              <a:r>
                <a:rPr lang="cs-CZ" altLang="cs-CZ"/>
                <a:t>VZDĚLÁVÁNÍ</a:t>
              </a:r>
              <a:endParaRPr lang="en-GB" altLang="cs-CZ" sz="2800"/>
            </a:p>
          </p:txBody>
        </p:sp>
        <p:sp>
          <p:nvSpPr>
            <p:cNvPr id="333832" name="Rectangle 8"/>
            <p:cNvSpPr>
              <a:spLocks noChangeArrowheads="1"/>
            </p:cNvSpPr>
            <p:nvPr/>
          </p:nvSpPr>
          <p:spPr bwMode="auto">
            <a:xfrm>
              <a:off x="2929" y="2772"/>
              <a:ext cx="18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  <a:p>
              <a:pPr algn="ctr"/>
              <a:r>
                <a:rPr lang="cs-CZ" altLang="cs-CZ"/>
                <a:t>PRÁCE</a:t>
              </a:r>
              <a:endParaRPr lang="en-GB" altLang="cs-CZ" sz="2800"/>
            </a:p>
          </p:txBody>
        </p:sp>
        <p:sp>
          <p:nvSpPr>
            <p:cNvPr id="333833" name="Line 9"/>
            <p:cNvSpPr>
              <a:spLocks noChangeShapeType="1"/>
            </p:cNvSpPr>
            <p:nvPr/>
          </p:nvSpPr>
          <p:spPr bwMode="auto">
            <a:xfrm>
              <a:off x="2568" y="1332"/>
              <a:ext cx="1" cy="3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3834" name="Rectangle 10"/>
            <p:cNvSpPr>
              <a:spLocks noChangeArrowheads="1"/>
            </p:cNvSpPr>
            <p:nvPr/>
          </p:nvSpPr>
          <p:spPr bwMode="auto">
            <a:xfrm>
              <a:off x="5809" y="1332"/>
              <a:ext cx="540" cy="3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cs-CZ" altLang="cs-CZ">
                  <a:solidFill>
                    <a:srgbClr val="FF6600"/>
                  </a:solidFill>
                </a:rPr>
                <a:t>VZDĚLÁVÁNÍ</a:t>
              </a:r>
              <a:endParaRPr lang="en-GB" altLang="cs-CZ" sz="2800">
                <a:solidFill>
                  <a:srgbClr val="FF6600"/>
                </a:solidFill>
              </a:endParaRPr>
            </a:p>
          </p:txBody>
        </p:sp>
        <p:sp>
          <p:nvSpPr>
            <p:cNvPr id="333835" name="Rectangle 11"/>
            <p:cNvSpPr>
              <a:spLocks noChangeArrowheads="1"/>
            </p:cNvSpPr>
            <p:nvPr/>
          </p:nvSpPr>
          <p:spPr bwMode="auto">
            <a:xfrm>
              <a:off x="6529" y="1332"/>
              <a:ext cx="540" cy="3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cs-CZ" altLang="cs-CZ">
                  <a:solidFill>
                    <a:srgbClr val="FF6600"/>
                  </a:solidFill>
                </a:rPr>
                <a:t>PRÁCE</a:t>
              </a:r>
              <a:endParaRPr lang="en-GB" altLang="cs-CZ" sz="2800">
                <a:solidFill>
                  <a:srgbClr val="FF6600"/>
                </a:solidFill>
              </a:endParaRPr>
            </a:p>
          </p:txBody>
        </p:sp>
        <p:sp>
          <p:nvSpPr>
            <p:cNvPr id="333836" name="Rectangle 12"/>
            <p:cNvSpPr>
              <a:spLocks noChangeArrowheads="1"/>
            </p:cNvSpPr>
            <p:nvPr/>
          </p:nvSpPr>
          <p:spPr bwMode="auto">
            <a:xfrm>
              <a:off x="7249" y="1332"/>
              <a:ext cx="540" cy="3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cs-CZ" altLang="cs-CZ">
                  <a:solidFill>
                    <a:srgbClr val="FF6600"/>
                  </a:solidFill>
                </a:rPr>
                <a:t>ODPOČINEK</a:t>
              </a:r>
              <a:endParaRPr lang="en-GB" altLang="cs-CZ" sz="2800">
                <a:solidFill>
                  <a:srgbClr val="FF6600"/>
                </a:solidFill>
              </a:endParaRPr>
            </a:p>
          </p:txBody>
        </p:sp>
        <p:sp>
          <p:nvSpPr>
            <p:cNvPr id="333837" name="Text Box 13"/>
            <p:cNvSpPr txBox="1">
              <a:spLocks noChangeArrowheads="1"/>
            </p:cNvSpPr>
            <p:nvPr/>
          </p:nvSpPr>
          <p:spPr bwMode="auto">
            <a:xfrm>
              <a:off x="2749" y="252"/>
              <a:ext cx="2160" cy="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cs-CZ" altLang="cs-CZ"/>
            </a:p>
            <a:p>
              <a:pPr algn="ctr"/>
              <a:r>
                <a:rPr lang="cs-CZ" altLang="cs-CZ"/>
                <a:t>věkově </a:t>
              </a:r>
              <a:r>
                <a:rPr lang="cs-CZ" altLang="cs-CZ">
                  <a:solidFill>
                    <a:srgbClr val="FF6600"/>
                  </a:solidFill>
                </a:rPr>
                <a:t>diferencovaná</a:t>
              </a:r>
              <a:r>
                <a:rPr lang="cs-CZ" altLang="cs-CZ"/>
                <a:t> sociální struktura</a:t>
              </a:r>
              <a:endParaRPr lang="en-GB" altLang="cs-CZ" sz="2800"/>
            </a:p>
          </p:txBody>
        </p:sp>
        <p:sp>
          <p:nvSpPr>
            <p:cNvPr id="333838" name="Text Box 14"/>
            <p:cNvSpPr txBox="1">
              <a:spLocks noChangeArrowheads="1"/>
            </p:cNvSpPr>
            <p:nvPr/>
          </p:nvSpPr>
          <p:spPr bwMode="auto">
            <a:xfrm>
              <a:off x="5809" y="252"/>
              <a:ext cx="2160" cy="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cs-CZ" altLang="cs-CZ"/>
                <a:t>věkově</a:t>
              </a:r>
            </a:p>
            <a:p>
              <a:pPr algn="ctr"/>
              <a:r>
                <a:rPr lang="cs-CZ" altLang="cs-CZ"/>
                <a:t> </a:t>
              </a:r>
              <a:r>
                <a:rPr lang="cs-CZ" altLang="cs-CZ">
                  <a:solidFill>
                    <a:srgbClr val="FF6600"/>
                  </a:solidFill>
                </a:rPr>
                <a:t>integrovaná</a:t>
              </a:r>
              <a:r>
                <a:rPr lang="cs-CZ" altLang="cs-CZ"/>
                <a:t> sociální struktura</a:t>
              </a:r>
              <a:endParaRPr lang="en-GB" altLang="cs-CZ" sz="2800"/>
            </a:p>
          </p:txBody>
        </p:sp>
        <p:sp>
          <p:nvSpPr>
            <p:cNvPr id="333839" name="Text Box 15"/>
            <p:cNvSpPr txBox="1">
              <a:spLocks noChangeArrowheads="1"/>
            </p:cNvSpPr>
            <p:nvPr/>
          </p:nvSpPr>
          <p:spPr bwMode="auto">
            <a:xfrm>
              <a:off x="1669" y="432"/>
              <a:ext cx="7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cs-CZ" altLang="cs-CZ">
                  <a:solidFill>
                    <a:srgbClr val="FF6600"/>
                  </a:solidFill>
                </a:rPr>
                <a:t>věk</a:t>
              </a:r>
              <a:endParaRPr lang="en-GB" altLang="cs-CZ" sz="2800">
                <a:solidFill>
                  <a:srgbClr val="FF6600"/>
                </a:solidFill>
              </a:endParaRPr>
            </a:p>
          </p:txBody>
        </p:sp>
        <p:sp>
          <p:nvSpPr>
            <p:cNvPr id="333840" name="Text Box 16"/>
            <p:cNvSpPr txBox="1">
              <a:spLocks noChangeArrowheads="1"/>
            </p:cNvSpPr>
            <p:nvPr/>
          </p:nvSpPr>
          <p:spPr bwMode="auto">
            <a:xfrm>
              <a:off x="1669" y="1512"/>
              <a:ext cx="7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cs-CZ" altLang="cs-CZ"/>
                <a:t>stáří</a:t>
              </a:r>
              <a:endParaRPr lang="en-GB" altLang="cs-CZ" sz="2800"/>
            </a:p>
          </p:txBody>
        </p:sp>
        <p:sp>
          <p:nvSpPr>
            <p:cNvPr id="333841" name="Text Box 17"/>
            <p:cNvSpPr txBox="1">
              <a:spLocks noChangeArrowheads="1"/>
            </p:cNvSpPr>
            <p:nvPr/>
          </p:nvSpPr>
          <p:spPr bwMode="auto">
            <a:xfrm>
              <a:off x="1489" y="2952"/>
              <a:ext cx="9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cs-CZ" altLang="cs-CZ" dirty="0" smtClean="0"/>
                <a:t>dospělost</a:t>
              </a:r>
              <a:endParaRPr lang="en-GB" altLang="cs-CZ" sz="2800" dirty="0"/>
            </a:p>
          </p:txBody>
        </p:sp>
        <p:sp>
          <p:nvSpPr>
            <p:cNvPr id="333842" name="Text Box 18"/>
            <p:cNvSpPr txBox="1">
              <a:spLocks noChangeArrowheads="1"/>
            </p:cNvSpPr>
            <p:nvPr/>
          </p:nvSpPr>
          <p:spPr bwMode="auto">
            <a:xfrm>
              <a:off x="1489" y="4392"/>
              <a:ext cx="9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cs-CZ" altLang="cs-CZ" dirty="0"/>
                <a:t>d</a:t>
              </a:r>
              <a:r>
                <a:rPr lang="cs-CZ" altLang="cs-CZ" dirty="0" smtClean="0"/>
                <a:t>ětství, mládí</a:t>
              </a:r>
              <a:endParaRPr lang="en-GB" altLang="cs-CZ" sz="2800" dirty="0"/>
            </a:p>
          </p:txBody>
        </p:sp>
      </p:grpSp>
      <p:sp>
        <p:nvSpPr>
          <p:cNvPr id="333843" name="Rectangle 19"/>
          <p:cNvSpPr>
            <a:spLocks noChangeArrowheads="1"/>
          </p:cNvSpPr>
          <p:nvPr/>
        </p:nvSpPr>
        <p:spPr bwMode="auto">
          <a:xfrm>
            <a:off x="5748338" y="6553200"/>
            <a:ext cx="339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cs-CZ" altLang="cs-CZ" sz="1400"/>
              <a:t>Zdroj: [Riley, Riley 1994 nebo 2000: 267]</a:t>
            </a:r>
          </a:p>
        </p:txBody>
      </p:sp>
    </p:spTree>
    <p:extLst>
      <p:ext uri="{BB962C8B-B14F-4D97-AF65-F5344CB8AC3E}">
        <p14:creationId xmlns:p14="http://schemas.microsoft.com/office/powerpoint/2010/main" xmlns="" val="12263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Výzkumy realizované veřejnou správou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/>
              <a:t>Průzkum a analýza potřeb seniorů v Jihomoravském kraji za účelem rozšíření možností sociálně a ekonomicky dostupné nabídky bydlení“</a:t>
            </a:r>
          </a:p>
          <a:p>
            <a:pPr>
              <a:buFontTx/>
              <a:buNone/>
            </a:pPr>
            <a:r>
              <a:rPr lang="cs-CZ" altLang="cs-CZ" b="1" dirty="0"/>
              <a:t>    </a:t>
            </a:r>
            <a:r>
              <a:rPr lang="cs-CZ" altLang="cs-CZ" dirty="0" smtClean="0"/>
              <a:t>(AUGUR </a:t>
            </a:r>
            <a:r>
              <a:rPr lang="cs-CZ" altLang="cs-CZ" dirty="0" err="1"/>
              <a:t>Consulting</a:t>
            </a:r>
            <a:r>
              <a:rPr lang="cs-CZ" altLang="cs-CZ" dirty="0"/>
              <a:t> s.r.o., Brno)</a:t>
            </a:r>
          </a:p>
          <a:p>
            <a:pPr>
              <a:buFontTx/>
              <a:buNone/>
            </a:pPr>
            <a:r>
              <a:rPr lang="cs-CZ" altLang="cs-CZ" dirty="0" smtClean="0"/>
              <a:t>    80 </a:t>
            </a:r>
            <a:r>
              <a:rPr lang="cs-CZ" altLang="cs-CZ" dirty="0"/>
              <a:t>% respondentů  - chce zůstat doma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5647389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Výzvy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Rozvíjet mezioborovou spolupráci v oblasti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výzkumu - geriatrie a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klinická farmakologie (účelná farmakoterapie ve stáří)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diabetologie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Onkologie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Neurologie – diagnostika a léčba AD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Ošetřovatelství – dlouhodobá péče</a:t>
            </a:r>
          </a:p>
        </p:txBody>
      </p:sp>
    </p:spTree>
    <p:extLst>
      <p:ext uri="{BB962C8B-B14F-4D97-AF65-F5344CB8AC3E}">
        <p14:creationId xmlns:p14="http://schemas.microsoft.com/office/powerpoint/2010/main" xmlns="" val="20519978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Výzvy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Rozvíjet mezioborovou spolupráci v oblasti </a:t>
            </a:r>
            <a:r>
              <a:rPr lang="cs-CZ" altLang="cs-CZ" sz="2400" dirty="0" smtClean="0"/>
              <a:t>výzkumu </a:t>
            </a:r>
            <a:r>
              <a:rPr lang="cs-CZ" altLang="cs-CZ" sz="2400" dirty="0"/>
              <a:t>- geriatrie a </a:t>
            </a:r>
            <a:r>
              <a:rPr lang="cs-CZ" altLang="cs-CZ" sz="2400" dirty="0" smtClean="0"/>
              <a:t>další lékařské obory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Věnovat </a:t>
            </a:r>
            <a:r>
              <a:rPr lang="cs-CZ" altLang="cs-CZ" sz="2400" dirty="0"/>
              <a:t>pozornost právním a etickým aspektům geriatrického </a:t>
            </a:r>
            <a:r>
              <a:rPr lang="cs-CZ" altLang="cs-CZ" sz="2400" dirty="0" smtClean="0"/>
              <a:t>a gerontologickému výzkumu </a:t>
            </a:r>
            <a:r>
              <a:rPr lang="cs-CZ" altLang="cs-CZ" sz="2400" dirty="0"/>
              <a:t>(ochrana subjektů klinického hodnocení apod.)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Zaměřit výzkum tak, aby jeho výsledky mohly být uplatněny v praxi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Zapojit do výzkumu farmaceutické firmy (Nadace pro gerontologii </a:t>
            </a:r>
            <a:r>
              <a:rPr lang="cs-CZ" altLang="cs-CZ" sz="2400" dirty="0" err="1"/>
              <a:t>Novartis</a:t>
            </a:r>
            <a:r>
              <a:rPr lang="cs-CZ" altLang="cs-CZ" sz="2400" dirty="0"/>
              <a:t>), vlády (Francie – Plán Alzheimer) a </a:t>
            </a:r>
            <a:r>
              <a:rPr lang="cs-CZ" altLang="cs-CZ" sz="2400" dirty="0" smtClean="0"/>
              <a:t>seniorské organizace (Život 90)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Věnovat pozornost sociálním nerovnostem ve stáří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Rozvíjet výzkum v oblasti prevence a podpory zdraví seniorů</a:t>
            </a:r>
          </a:p>
        </p:txBody>
      </p:sp>
    </p:spTree>
    <p:extLst>
      <p:ext uri="{BB962C8B-B14F-4D97-AF65-F5344CB8AC3E}">
        <p14:creationId xmlns:p14="http://schemas.microsoft.com/office/powerpoint/2010/main" xmlns="" val="38400703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SAK P., KOLESÁROVÁ K. (2012): Sociologie stáří a seniorů. Praha: </a:t>
            </a:r>
            <a:r>
              <a:rPr lang="cs-CZ" dirty="0" err="1" smtClean="0"/>
              <a:t>Grada</a:t>
            </a:r>
            <a:endParaRPr lang="cs-CZ" dirty="0" smtClean="0"/>
          </a:p>
          <a:p>
            <a:r>
              <a:rPr lang="cs-CZ" dirty="0" smtClean="0"/>
              <a:t>SÝKOROVÁ </a:t>
            </a:r>
            <a:r>
              <a:rPr lang="cs-CZ" dirty="0"/>
              <a:t>D</a:t>
            </a:r>
            <a:r>
              <a:rPr lang="cs-CZ" dirty="0" smtClean="0"/>
              <a:t>.</a:t>
            </a:r>
            <a:r>
              <a:rPr lang="cs-CZ" dirty="0"/>
              <a:t> </a:t>
            </a:r>
            <a:r>
              <a:rPr lang="cs-CZ" dirty="0" smtClean="0"/>
              <a:t>(2007): </a:t>
            </a:r>
            <a:r>
              <a:rPr lang="cs-CZ" dirty="0"/>
              <a:t>Autonomie ve </a:t>
            </a:r>
            <a:r>
              <a:rPr lang="cs-CZ" dirty="0" smtClean="0"/>
              <a:t>stáří</a:t>
            </a:r>
            <a:r>
              <a:rPr lang="cs-CZ" dirty="0"/>
              <a:t>.</a:t>
            </a:r>
            <a:r>
              <a:rPr lang="cs-CZ" dirty="0" smtClean="0"/>
              <a:t> Praha: Sociologické nakladatelství SLON</a:t>
            </a:r>
          </a:p>
          <a:p>
            <a:r>
              <a:rPr lang="cs-CZ" dirty="0" smtClean="0"/>
              <a:t>VIDOVIČOVÁ L. (2008): Stárnutí, věk a diskriminace – nové souvislosti. Brno: Masarykova univerzita.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1008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0253-CBEF-4864-A112-2415CFB81A7D}" type="slidenum">
              <a:rPr lang="en-GB" altLang="cs-CZ"/>
              <a:pPr/>
              <a:t>7</a:t>
            </a:fld>
            <a:endParaRPr lang="en-GB" altLang="cs-CZ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Teorie věkové identity</a:t>
            </a:r>
            <a:endParaRPr lang="en-GB" altLang="cs-CZ" dirty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vychází ze </a:t>
            </a:r>
            <a:r>
              <a:rPr lang="cs-CZ" altLang="cs-CZ" sz="2400" dirty="0" smtClean="0">
                <a:solidFill>
                  <a:srgbClr val="FF6600"/>
                </a:solidFill>
              </a:rPr>
              <a:t>symbolického </a:t>
            </a:r>
            <a:r>
              <a:rPr lang="cs-CZ" altLang="cs-CZ" sz="2400" dirty="0" err="1" smtClean="0">
                <a:solidFill>
                  <a:srgbClr val="FF6600"/>
                </a:solidFill>
              </a:rPr>
              <a:t>interakcionismu</a:t>
            </a:r>
            <a:r>
              <a:rPr lang="cs-CZ" altLang="cs-CZ" sz="2400" dirty="0" smtClean="0"/>
              <a:t>, zdůrazňující sebepojetí  člověka (prezentuje sebe sama v interakci)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600" dirty="0"/>
              <a:t> </a:t>
            </a:r>
            <a:r>
              <a:rPr lang="cs-CZ" altLang="cs-CZ" sz="1600" dirty="0" smtClean="0"/>
              <a:t>                                                                                                (</a:t>
            </a:r>
            <a:r>
              <a:rPr lang="cs-CZ" altLang="cs-CZ" sz="1600" dirty="0" err="1" smtClean="0"/>
              <a:t>Goffman</a:t>
            </a:r>
            <a:r>
              <a:rPr lang="cs-CZ" altLang="cs-CZ" sz="1600" dirty="0" smtClean="0"/>
              <a:t> – dramaturgická sociologie)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objektivní</a:t>
            </a:r>
            <a:r>
              <a:rPr lang="cs-CZ" altLang="cs-CZ" sz="2400" b="1" dirty="0"/>
              <a:t>,</a:t>
            </a:r>
            <a:r>
              <a:rPr lang="cs-CZ" altLang="cs-CZ" sz="2400" dirty="0"/>
              <a:t> chronologický věk vs. </a:t>
            </a:r>
            <a:r>
              <a:rPr lang="cs-CZ" altLang="cs-CZ" sz="2400" b="1" dirty="0"/>
              <a:t>subjektivní </a:t>
            </a:r>
            <a:r>
              <a:rPr lang="cs-CZ" altLang="cs-CZ" sz="2400" dirty="0" smtClean="0"/>
              <a:t>věk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reflektuje komplexní </a:t>
            </a:r>
            <a:r>
              <a:rPr lang="cs-CZ" altLang="cs-CZ" sz="2400" b="1" dirty="0"/>
              <a:t>zapojení </a:t>
            </a:r>
            <a:r>
              <a:rPr lang="cs-CZ" altLang="cs-CZ" sz="2400" b="1" dirty="0" smtClean="0"/>
              <a:t>stárnoucího člověka do </a:t>
            </a:r>
            <a:r>
              <a:rPr lang="cs-CZ" altLang="cs-CZ" sz="2400" b="1" dirty="0"/>
              <a:t>sady </a:t>
            </a:r>
            <a:r>
              <a:rPr lang="cs-CZ" altLang="cs-CZ" sz="2400" b="1" dirty="0" smtClean="0"/>
              <a:t>rolí:</a:t>
            </a:r>
            <a:r>
              <a:rPr lang="cs-CZ" altLang="cs-CZ" sz="2400" dirty="0" smtClean="0"/>
              <a:t> věkově </a:t>
            </a:r>
            <a:r>
              <a:rPr lang="cs-CZ" altLang="cs-CZ" sz="2400" dirty="0"/>
              <a:t>vhodného chování, </a:t>
            </a:r>
            <a:r>
              <a:rPr lang="cs-CZ" altLang="cs-CZ" sz="2400" dirty="0" smtClean="0"/>
              <a:t>zdravotních </a:t>
            </a:r>
            <a:r>
              <a:rPr lang="cs-CZ" altLang="cs-CZ" sz="2400" dirty="0"/>
              <a:t>a funkčních omezení, 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„</a:t>
            </a:r>
            <a:r>
              <a:rPr lang="cs-CZ" altLang="cs-CZ" sz="2400" dirty="0"/>
              <a:t>důležitost věku“ (proměnná v živ. běhu); „popření věku“; „</a:t>
            </a:r>
            <a:r>
              <a:rPr lang="cs-CZ" altLang="cs-CZ" sz="2400" dirty="0" err="1"/>
              <a:t>bezvěké</a:t>
            </a:r>
            <a:r>
              <a:rPr lang="cs-CZ" altLang="cs-CZ" sz="2400" dirty="0"/>
              <a:t> já“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rituály: narozeniny, ptaní se na </a:t>
            </a:r>
            <a:r>
              <a:rPr lang="cs-CZ" altLang="cs-CZ" sz="2400" dirty="0" smtClean="0"/>
              <a:t>věk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                                                            (</a:t>
            </a:r>
            <a:r>
              <a:rPr lang="cs-CZ" altLang="cs-CZ" sz="2400" dirty="0" err="1" smtClean="0"/>
              <a:t>Vidovičová</a:t>
            </a:r>
            <a:r>
              <a:rPr lang="cs-CZ" altLang="cs-CZ" sz="2400" dirty="0" smtClean="0"/>
              <a:t>, 2008)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4883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životního cyklu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Pravidelně se opakující sled </a:t>
            </a:r>
            <a:r>
              <a:rPr lang="cs-CZ" b="1" dirty="0" smtClean="0"/>
              <a:t>jednotlivých etap života</a:t>
            </a:r>
          </a:p>
          <a:p>
            <a:r>
              <a:rPr lang="cs-CZ" dirty="0" smtClean="0"/>
              <a:t>Vyjadřuje obecné rozvržení časových změn organizace sociálních rolí (norem, </a:t>
            </a:r>
            <a:r>
              <a:rPr lang="cs-CZ" dirty="0" err="1" smtClean="0"/>
              <a:t>očekávávání</a:t>
            </a:r>
            <a:r>
              <a:rPr lang="cs-CZ" dirty="0" smtClean="0"/>
              <a:t>) v závislosti na věku</a:t>
            </a:r>
          </a:p>
          <a:p>
            <a:r>
              <a:rPr lang="cs-CZ" b="1" dirty="0" smtClean="0"/>
              <a:t>Individuální životní dráhy – </a:t>
            </a:r>
            <a:r>
              <a:rPr lang="cs-CZ" dirty="0" smtClean="0"/>
              <a:t>mohou se odlišovat v závislosti na individuálních dispozicích, osobním zrání, sociálním postavení, historické situaci</a:t>
            </a:r>
          </a:p>
          <a:p>
            <a:r>
              <a:rPr lang="cs-CZ" b="1" dirty="0" smtClean="0"/>
              <a:t>Fázování životního cyklu – </a:t>
            </a:r>
            <a:r>
              <a:rPr lang="cs-CZ" dirty="0" smtClean="0"/>
              <a:t>spojeno se sociálními přechody (ukončení školy, vstup do zaměstnání, založení rodiny, odchod dětí, odchod do důchodu) – přechodové rituály (maturita, svatba, křest dětí, konfirmace dětí, rozvod, pohřeb)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7316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životního cyklu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altLang="cs-CZ" b="1" dirty="0"/>
              <a:t>Stáří je jednou z fází </a:t>
            </a:r>
            <a:r>
              <a:rPr lang="cs-CZ" altLang="cs-CZ" b="1" dirty="0" smtClean="0"/>
              <a:t>životního cyklu (dětství - mládí - dospělost - stáří)</a:t>
            </a:r>
            <a:endParaRPr lang="cs-CZ" altLang="cs-CZ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altLang="cs-CZ" sz="4000" b="1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4000" b="1" dirty="0" smtClean="0"/>
              <a:t>Erik </a:t>
            </a:r>
            <a:r>
              <a:rPr lang="cs-CZ" altLang="cs-CZ" sz="4000" b="1" dirty="0" err="1"/>
              <a:t>Erikson</a:t>
            </a:r>
            <a:r>
              <a:rPr lang="cs-CZ" altLang="cs-CZ" sz="4000" dirty="0"/>
              <a:t> (1902-1994)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altLang="cs-CZ" sz="4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/>
              <a:t>Osm věků člověka</a:t>
            </a:r>
            <a:r>
              <a:rPr lang="cs-CZ" altLang="cs-CZ" dirty="0"/>
              <a:t> – etapy vývoje lidského života a jejich úkoly: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altLang="cs-CZ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Základní důvěra</a:t>
            </a:r>
            <a:r>
              <a:rPr lang="cs-CZ" altLang="cs-CZ" dirty="0"/>
              <a:t> vůči světu (do 1 roku)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Sebedůvěra,</a:t>
            </a:r>
            <a:r>
              <a:rPr lang="cs-CZ" altLang="cs-CZ" dirty="0"/>
              <a:t> autonomie, vůle x pocit zahanbení, studu (1-3)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Iniciativa</a:t>
            </a:r>
            <a:r>
              <a:rPr lang="cs-CZ" altLang="cs-CZ" dirty="0"/>
              <a:t>, ochota riskovat, účel x pocity viny (4-5)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Poznávání světa, kompetence</a:t>
            </a:r>
            <a:r>
              <a:rPr lang="cs-CZ" altLang="cs-CZ" dirty="0"/>
              <a:t> x lhostejnost (6-11)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Nalezení identity, věrnost</a:t>
            </a:r>
            <a:r>
              <a:rPr lang="cs-CZ" altLang="cs-CZ" dirty="0"/>
              <a:t> x strach ze zavržení (12-18)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Intimita, sblížení, láska </a:t>
            </a:r>
            <a:r>
              <a:rPr lang="cs-CZ" altLang="cs-CZ" dirty="0"/>
              <a:t>x izolace, samotářství (mladší dospělost)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Sociální zralost,</a:t>
            </a:r>
            <a:r>
              <a:rPr lang="cs-CZ" altLang="cs-CZ" dirty="0"/>
              <a:t> produktivita, péče x chudost vztahů, prázdnota (střední dospělost)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Integrita</a:t>
            </a:r>
            <a:r>
              <a:rPr lang="cs-CZ" altLang="cs-CZ" dirty="0"/>
              <a:t>, </a:t>
            </a:r>
            <a:r>
              <a:rPr lang="cs-CZ" altLang="cs-CZ" b="1" dirty="0"/>
              <a:t>moudrost</a:t>
            </a:r>
            <a:r>
              <a:rPr lang="cs-CZ" altLang="cs-CZ" dirty="0"/>
              <a:t>, sebeúcta x zoufalství, zahořklost, deprese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35835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4275</Words>
  <Application>Microsoft Office PowerPoint</Application>
  <PresentationFormat>Předvádění na obrazovce (4:3)</PresentationFormat>
  <Paragraphs>548</Paragraphs>
  <Slides>63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5" baseType="lpstr">
      <vt:lpstr>Motiv systému Office</vt:lpstr>
      <vt:lpstr>Graf</vt:lpstr>
      <vt:lpstr>Gerontosociologie</vt:lpstr>
      <vt:lpstr>Gerontosociologie</vt:lpstr>
      <vt:lpstr>Gerontologie</vt:lpstr>
      <vt:lpstr>Geriatrie</vt:lpstr>
      <vt:lpstr>Teorie věkové stratifikace</vt:lpstr>
      <vt:lpstr>Snímek 6</vt:lpstr>
      <vt:lpstr>Teorie věkové identity</vt:lpstr>
      <vt:lpstr>Teorie životního cyklu</vt:lpstr>
      <vt:lpstr>Teorie životního cyklu</vt:lpstr>
      <vt:lpstr>Současné stáří</vt:lpstr>
      <vt:lpstr>Stáří jako životní fáze</vt:lpstr>
      <vt:lpstr>Demografické stárnutí společnosti</vt:lpstr>
      <vt:lpstr>Demografické stárnutí společnosti</vt:lpstr>
      <vt:lpstr>Snímek 14</vt:lpstr>
      <vt:lpstr>Snímek 15</vt:lpstr>
      <vt:lpstr> Demografické stárnutí společnosti </vt:lpstr>
      <vt:lpstr>Stáří a jeho členění</vt:lpstr>
      <vt:lpstr>Dále se rozlišuje</vt:lpstr>
      <vt:lpstr>Paradoxy dlouhověkosti</vt:lpstr>
      <vt:lpstr>Dotazník postojů ke stáří AAQ K. Laidlow et al. (WHOQOL-OLD GROUP), 2006</vt:lpstr>
      <vt:lpstr>3faktorový model stárnutí: </vt:lpstr>
      <vt:lpstr>Důsledky stárnutí populace</vt:lpstr>
      <vt:lpstr>Důsledky stárnutí</vt:lpstr>
      <vt:lpstr>Demografická panika</vt:lpstr>
      <vt:lpstr>Snímek 25</vt:lpstr>
      <vt:lpstr>Jak hodnotíte zvyšující se podíl osob nad 65 let v populaci ČR?</vt:lpstr>
      <vt:lpstr>Důsledky stárnutí populace</vt:lpstr>
      <vt:lpstr>AGEISMUS</vt:lpstr>
      <vt:lpstr>Byl/a jste někdy diskriminován/a kvůli…</vt:lpstr>
      <vt:lpstr>Osobní &amp; zprostředkovaná zkušenost s diskriminací (18 – 80 let)</vt:lpstr>
      <vt:lpstr>Osobní &amp; zprostředkovaná zkušenost s diskriminací (18 – 80 let)</vt:lpstr>
      <vt:lpstr>Přímá osobní zkušenost (či svědectví) respondenta s ageismem ve zdravotnictví dle věku respondenta  (v %)</vt:lpstr>
      <vt:lpstr>Snímek 33</vt:lpstr>
      <vt:lpstr>                      Varianty ageismu  </vt:lpstr>
      <vt:lpstr>Věkově diferenciační chování</vt:lpstr>
      <vt:lpstr>Mezigenerační vztahy</vt:lpstr>
      <vt:lpstr>Mezigenerační vztahy</vt:lpstr>
      <vt:lpstr>Autonomie ve stáří</vt:lpstr>
      <vt:lpstr>Autonomie ve stáří</vt:lpstr>
      <vt:lpstr>Aktivita ve stáří</vt:lpstr>
      <vt:lpstr>Aktivita ve stáří</vt:lpstr>
      <vt:lpstr>Mýty o stáří</vt:lpstr>
      <vt:lpstr>Pečující společnost</vt:lpstr>
      <vt:lpstr>Bezmoc ve stáří</vt:lpstr>
      <vt:lpstr>Péče jako teoretický koncept </vt:lpstr>
      <vt:lpstr>Model „nerodinné péče“</vt:lpstr>
      <vt:lpstr>Nerodinná péče</vt:lpstr>
      <vt:lpstr>Krize formální i neformální péče</vt:lpstr>
      <vt:lpstr>Sdílení péče  (hybridní formy péče)</vt:lpstr>
      <vt:lpstr>Péče o seniory</vt:lpstr>
      <vt:lpstr>Výzkum pojetí stáří a stárnutí ve společnosti</vt:lpstr>
      <vt:lpstr>Kvalita života ve stáří</vt:lpstr>
      <vt:lpstr>Výzkumy v oblasti péče</vt:lpstr>
      <vt:lpstr>Výzkumy v oblasti péče – pobytové služby</vt:lpstr>
      <vt:lpstr>Rizikoví senioři – ochrana práv a zájmů</vt:lpstr>
      <vt:lpstr>Výzkum v oblasti financování dlouhodobé zdravotně-sociální péče</vt:lpstr>
      <vt:lpstr>Snímek 57</vt:lpstr>
      <vt:lpstr>Kultura sociálních služeb pro seniory</vt:lpstr>
      <vt:lpstr>Výzkumy v oblasti neformální péče o seniory </vt:lpstr>
      <vt:lpstr>Výzkumy realizované veřejnou správou</vt:lpstr>
      <vt:lpstr>Výzvy</vt:lpstr>
      <vt:lpstr>Výzvy 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Gerontosociologie</dc:title>
  <dc:creator>Hana Janečková</dc:creator>
  <cp:lastModifiedBy>uzivatel</cp:lastModifiedBy>
  <cp:revision>48</cp:revision>
  <dcterms:created xsi:type="dcterms:W3CDTF">2014-03-19T07:03:49Z</dcterms:created>
  <dcterms:modified xsi:type="dcterms:W3CDTF">2015-03-04T14:39:04Z</dcterms:modified>
</cp:coreProperties>
</file>