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68" r:id="rId4"/>
    <p:sldId id="258" r:id="rId5"/>
    <p:sldId id="267" r:id="rId6"/>
    <p:sldId id="269" r:id="rId7"/>
    <p:sldId id="277" r:id="rId8"/>
    <p:sldId id="278" r:id="rId9"/>
    <p:sldId id="280" r:id="rId10"/>
    <p:sldId id="279" r:id="rId11"/>
    <p:sldId id="270" r:id="rId12"/>
    <p:sldId id="271" r:id="rId13"/>
    <p:sldId id="276" r:id="rId14"/>
    <p:sldId id="272" r:id="rId15"/>
    <p:sldId id="273" r:id="rId16"/>
    <p:sldId id="294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99CC00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38F33-5397-47FB-B5BC-820A9CA24FAA}" type="datetimeFigureOut">
              <a:rPr lang="cs-CZ" smtClean="0"/>
              <a:pPr/>
              <a:t>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0C2D-934D-4A30-997C-8C61DFAAA1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Etická </a:t>
            </a:r>
            <a:r>
              <a:rPr lang="cs-CZ" dirty="0" smtClean="0"/>
              <a:t>výchova</a:t>
            </a:r>
            <a:br>
              <a:rPr lang="cs-CZ" dirty="0" smtClean="0"/>
            </a:br>
            <a:r>
              <a:rPr lang="cs-CZ" dirty="0" smtClean="0"/>
              <a:t>v Německu a ve Francii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968552"/>
          </a:xfrm>
        </p:spPr>
        <p:txBody>
          <a:bodyPr/>
          <a:lstStyle/>
          <a:p>
            <a:pPr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Povinná témata</a:t>
            </a:r>
            <a:r>
              <a:rPr lang="cs-CZ" sz="1800" dirty="0" smtClean="0"/>
              <a:t>: (kromě nich jsou ještě volitelná)</a:t>
            </a:r>
          </a:p>
          <a:p>
            <a:r>
              <a:rPr lang="cs-CZ" sz="1800" dirty="0" smtClean="0"/>
              <a:t>5. tř.				 8. </a:t>
            </a:r>
            <a:r>
              <a:rPr lang="cs-CZ" sz="1800" dirty="0" err="1" smtClean="0"/>
              <a:t>tř</a:t>
            </a:r>
            <a:endParaRPr lang="cs-CZ" sz="1800" dirty="0" smtClean="0"/>
          </a:p>
          <a:p>
            <a:pPr lvl="1">
              <a:buNone/>
            </a:pPr>
            <a:r>
              <a:rPr lang="cs-CZ" sz="1800" dirty="0" smtClean="0"/>
              <a:t>Přemýšlení o světě			Dospívám</a:t>
            </a:r>
          </a:p>
          <a:p>
            <a:pPr lvl="1">
              <a:buNone/>
            </a:pPr>
            <a:r>
              <a:rPr lang="cs-CZ" sz="1800" dirty="0" smtClean="0"/>
              <a:t>Mýtus a náboženské příběhy		Islám</a:t>
            </a:r>
          </a:p>
          <a:p>
            <a:pPr lvl="1">
              <a:buNone/>
            </a:pPr>
            <a:r>
              <a:rPr lang="cs-CZ" sz="1800" dirty="0" smtClean="0"/>
              <a:t>Člověk a jeho sociální vztahy		Zvláštní náboženské společnosti a okultismus</a:t>
            </a:r>
          </a:p>
          <a:p>
            <a:pPr lvl="1">
              <a:buNone/>
            </a:pPr>
            <a:r>
              <a:rPr lang="cs-CZ" sz="1800" dirty="0" smtClean="0"/>
              <a:t>Člověk a příroda</a:t>
            </a:r>
          </a:p>
          <a:p>
            <a:r>
              <a:rPr lang="cs-CZ" sz="1800" dirty="0" smtClean="0"/>
              <a:t>6. tř. 				9. tř.</a:t>
            </a:r>
          </a:p>
          <a:p>
            <a:pPr lvl="1">
              <a:buNone/>
            </a:pPr>
            <a:r>
              <a:rPr lang="cs-CZ" sz="1800" dirty="0" smtClean="0"/>
              <a:t>Vnímání a pravda			Lidský život – cesta</a:t>
            </a:r>
          </a:p>
          <a:p>
            <a:pPr lvl="1">
              <a:buNone/>
            </a:pPr>
            <a:r>
              <a:rPr lang="cs-CZ" sz="1800" dirty="0" smtClean="0"/>
              <a:t>Židovství				Hinduismus a buddhismus</a:t>
            </a:r>
          </a:p>
          <a:p>
            <a:pPr lvl="1">
              <a:buNone/>
            </a:pPr>
            <a:r>
              <a:rPr lang="cs-CZ" sz="1800" dirty="0" smtClean="0"/>
              <a:t>Člověk a jeho zodpovědnost za bližního	Zacházení s médii a moc obrazů</a:t>
            </a:r>
          </a:p>
          <a:p>
            <a:r>
              <a:rPr lang="cs-CZ" sz="1800" dirty="0" smtClean="0"/>
              <a:t>7. tř. 				10. tř.</a:t>
            </a:r>
          </a:p>
          <a:p>
            <a:pPr lvl="1">
              <a:buNone/>
            </a:pPr>
            <a:r>
              <a:rPr lang="cs-CZ" sz="1800" dirty="0" smtClean="0"/>
              <a:t>Konflikty – příčiny a zvládání		Svědomí a zodpovědnost</a:t>
            </a:r>
          </a:p>
          <a:p>
            <a:pPr lvl="1">
              <a:buNone/>
            </a:pPr>
            <a:r>
              <a:rPr lang="cs-CZ" sz="1800" dirty="0" smtClean="0"/>
              <a:t>Křesťanství				Jedna etika pro všechny?</a:t>
            </a:r>
          </a:p>
          <a:p>
            <a:pPr lvl="1">
              <a:buNone/>
            </a:pPr>
            <a:r>
              <a:rPr lang="cs-CZ" sz="1800" dirty="0" smtClean="0"/>
              <a:t>Globalizace – chudoba a bohatství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Berlín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Předmět Etika byl zaveden od r. 2006/2007 jako povinný předmět pro všechny žáky sedmých a vyšších tříd na všech formách škol.</a:t>
            </a:r>
          </a:p>
          <a:p>
            <a:r>
              <a:rPr lang="cs-CZ" dirty="0" smtClean="0"/>
              <a:t>Obsah a principy předmětu:</a:t>
            </a:r>
          </a:p>
          <a:p>
            <a:pPr>
              <a:buNone/>
            </a:pPr>
            <a:r>
              <a:rPr lang="cs-CZ" dirty="0" smtClean="0"/>
              <a:t>„</a:t>
            </a:r>
            <a:r>
              <a:rPr lang="cs-CZ" b="1" dirty="0" smtClean="0">
                <a:solidFill>
                  <a:srgbClr val="FF0000"/>
                </a:solidFill>
              </a:rPr>
              <a:t>Co znamená dobrý život a jak jej má člověk vést?</a:t>
            </a:r>
            <a:r>
              <a:rPr lang="cs-CZ" dirty="0" smtClean="0"/>
              <a:t>“ Protože jsou lidé různí a jsou ovlivněni různými směry, ukazuje se potřeba odůvodnit všeobecně přijatelné normy jednání.</a:t>
            </a:r>
          </a:p>
          <a:p>
            <a:pPr>
              <a:buNone/>
            </a:pPr>
            <a:r>
              <a:rPr lang="cs-CZ" dirty="0" smtClean="0"/>
              <a:t>Ústředním úkolem etiky je tedy „</a:t>
            </a:r>
            <a:r>
              <a:rPr lang="cs-CZ" b="1" dirty="0" smtClean="0">
                <a:solidFill>
                  <a:srgbClr val="FF0000"/>
                </a:solidFill>
              </a:rPr>
              <a:t>rekonstruovat a kriticky zkoumat dosavadní návrhy zdařilého života, paradigmata a normy </a:t>
            </a:r>
            <a:r>
              <a:rPr lang="cs-CZ" b="1" dirty="0" smtClean="0">
                <a:solidFill>
                  <a:srgbClr val="FF0000"/>
                </a:solidFill>
              </a:rPr>
              <a:t>(étos</a:t>
            </a:r>
            <a:r>
              <a:rPr lang="cs-CZ" b="1" dirty="0" smtClean="0">
                <a:solidFill>
                  <a:srgbClr val="FF0000"/>
                </a:solidFill>
              </a:rPr>
              <a:t>)</a:t>
            </a:r>
            <a:r>
              <a:rPr lang="cs-CZ" dirty="0" smtClean="0"/>
              <a:t>.“</a:t>
            </a:r>
          </a:p>
          <a:p>
            <a:pPr>
              <a:buNone/>
            </a:pPr>
            <a:r>
              <a:rPr lang="cs-CZ" dirty="0" smtClean="0"/>
              <a:t>„Předmět etika není konfesním předmětem, vyučuje se tedy nábožensky a světonázorově neutrálně. Je zakázáno jednoznačné (</a:t>
            </a:r>
            <a:r>
              <a:rPr lang="cs-CZ" dirty="0" err="1" smtClean="0"/>
              <a:t>festlegende</a:t>
            </a:r>
            <a:r>
              <a:rPr lang="cs-CZ" dirty="0" smtClean="0"/>
              <a:t>) nebo indoktrinační předkládání jedné pozice. Přesto není vyučování hodnotově neutrální. Mládež má být vychovávána v duchu </a:t>
            </a:r>
            <a:r>
              <a:rPr lang="cs-CZ" b="1" dirty="0" smtClean="0">
                <a:solidFill>
                  <a:srgbClr val="FF0000"/>
                </a:solidFill>
              </a:rPr>
              <a:t>lidskosti, demokracie a svobody, k čemuž patří i tolerance a úcta k jiným přesvědčením, zodpovědnost za zachování přirozených základů života a zabránění násilnému řešení konfliktů</a:t>
            </a:r>
            <a:r>
              <a:rPr lang="cs-CZ" dirty="0" smtClean="0"/>
              <a:t>.“</a:t>
            </a:r>
          </a:p>
          <a:p>
            <a:r>
              <a:rPr lang="cs-CZ" dirty="0" smtClean="0"/>
              <a:t>Požadované vzdělání pro učitele: státní zkoušky z etiky nebo filosofie, anebo absolvování </a:t>
            </a:r>
            <a:r>
              <a:rPr lang="cs-CZ" dirty="0" err="1" smtClean="0"/>
              <a:t>třísemestrálního</a:t>
            </a:r>
            <a:r>
              <a:rPr lang="cs-CZ" dirty="0" smtClean="0"/>
              <a:t> kurzu (6 h/</a:t>
            </a:r>
            <a:r>
              <a:rPr lang="cs-CZ" dirty="0" err="1" smtClean="0"/>
              <a:t>týd</a:t>
            </a:r>
            <a:r>
              <a:rPr lang="cs-CZ" dirty="0" smtClean="0"/>
              <a:t>). Další vzdělávání je zajištěno Úřadem Senátu pro vzdělání, vědu a výzkum.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Braniborsko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r. 1992 zahájena zkušební výuka předmětu L-E-R (</a:t>
            </a:r>
            <a:r>
              <a:rPr lang="cs-CZ" dirty="0" err="1" smtClean="0"/>
              <a:t>Lebensgestaltung</a:t>
            </a:r>
            <a:r>
              <a:rPr lang="cs-CZ" dirty="0" smtClean="0"/>
              <a:t>-</a:t>
            </a:r>
            <a:r>
              <a:rPr lang="cs-CZ" dirty="0" err="1" smtClean="0"/>
              <a:t>Ethik</a:t>
            </a:r>
            <a:r>
              <a:rPr lang="cs-CZ" dirty="0" smtClean="0"/>
              <a:t>-</a:t>
            </a:r>
            <a:r>
              <a:rPr lang="cs-CZ" dirty="0" err="1" smtClean="0"/>
              <a:t>Religionskunde</a:t>
            </a:r>
            <a:r>
              <a:rPr lang="cs-CZ" dirty="0" smtClean="0"/>
              <a:t>) jako v jediné spolkové zemi SRN. Postupně je zaváděn do jednotlivých ročníků, od r. 1996 od 7. </a:t>
            </a:r>
            <a:r>
              <a:rPr lang="cs-CZ" dirty="0" err="1" smtClean="0"/>
              <a:t>roč</a:t>
            </a:r>
            <a:r>
              <a:rPr lang="cs-CZ" dirty="0" smtClean="0"/>
              <a:t>. nahoru (do 10.), od r. 2001 do 5. a 6. ročníku.</a:t>
            </a:r>
          </a:p>
          <a:p>
            <a:r>
              <a:rPr lang="cs-CZ" dirty="0" smtClean="0"/>
              <a:t>Jedná se o povinný předmět, z něhož se může odhlásit jen ten, kdo doloží, že se účastní konfesní výuky náboženství. V současnosti se účastní 80% žáků 7.-10. třídy a 61% žáků 5.-7. třídy.</a:t>
            </a:r>
          </a:p>
          <a:p>
            <a:r>
              <a:rPr lang="cs-CZ" dirty="0" smtClean="0"/>
              <a:t>Cílem předmětu je otevřít z více perspektiv otázky „</a:t>
            </a:r>
            <a:r>
              <a:rPr lang="cs-CZ" b="1" dirty="0" smtClean="0">
                <a:solidFill>
                  <a:srgbClr val="FF0000"/>
                </a:solidFill>
              </a:rPr>
              <a:t>zvládání a utváření života</a:t>
            </a:r>
            <a:r>
              <a:rPr lang="cs-CZ" dirty="0" smtClean="0"/>
              <a:t>“ (životního stylu); </a:t>
            </a:r>
            <a:r>
              <a:rPr lang="cs-CZ" b="1" dirty="0" smtClean="0">
                <a:solidFill>
                  <a:srgbClr val="FF0000"/>
                </a:solidFill>
              </a:rPr>
              <a:t>rozvíjet chápání vlastních i cizích potřeb a pocitů, odhadování důsledků vlastního jednání, reflektování vlastní role, vytvoření si vlastního názoru</a:t>
            </a:r>
            <a:r>
              <a:rPr lang="cs-CZ" dirty="0" smtClean="0"/>
              <a:t> atd. Jde o to </a:t>
            </a:r>
            <a:r>
              <a:rPr lang="cs-CZ" b="1" dirty="0" smtClean="0">
                <a:solidFill>
                  <a:srgbClr val="FF0000"/>
                </a:solidFill>
              </a:rPr>
              <a:t>pochopit cenu lidských vztahů a naučit se komunikaci a sociální kooperaci, rozvíjet empatii, solidaritu a etická kritéria</a:t>
            </a:r>
            <a:r>
              <a:rPr lang="cs-CZ" dirty="0" smtClean="0"/>
              <a:t>. </a:t>
            </a:r>
          </a:p>
          <a:p>
            <a:r>
              <a:rPr lang="cs-CZ" dirty="0" smtClean="0"/>
              <a:t>Ačkoli se teoreticky vyžaduje odborné vzdělání, prakticky je možné, že tento obor učí kterýkoliv učitel schválený odbornou komisí pro tento předmět; bere se přitom v potaz, zda je někdo aprobovaný pro předmět „politické vzdělávání“. Pokračovací vzdělání zajišťují školské úřady a jejich odborní poradci.</a:t>
            </a:r>
          </a:p>
          <a:p>
            <a:r>
              <a:rPr lang="cs-CZ" dirty="0" smtClean="0"/>
              <a:t>;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Hamburk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 Předmět „</a:t>
            </a:r>
            <a:r>
              <a:rPr lang="cs-CZ" b="1" dirty="0" smtClean="0">
                <a:solidFill>
                  <a:srgbClr val="00B0F0"/>
                </a:solidFill>
              </a:rPr>
              <a:t>Filosofie</a:t>
            </a:r>
            <a:r>
              <a:rPr lang="cs-CZ" dirty="0" smtClean="0"/>
              <a:t>“jako alternativa k výuce náboženství; stav od r. 2006/2007. Jedná se o (svobodně) volitelný předmět. (Žáci si mohou zvolit mezi náboženstvím a filozofií.)</a:t>
            </a:r>
          </a:p>
          <a:p>
            <a:r>
              <a:rPr lang="cs-CZ" dirty="0" smtClean="0"/>
              <a:t> povinným obsahem </a:t>
            </a:r>
            <a:r>
              <a:rPr lang="cs-CZ" dirty="0" err="1" smtClean="0"/>
              <a:t>tématické</a:t>
            </a:r>
            <a:r>
              <a:rPr lang="cs-CZ" dirty="0" smtClean="0"/>
              <a:t> celky: „</a:t>
            </a:r>
            <a:r>
              <a:rPr lang="cs-CZ" b="1" dirty="0" smtClean="0">
                <a:solidFill>
                  <a:srgbClr val="FF0000"/>
                </a:solidFill>
              </a:rPr>
              <a:t>Antropologie a kultura</a:t>
            </a:r>
            <a:r>
              <a:rPr lang="cs-CZ" dirty="0" smtClean="0"/>
              <a:t>“ a „</a:t>
            </a:r>
            <a:r>
              <a:rPr lang="cs-CZ" b="1" dirty="0" smtClean="0">
                <a:solidFill>
                  <a:srgbClr val="FF0000"/>
                </a:solidFill>
              </a:rPr>
              <a:t>Etika a politika</a:t>
            </a:r>
            <a:r>
              <a:rPr lang="cs-CZ" dirty="0" smtClean="0"/>
              <a:t>“.</a:t>
            </a:r>
          </a:p>
          <a:p>
            <a:r>
              <a:rPr lang="cs-CZ" dirty="0" smtClean="0"/>
              <a:t>V Etice a politice jde o </a:t>
            </a:r>
            <a:r>
              <a:rPr lang="cs-CZ" b="1" dirty="0" smtClean="0">
                <a:solidFill>
                  <a:srgbClr val="FF0000"/>
                </a:solidFill>
              </a:rPr>
              <a:t>pochopení napětí mezi přírodou a kulturou, řešení konfliktů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 filosofie patří také </a:t>
            </a:r>
            <a:r>
              <a:rPr lang="cs-CZ" b="1" dirty="0" smtClean="0">
                <a:solidFill>
                  <a:srgbClr val="FF0000"/>
                </a:solidFill>
              </a:rPr>
              <a:t>oblast Metafyziky </a:t>
            </a:r>
            <a:r>
              <a:rPr lang="cs-CZ" dirty="0" smtClean="0"/>
              <a:t>(</a:t>
            </a:r>
            <a:r>
              <a:rPr lang="cs-CZ" b="1" dirty="0" smtClean="0">
                <a:solidFill>
                  <a:srgbClr val="FF0000"/>
                </a:solidFill>
              </a:rPr>
              <a:t>popis nadějí a realizovatelnosti nadějí</a:t>
            </a:r>
            <a:r>
              <a:rPr lang="cs-CZ" dirty="0" smtClean="0"/>
              <a:t>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Meklenbursko – Přední Pomořansko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na základních školách předmět Filozofie pro děti (</a:t>
            </a:r>
            <a:r>
              <a:rPr lang="cs-CZ" dirty="0" err="1" smtClean="0"/>
              <a:t>Philosophieren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Kindern</a:t>
            </a:r>
            <a:r>
              <a:rPr lang="cs-CZ" dirty="0" smtClean="0"/>
              <a:t>)</a:t>
            </a:r>
          </a:p>
          <a:p>
            <a:r>
              <a:rPr lang="cs-CZ" dirty="0" smtClean="0"/>
              <a:t>na středních školách předmět Filozofie.</a:t>
            </a:r>
          </a:p>
          <a:p>
            <a:r>
              <a:rPr lang="cs-CZ" dirty="0" smtClean="0"/>
              <a:t>Zavedeno v r. 1993.</a:t>
            </a:r>
          </a:p>
          <a:p>
            <a:r>
              <a:rPr lang="cs-CZ" dirty="0" smtClean="0"/>
              <a:t>Učitelé musí minimálně navštěvovat kurz dalšího vzdělávání. Také tento předmět je chápán jako alternativa k povinnému předmětu náboženství.</a:t>
            </a:r>
          </a:p>
          <a:p>
            <a:r>
              <a:rPr lang="cs-CZ" dirty="0" smtClean="0"/>
              <a:t>Filozofování s dětmi (filozofie pro děti) má uschopňovat žáky ke kompetentnímu jednání a přispívat k rozvoji jejich sociálních a personálních kompetencí. Filozofickým základem předmětu je orientace na proces učení. Žáci jsou tak schopni klást si filozofické otázky a uvádět důvody svého myšlení, mluvení a jednání a odůvodňovat jejich návrhy řešení. Tím se učí reprodukovat, seznamují se se základními hodnotami mezilidského soužití, učí se nekonfliktně argumentovat a diferencovaně posuzovat. Jsou pak schopni vést rozhovor, vyjadřovat své myšlenky, předkládat problémy a řešení, pochopit jednodušší filozofické texty, zvládat způsoby, jak si opatřit informace. Kromě toho umí sledovat cizí myšlenky a diskutovat, pracovat se svou rolí ve skupině. Jsou tak schopni řešit konflikty bez násilí a pohybovat se v interkulturním prostředí.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Dolní Sasko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„Hodnoty a normy“</a:t>
            </a:r>
          </a:p>
          <a:p>
            <a:r>
              <a:rPr lang="cs-CZ" dirty="0" smtClean="0"/>
              <a:t>předmět zaveden od r. 1974</a:t>
            </a:r>
          </a:p>
          <a:p>
            <a:r>
              <a:rPr lang="cs-CZ" dirty="0" smtClean="0"/>
              <a:t>alternativou k náboženství, případně k religionistice, a to od 5. třídy.</a:t>
            </a:r>
          </a:p>
          <a:p>
            <a:r>
              <a:rPr lang="cs-CZ" dirty="0" smtClean="0"/>
              <a:t>Pro učitele se požaduje vysokoškolské učitelské vzdělání v oboru filozofie, příp. sociální pedagogika (</a:t>
            </a:r>
            <a:r>
              <a:rPr lang="cs-CZ" dirty="0" err="1" smtClean="0"/>
              <a:t>Uni</a:t>
            </a:r>
            <a:r>
              <a:rPr lang="cs-CZ" dirty="0" smtClean="0"/>
              <a:t> Oldenburg).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Francie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z Francie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ve </a:t>
            </a:r>
            <a:r>
              <a:rPr lang="cs-CZ" dirty="0"/>
              <a:t>Francii k oddělení církve od </a:t>
            </a:r>
            <a:r>
              <a:rPr lang="cs-CZ" dirty="0" smtClean="0"/>
              <a:t>státu (církve a školy): 9</a:t>
            </a:r>
            <a:r>
              <a:rPr lang="cs-CZ" dirty="0"/>
              <a:t>. prosince </a:t>
            </a:r>
            <a:r>
              <a:rPr lang="cs-CZ" dirty="0" smtClean="0"/>
              <a:t>1905</a:t>
            </a:r>
          </a:p>
          <a:p>
            <a:r>
              <a:rPr lang="cs-CZ" dirty="0" smtClean="0"/>
              <a:t>na </a:t>
            </a:r>
            <a:r>
              <a:rPr lang="cs-CZ" dirty="0"/>
              <a:t>primární školy se tehdy dostala etika a laická etická výchova – nebo </a:t>
            </a:r>
            <a:r>
              <a:rPr lang="cs-CZ" dirty="0" smtClean="0"/>
              <a:t>spíše morální výchova</a:t>
            </a:r>
          </a:p>
          <a:p>
            <a:r>
              <a:rPr lang="cs-CZ" dirty="0" smtClean="0"/>
              <a:t>Témata morální výchovy: </a:t>
            </a:r>
            <a:r>
              <a:rPr lang="cs-CZ" dirty="0">
                <a:solidFill>
                  <a:srgbClr val="FF0000"/>
                </a:solidFill>
              </a:rPr>
              <a:t>tělo, ctnosti, odvaha, laskavost, dobročinnost, šlechetnost, šetrnost, pracovitost, střídmost a umírněnost, trpělivost, upřímnost, spravedlnost, tolerance, svědomí, vlastenectví</a:t>
            </a:r>
            <a:r>
              <a:rPr lang="cs-CZ" dirty="0"/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z Francie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Dobrým vlastnostem ženy byly věnovány zvláštní kapitoly – týkaly se zejména </a:t>
            </a:r>
            <a:r>
              <a:rPr lang="cs-CZ" dirty="0">
                <a:solidFill>
                  <a:srgbClr val="FF0000"/>
                </a:solidFill>
              </a:rPr>
              <a:t>pracovitosti, úslužnosti a šetrnosti</a:t>
            </a:r>
            <a:r>
              <a:rPr lang="cs-CZ" dirty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Etická výchova jako věda o povinnostech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Dalším </a:t>
            </a:r>
            <a:r>
              <a:rPr lang="cs-CZ" dirty="0" smtClean="0"/>
              <a:t>způsob: pojetí </a:t>
            </a:r>
            <a:r>
              <a:rPr lang="cs-CZ" i="1" dirty="0"/>
              <a:t>la </a:t>
            </a:r>
            <a:r>
              <a:rPr lang="cs-CZ" i="1" dirty="0" err="1"/>
              <a:t>morale</a:t>
            </a:r>
            <a:r>
              <a:rPr lang="cs-CZ" dirty="0"/>
              <a:t> (etiky, morálky) jako </a:t>
            </a:r>
            <a:r>
              <a:rPr lang="cs-CZ" i="1" dirty="0"/>
              <a:t>la science des </a:t>
            </a:r>
            <a:r>
              <a:rPr lang="cs-CZ" i="1" dirty="0" err="1"/>
              <a:t>devoirs</a:t>
            </a:r>
            <a:r>
              <a:rPr lang="cs-CZ" dirty="0"/>
              <a:t> (vědy o povinnostech). </a:t>
            </a:r>
            <a:endParaRPr lang="cs-CZ" dirty="0" smtClean="0"/>
          </a:p>
          <a:p>
            <a:r>
              <a:rPr lang="cs-CZ" dirty="0" smtClean="0"/>
              <a:t>Ta </a:t>
            </a:r>
            <a:r>
              <a:rPr lang="cs-CZ" dirty="0"/>
              <a:t>se členila </a:t>
            </a:r>
            <a:r>
              <a:rPr lang="cs-CZ" dirty="0" smtClean="0"/>
              <a:t>na:</a:t>
            </a:r>
          </a:p>
          <a:p>
            <a:pPr lvl="1"/>
            <a:r>
              <a:rPr lang="cs-CZ" dirty="0" smtClean="0"/>
              <a:t>povinnosti </a:t>
            </a:r>
            <a:r>
              <a:rPr lang="cs-CZ" dirty="0">
                <a:solidFill>
                  <a:srgbClr val="FF0000"/>
                </a:solidFill>
              </a:rPr>
              <a:t>vzhledem k druhým </a:t>
            </a:r>
            <a:r>
              <a:rPr lang="cs-CZ" dirty="0"/>
              <a:t>(rodině, přátelům, ostatním) </a:t>
            </a:r>
            <a:endParaRPr lang="cs-CZ" dirty="0" smtClean="0"/>
          </a:p>
          <a:p>
            <a:pPr lvl="1"/>
            <a:r>
              <a:rPr lang="cs-CZ" dirty="0" smtClean="0"/>
              <a:t>povinnosti </a:t>
            </a:r>
            <a:r>
              <a:rPr lang="cs-CZ" dirty="0">
                <a:solidFill>
                  <a:srgbClr val="FF0000"/>
                </a:solidFill>
              </a:rPr>
              <a:t>vzhledem k sobě samému </a:t>
            </a:r>
            <a:r>
              <a:rPr lang="cs-CZ" dirty="0"/>
              <a:t>(péče o tělo – hygiena; výchova charakteru – pořádek, vzdělávání, pevný charakter, ovládání citů, dodávání inspirace rozumu; posilování vůle – úspěch a práce, svědomí a soudnost, hrdost a </a:t>
            </a:r>
            <a:r>
              <a:rPr lang="cs-CZ" dirty="0" smtClean="0"/>
              <a:t>skromnost)</a:t>
            </a:r>
          </a:p>
          <a:p>
            <a:pPr lvl="1">
              <a:buNone/>
            </a:pPr>
            <a:endParaRPr lang="cs-CZ" dirty="0" smtClean="0"/>
          </a:p>
          <a:p>
            <a:r>
              <a:rPr lang="cs-CZ" dirty="0" smtClean="0"/>
              <a:t>Běžné předávání ponaučení formou citátů, například autority: </a:t>
            </a:r>
            <a:r>
              <a:rPr lang="cs-CZ" dirty="0" err="1" smtClean="0"/>
              <a:t>Epiktétos</a:t>
            </a:r>
            <a:r>
              <a:rPr lang="cs-CZ" dirty="0" smtClean="0"/>
              <a:t>, </a:t>
            </a:r>
            <a:r>
              <a:rPr lang="cs-CZ" dirty="0" err="1" smtClean="0"/>
              <a:t>Tacitus</a:t>
            </a:r>
            <a:r>
              <a:rPr lang="cs-CZ" dirty="0" smtClean="0"/>
              <a:t>, Cicero, Seneka, </a:t>
            </a:r>
            <a:r>
              <a:rPr lang="cs-CZ" dirty="0" err="1" smtClean="0"/>
              <a:t>Victor</a:t>
            </a:r>
            <a:r>
              <a:rPr lang="cs-CZ" dirty="0" smtClean="0"/>
              <a:t> Hugo, </a:t>
            </a:r>
            <a:r>
              <a:rPr lang="cs-CZ" dirty="0" err="1" smtClean="0"/>
              <a:t>Montaigne</a:t>
            </a:r>
            <a:r>
              <a:rPr lang="cs-CZ" dirty="0" smtClean="0"/>
              <a:t>, </a:t>
            </a:r>
            <a:r>
              <a:rPr lang="cs-CZ" dirty="0" err="1" smtClean="0"/>
              <a:t>Toqueville</a:t>
            </a:r>
            <a:r>
              <a:rPr lang="cs-CZ" dirty="0" smtClean="0"/>
              <a:t>, J.J. Rousseau, Romain Rolland, Pascal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Německo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Etická výchova jako studium velkých morálních hodnot, laická morálka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studium velkých morálních hodnot v srdci </a:t>
            </a:r>
            <a:r>
              <a:rPr lang="cs-CZ" dirty="0" smtClean="0"/>
              <a:t>výuky</a:t>
            </a:r>
          </a:p>
          <a:p>
            <a:r>
              <a:rPr lang="cs-CZ" dirty="0" smtClean="0"/>
              <a:t>s </a:t>
            </a:r>
            <a:r>
              <a:rPr lang="cs-CZ" dirty="0"/>
              <a:t>humanistickým </a:t>
            </a:r>
            <a:r>
              <a:rPr lang="cs-CZ" dirty="0" smtClean="0"/>
              <a:t>základem –  </a:t>
            </a:r>
            <a:r>
              <a:rPr lang="cs-CZ" dirty="0"/>
              <a:t>odvolávalo se na rozum, bez hledání jakékoli náboženské </a:t>
            </a:r>
            <a:r>
              <a:rPr lang="cs-CZ" dirty="0" smtClean="0"/>
              <a:t>opory</a:t>
            </a:r>
          </a:p>
          <a:p>
            <a:r>
              <a:rPr lang="cs-CZ" dirty="0" smtClean="0"/>
              <a:t>osvětloval </a:t>
            </a:r>
            <a:r>
              <a:rPr lang="cs-CZ" dirty="0"/>
              <a:t>se význam a hodnota například odvahy, rozumnosti, slušnosti, spravedlnosti, nebo </a:t>
            </a:r>
            <a:r>
              <a:rPr lang="cs-CZ" dirty="0" smtClean="0"/>
              <a:t>vděčnosti</a:t>
            </a:r>
          </a:p>
          <a:p>
            <a:r>
              <a:rPr lang="cs-CZ" dirty="0" smtClean="0"/>
              <a:t>Laická </a:t>
            </a:r>
            <a:r>
              <a:rPr lang="cs-CZ" dirty="0"/>
              <a:t>morálka, nebo také laický katechismus, jak se říkalo takovému souhrnu hodnot, je </a:t>
            </a:r>
            <a:r>
              <a:rPr lang="cs-CZ" dirty="0" smtClean="0"/>
              <a:t>např. zobrazována </a:t>
            </a:r>
            <a:r>
              <a:rPr lang="cs-CZ" dirty="0"/>
              <a:t>jako dva sloupy, z nichž jeden tvoří hodnoty – nebo spíše hodnotná prostředí, kterým je třeba věnovat péči: </a:t>
            </a:r>
            <a:r>
              <a:rPr lang="cs-CZ" dirty="0">
                <a:solidFill>
                  <a:srgbClr val="FF0000"/>
                </a:solidFill>
              </a:rPr>
              <a:t>rodina – škola – vlast</a:t>
            </a:r>
            <a:r>
              <a:rPr lang="cs-CZ" dirty="0"/>
              <a:t>, druhý sloup tvoří </a:t>
            </a:r>
            <a:r>
              <a:rPr lang="cs-CZ" dirty="0">
                <a:solidFill>
                  <a:srgbClr val="FF0000"/>
                </a:solidFill>
              </a:rPr>
              <a:t>společnost – revoluce – práva </a:t>
            </a:r>
            <a:r>
              <a:rPr lang="cs-CZ" dirty="0" smtClean="0">
                <a:solidFill>
                  <a:srgbClr val="FF0000"/>
                </a:solidFill>
              </a:rPr>
              <a:t>lidu</a:t>
            </a:r>
            <a:r>
              <a:rPr lang="cs-CZ" dirty="0" smtClean="0"/>
              <a:t> (zde </a:t>
            </a:r>
            <a:r>
              <a:rPr lang="cs-CZ" dirty="0"/>
              <a:t>se odkazuje na prameny, z nichž hodnotový svět laické morálky čerpá a </a:t>
            </a:r>
            <a:r>
              <a:rPr lang="cs-CZ" dirty="0" smtClean="0"/>
              <a:t>vyrůstá)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Období změn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Od roku 1968 se ve Francii – jako jeden z důsledků studentských bouří – přestala učit etická výchova (</a:t>
            </a:r>
            <a:r>
              <a:rPr lang="cs-CZ" i="1" dirty="0"/>
              <a:t>la </a:t>
            </a:r>
            <a:r>
              <a:rPr lang="cs-CZ" i="1" dirty="0" err="1"/>
              <a:t>morale</a:t>
            </a:r>
            <a:r>
              <a:rPr lang="cs-CZ" dirty="0" smtClean="0"/>
              <a:t>).</a:t>
            </a:r>
          </a:p>
          <a:p>
            <a:r>
              <a:rPr lang="cs-CZ" dirty="0" smtClean="0"/>
              <a:t>Výuka </a:t>
            </a:r>
            <a:r>
              <a:rPr lang="cs-CZ" dirty="0"/>
              <a:t>morálky mizí, protože je považována za </a:t>
            </a:r>
            <a:r>
              <a:rPr lang="cs-CZ" dirty="0" smtClean="0"/>
              <a:t>příliš:</a:t>
            </a:r>
          </a:p>
          <a:p>
            <a:pPr lvl="1"/>
            <a:r>
              <a:rPr lang="cs-CZ" dirty="0" smtClean="0"/>
              <a:t>přísnou</a:t>
            </a:r>
          </a:p>
          <a:p>
            <a:pPr lvl="1"/>
            <a:r>
              <a:rPr lang="cs-CZ" dirty="0" smtClean="0"/>
              <a:t>úzkostlivou</a:t>
            </a:r>
          </a:p>
          <a:p>
            <a:pPr lvl="1"/>
            <a:r>
              <a:rPr lang="cs-CZ" dirty="0" smtClean="0"/>
              <a:t>knižní</a:t>
            </a:r>
          </a:p>
          <a:p>
            <a:pPr lvl="1"/>
            <a:r>
              <a:rPr lang="cs-CZ" dirty="0" smtClean="0"/>
              <a:t>dogmatickou</a:t>
            </a:r>
          </a:p>
          <a:p>
            <a:pPr lvl="1"/>
            <a:r>
              <a:rPr lang="cs-CZ" dirty="0" smtClean="0"/>
              <a:t>zjednodušující</a:t>
            </a:r>
          </a:p>
          <a:p>
            <a:pPr lvl="1"/>
            <a:r>
              <a:rPr lang="cs-CZ" dirty="0" smtClean="0"/>
              <a:t>… kritiky </a:t>
            </a:r>
            <a:r>
              <a:rPr lang="cs-CZ" dirty="0"/>
              <a:t>je </a:t>
            </a:r>
            <a:r>
              <a:rPr lang="cs-CZ" dirty="0" smtClean="0"/>
              <a:t>požehnaně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Současnost ve Francii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56584"/>
          </a:xfrm>
        </p:spPr>
        <p:txBody>
          <a:bodyPr>
            <a:normAutofit/>
          </a:bodyPr>
          <a:lstStyle/>
          <a:p>
            <a:r>
              <a:rPr lang="cs-CZ" dirty="0"/>
              <a:t>Po čtyřiceti letech – v roce 2008 – se ovšem do oficiálních Instrukcí dostává několik řádků na podporu výuky etické výchovy, sám </a:t>
            </a:r>
            <a:r>
              <a:rPr lang="cs-CZ" dirty="0" smtClean="0"/>
              <a:t>tehdejší francouzský </a:t>
            </a:r>
            <a:r>
              <a:rPr lang="cs-CZ" dirty="0"/>
              <a:t>prezident </a:t>
            </a:r>
            <a:r>
              <a:rPr lang="cs-CZ" dirty="0" err="1"/>
              <a:t>Nicolas</a:t>
            </a:r>
            <a:r>
              <a:rPr lang="cs-CZ" dirty="0"/>
              <a:t> </a:t>
            </a:r>
            <a:r>
              <a:rPr lang="cs-CZ" dirty="0" err="1"/>
              <a:t>Sarcozy</a:t>
            </a:r>
            <a:r>
              <a:rPr lang="cs-CZ" dirty="0"/>
              <a:t> se o </a:t>
            </a:r>
            <a:r>
              <a:rPr lang="cs-CZ" i="1" dirty="0"/>
              <a:t>la </a:t>
            </a:r>
            <a:r>
              <a:rPr lang="cs-CZ" i="1" dirty="0" err="1"/>
              <a:t>morale</a:t>
            </a:r>
            <a:r>
              <a:rPr lang="cs-CZ" dirty="0"/>
              <a:t> znovu zasazuje – v centru jeho prezidentské kampaně bylo: </a:t>
            </a:r>
            <a:r>
              <a:rPr lang="cs-CZ" i="1" dirty="0">
                <a:solidFill>
                  <a:srgbClr val="FF0000"/>
                </a:solidFill>
              </a:rPr>
              <a:t>l'</a:t>
            </a:r>
            <a:r>
              <a:rPr lang="cs-CZ" i="1" dirty="0" err="1">
                <a:solidFill>
                  <a:srgbClr val="FF0000"/>
                </a:solidFill>
              </a:rPr>
              <a:t>identité</a:t>
            </a:r>
            <a:r>
              <a:rPr lang="cs-CZ" i="1" dirty="0">
                <a:solidFill>
                  <a:srgbClr val="FF0000"/>
                </a:solidFill>
              </a:rPr>
              <a:t>, la </a:t>
            </a:r>
            <a:r>
              <a:rPr lang="cs-CZ" i="1" dirty="0" err="1">
                <a:solidFill>
                  <a:srgbClr val="FF0000"/>
                </a:solidFill>
              </a:rPr>
              <a:t>morale</a:t>
            </a:r>
            <a:r>
              <a:rPr lang="cs-CZ" i="1" dirty="0">
                <a:solidFill>
                  <a:srgbClr val="FF0000"/>
                </a:solidFill>
              </a:rPr>
              <a:t>, les </a:t>
            </a:r>
            <a:r>
              <a:rPr lang="cs-CZ" i="1" dirty="0" err="1">
                <a:solidFill>
                  <a:srgbClr val="FF0000"/>
                </a:solidFill>
              </a:rPr>
              <a:t>valeurs</a:t>
            </a:r>
            <a:r>
              <a:rPr lang="cs-CZ" dirty="0"/>
              <a:t> (identita, morálka / etika, hodnoty). O etické výchově či výuce morálky se rozpoutaly diskuze a polemiky, které se vedou </a:t>
            </a:r>
            <a:r>
              <a:rPr lang="cs-CZ" dirty="0" smtClean="0"/>
              <a:t>dodnes.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Současnost ve Francii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5658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Součástí tohoto procesu je i současná bohatá knižní tvorba v oblasti etické výchovy. Dochází </a:t>
            </a:r>
            <a:r>
              <a:rPr lang="cs-CZ" dirty="0" err="1" smtClean="0"/>
              <a:t>mimojiné</a:t>
            </a:r>
            <a:r>
              <a:rPr lang="cs-CZ" dirty="0" smtClean="0"/>
              <a:t> k tomu, že se znovu vydávají staré učebnice morálky (zde je tento název přesnější, než etika), ať již jako vážná připomínka toho, co je v současném školství opomenuto (například publikace </a:t>
            </a:r>
            <a:r>
              <a:rPr lang="cs-CZ" i="1" dirty="0" smtClean="0"/>
              <a:t>Les </a:t>
            </a:r>
            <a:r>
              <a:rPr lang="cs-CZ" i="1" dirty="0" err="1" smtClean="0"/>
              <a:t>livres</a:t>
            </a:r>
            <a:r>
              <a:rPr lang="cs-CZ" i="1" dirty="0" smtClean="0"/>
              <a:t> de </a:t>
            </a:r>
            <a:r>
              <a:rPr lang="cs-CZ" i="1" dirty="0" err="1" smtClean="0"/>
              <a:t>Morale</a:t>
            </a:r>
            <a:r>
              <a:rPr lang="cs-CZ" i="1" dirty="0" smtClean="0"/>
              <a:t> de nos </a:t>
            </a:r>
            <a:r>
              <a:rPr lang="cs-CZ" i="1" dirty="0" err="1" smtClean="0"/>
              <a:t>grands</a:t>
            </a:r>
            <a:r>
              <a:rPr lang="cs-CZ" i="1" dirty="0" smtClean="0"/>
              <a:t>-</a:t>
            </a:r>
            <a:r>
              <a:rPr lang="cs-CZ" i="1" dirty="0" err="1" smtClean="0"/>
              <a:t>mères</a:t>
            </a:r>
            <a:r>
              <a:rPr lang="cs-CZ" dirty="0" smtClean="0"/>
              <a:t>), nebo jako do jisté míry recese, mířící k zesměšnění někdejší formy morální výchovy a k vyvolání přesvědčení, že rozhodně není možné vrátit dnes etické či morální výchově tu podobu, kterou měla před sto lety (tento cíl přiznává publikace </a:t>
            </a:r>
            <a:r>
              <a:rPr lang="cs-CZ" i="1" dirty="0" smtClean="0"/>
              <a:t>Petite </a:t>
            </a:r>
            <a:r>
              <a:rPr lang="cs-CZ" i="1" dirty="0" err="1" smtClean="0"/>
              <a:t>histoire</a:t>
            </a:r>
            <a:r>
              <a:rPr lang="cs-CZ" i="1" dirty="0" smtClean="0"/>
              <a:t> de l´</a:t>
            </a:r>
            <a:r>
              <a:rPr lang="cs-CZ" i="1" dirty="0" err="1" smtClean="0"/>
              <a:t>enseignement</a:t>
            </a:r>
            <a:r>
              <a:rPr lang="cs-CZ" i="1" dirty="0" smtClean="0"/>
              <a:t> de la </a:t>
            </a:r>
            <a:r>
              <a:rPr lang="cs-CZ" i="1" dirty="0" err="1" smtClean="0"/>
              <a:t>morale</a:t>
            </a:r>
            <a:r>
              <a:rPr lang="cs-CZ" i="1" dirty="0" smtClean="0"/>
              <a:t> à l´</a:t>
            </a:r>
            <a:r>
              <a:rPr lang="cs-CZ" i="1" dirty="0" err="1" smtClean="0"/>
              <a:t>école</a:t>
            </a:r>
            <a:r>
              <a:rPr lang="cs-CZ" dirty="0" smtClean="0"/>
              <a:t>).</a:t>
            </a:r>
          </a:p>
          <a:p>
            <a:r>
              <a:rPr lang="cs-CZ" dirty="0" smtClean="0"/>
              <a:t>Vznikají také nové knihy k výuce etiky – s níž se zatím počítá například v rámci občanské výchovy (l´</a:t>
            </a:r>
            <a:r>
              <a:rPr lang="cs-CZ" dirty="0" err="1" smtClean="0"/>
              <a:t>instruction</a:t>
            </a:r>
            <a:r>
              <a:rPr lang="cs-CZ" dirty="0" smtClean="0"/>
              <a:t> </a:t>
            </a:r>
            <a:r>
              <a:rPr lang="cs-CZ" dirty="0" err="1" smtClean="0"/>
              <a:t>civique</a:t>
            </a:r>
            <a:r>
              <a:rPr lang="cs-CZ" dirty="0" smtClean="0"/>
              <a:t>) které doporučují nové hodnoty, které by se měly v rámci výuky etiky předávat: </a:t>
            </a:r>
            <a:r>
              <a:rPr lang="cs-CZ" dirty="0" smtClean="0">
                <a:solidFill>
                  <a:srgbClr val="FF0000"/>
                </a:solidFill>
              </a:rPr>
              <a:t>odvaha, odpovědnost, zdvořilost, tolerance, spravedlnost, solidarita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Současnost ve Francii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Podle </a:t>
            </a:r>
            <a:r>
              <a:rPr lang="cs-CZ" dirty="0"/>
              <a:t>dokumentu Evropské komise Klíčové údaje o vzdělávání v Evropě 2005, který přináší závěry výzkumu ze školního roku 2002/03 se učební plány pro povinné vzdělávání ve Francii revidují.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 vývoje školství ve Francii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Školství </a:t>
            </a:r>
            <a:r>
              <a:rPr lang="cs-CZ" dirty="0"/>
              <a:t>ve Francii je založeno na principech, z nichž některé byly inspirovány francouzskou revolucí z roku 1789, zákony vyhlášenými v letech 1881 a 1889 v rámci 4. a 5. Republiky, stejně jako konstitucí ze 4. 10. 1958 s názvem „</a:t>
            </a:r>
            <a:r>
              <a:rPr lang="cs-CZ" dirty="0">
                <a:solidFill>
                  <a:srgbClr val="FF0000"/>
                </a:solidFill>
              </a:rPr>
              <a:t>Organizace svobodného světského povinného veřejného vzdělávání na všech úrovních je státní povinnost.</a:t>
            </a:r>
            <a:r>
              <a:rPr lang="cs-CZ" dirty="0"/>
              <a:t>“ Tyto principy jsou: vzdělání </a:t>
            </a:r>
            <a:r>
              <a:rPr lang="cs-CZ" dirty="0">
                <a:solidFill>
                  <a:srgbClr val="FF0000"/>
                </a:solidFill>
              </a:rPr>
              <a:t>bezplatné, povinné, neutrální a sekulární</a:t>
            </a:r>
            <a:r>
              <a:rPr lang="cs-CZ" dirty="0"/>
              <a:t>.</a:t>
            </a:r>
          </a:p>
          <a:p>
            <a:r>
              <a:rPr lang="cs-CZ" dirty="0"/>
              <a:t>Princip bezplatného veřejného vzdělávání na základních školách byl zaveden na konci 19. století zákonem z 16. června 1881. Bezplatné vzdělání bylo rozšířeno na střední školství zákonem z 31. května 1933. </a:t>
            </a:r>
          </a:p>
          <a:p>
            <a:r>
              <a:rPr lang="cs-CZ" dirty="0"/>
              <a:t>Od přijetí zákona, který vyhlásil ministr školství </a:t>
            </a:r>
            <a:r>
              <a:rPr lang="cs-CZ" dirty="0" err="1"/>
              <a:t>Jules</a:t>
            </a:r>
            <a:r>
              <a:rPr lang="cs-CZ" dirty="0"/>
              <a:t> </a:t>
            </a:r>
            <a:r>
              <a:rPr lang="cs-CZ" dirty="0" err="1"/>
              <a:t>Ferry</a:t>
            </a:r>
            <a:r>
              <a:rPr lang="cs-CZ" dirty="0"/>
              <a:t> dne 28. března 1882, je vzdělávání povinné. Tato povinnost platí od 6 let pro všechny francouzské děti, včetně děti cizinců pobývajících ve Francii. Vzdělání je povinné až do věku 16 let. Rodiny mají dvě možnosti: buď učit doma své děti (odhaduje se, že domácí školu využívá ve Francii asi 20.000 dětí), nebo umístit své děti do veřejných nebo soukromých škol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 vývoje školství ve Francii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Státní </a:t>
            </a:r>
            <a:r>
              <a:rPr lang="cs-CZ" dirty="0"/>
              <a:t>školství je neutrální: Učitelé a studenti jsou vázáni </a:t>
            </a:r>
            <a:r>
              <a:rPr lang="cs-CZ" dirty="0" smtClean="0"/>
              <a:t>filosofickou </a:t>
            </a:r>
            <a:r>
              <a:rPr lang="cs-CZ" dirty="0"/>
              <a:t>a politickou neutralitou.</a:t>
            </a:r>
          </a:p>
          <a:p>
            <a:r>
              <a:rPr lang="cs-CZ" dirty="0"/>
              <a:t>Základem francouzského vzdělávacího systému od konce 19. století je sekularismus. Státní školství je sekulární, v důsledku zákonů z 28. března 1882 a 30. října 1886. Tyto zákony zavedly povinnost vzdělávání a </a:t>
            </a:r>
            <a:r>
              <a:rPr lang="cs-CZ" dirty="0" err="1"/>
              <a:t>sekularitu</a:t>
            </a:r>
            <a:r>
              <a:rPr lang="cs-CZ" dirty="0"/>
              <a:t> personální a učebních osnov. Důležitost sekularismu v republikánské škole hodnot byla dále zdůrazněna zákonem z 9. 12. 1905, kterým byl zaveden sekulární stát. Respektování přesvědčení studentů a jejich rodičů znamená absenci náboženské výchovy v učebních osnovách, světský personál a zákaz </a:t>
            </a:r>
            <a:r>
              <a:rPr lang="cs-CZ" dirty="0" smtClean="0"/>
              <a:t>proselytismu.</a:t>
            </a:r>
          </a:p>
          <a:p>
            <a:r>
              <a:rPr lang="cs-CZ" dirty="0" smtClean="0"/>
              <a:t>Náboženská </a:t>
            </a:r>
            <a:r>
              <a:rPr lang="cs-CZ" dirty="0"/>
              <a:t>svoboda vedla k zavedení volného dne v týdnu (zpravidla středa) a ponechání času na náboženskou výuku mimo </a:t>
            </a:r>
            <a:r>
              <a:rPr lang="cs-CZ" dirty="0" smtClean="0"/>
              <a:t>školu.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 smtClean="0"/>
              <a:t>Loeffel</a:t>
            </a:r>
            <a:r>
              <a:rPr lang="cs-CZ" dirty="0" smtClean="0"/>
              <a:t>, L. (</a:t>
            </a:r>
            <a:r>
              <a:rPr lang="cs-CZ" dirty="0" err="1" smtClean="0"/>
              <a:t>ed</a:t>
            </a:r>
            <a:r>
              <a:rPr lang="cs-CZ" dirty="0" smtClean="0"/>
              <a:t>.) </a:t>
            </a:r>
            <a:r>
              <a:rPr lang="cs-CZ" dirty="0" err="1" smtClean="0"/>
              <a:t>École</a:t>
            </a:r>
            <a:r>
              <a:rPr lang="cs-CZ" dirty="0" smtClean="0"/>
              <a:t>, </a:t>
            </a:r>
            <a:r>
              <a:rPr lang="cs-CZ" dirty="0" err="1" smtClean="0"/>
              <a:t>morale</a:t>
            </a:r>
            <a:r>
              <a:rPr lang="cs-CZ" dirty="0" smtClean="0"/>
              <a:t> </a:t>
            </a:r>
            <a:r>
              <a:rPr lang="cs-CZ" dirty="0" err="1" smtClean="0"/>
              <a:t>laïque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citoyenneté</a:t>
            </a:r>
            <a:r>
              <a:rPr lang="cs-CZ" dirty="0" smtClean="0"/>
              <a:t> </a:t>
            </a:r>
            <a:r>
              <a:rPr lang="cs-CZ" dirty="0" err="1" smtClean="0"/>
              <a:t>aujourd</a:t>
            </a:r>
            <a:r>
              <a:rPr lang="cs-CZ" dirty="0" smtClean="0"/>
              <a:t>´</a:t>
            </a:r>
            <a:r>
              <a:rPr lang="cs-CZ" dirty="0" err="1" smtClean="0"/>
              <a:t>hui</a:t>
            </a:r>
            <a:r>
              <a:rPr lang="cs-CZ" dirty="0" smtClean="0"/>
              <a:t>. </a:t>
            </a:r>
            <a:r>
              <a:rPr lang="cs-CZ" dirty="0" err="1" smtClean="0"/>
              <a:t>Villeneuve</a:t>
            </a:r>
            <a:r>
              <a:rPr lang="cs-CZ" dirty="0" smtClean="0"/>
              <a:t> d´</a:t>
            </a:r>
            <a:r>
              <a:rPr lang="cs-CZ" dirty="0" err="1" smtClean="0"/>
              <a:t>Ascq</a:t>
            </a:r>
            <a:r>
              <a:rPr lang="cs-CZ" dirty="0" smtClean="0"/>
              <a:t> – Francie: </a:t>
            </a:r>
            <a:r>
              <a:rPr lang="cs-CZ" dirty="0" err="1" smtClean="0"/>
              <a:t>Presses</a:t>
            </a:r>
            <a:r>
              <a:rPr lang="cs-CZ" dirty="0" smtClean="0"/>
              <a:t> </a:t>
            </a:r>
            <a:r>
              <a:rPr lang="cs-CZ" dirty="0" err="1" smtClean="0"/>
              <a:t>Universitaires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Septentrion</a:t>
            </a:r>
            <a:r>
              <a:rPr lang="cs-CZ" dirty="0" smtClean="0"/>
              <a:t>, 2009. ISBN 978-2-7574-0130-9. ISSN 1281-7597.</a:t>
            </a:r>
          </a:p>
          <a:p>
            <a:r>
              <a:rPr lang="cs-CZ" dirty="0"/>
              <a:t>OGNIER, PIERRE. </a:t>
            </a:r>
            <a:r>
              <a:rPr lang="cs-CZ" dirty="0" err="1"/>
              <a:t>Une</a:t>
            </a:r>
            <a:r>
              <a:rPr lang="cs-CZ" dirty="0"/>
              <a:t> </a:t>
            </a:r>
            <a:r>
              <a:rPr lang="cs-CZ" dirty="0" err="1"/>
              <a:t>école</a:t>
            </a:r>
            <a:r>
              <a:rPr lang="cs-CZ" dirty="0"/>
              <a:t> </a:t>
            </a:r>
            <a:r>
              <a:rPr lang="cs-CZ" dirty="0" err="1"/>
              <a:t>sans</a:t>
            </a:r>
            <a:r>
              <a:rPr lang="cs-CZ" dirty="0"/>
              <a:t> </a:t>
            </a:r>
            <a:r>
              <a:rPr lang="cs-CZ" dirty="0" err="1"/>
              <a:t>Dieu</a:t>
            </a:r>
            <a:r>
              <a:rPr lang="cs-CZ" dirty="0"/>
              <a:t>?: 1880-1895: l'</a:t>
            </a:r>
            <a:r>
              <a:rPr lang="cs-CZ" dirty="0" err="1"/>
              <a:t>invention</a:t>
            </a:r>
            <a:r>
              <a:rPr lang="cs-CZ" dirty="0"/>
              <a:t> d'</a:t>
            </a:r>
            <a:r>
              <a:rPr lang="cs-CZ" dirty="0" err="1"/>
              <a:t>une</a:t>
            </a:r>
            <a:r>
              <a:rPr lang="cs-CZ" dirty="0"/>
              <a:t> </a:t>
            </a:r>
            <a:r>
              <a:rPr lang="cs-CZ" dirty="0" err="1"/>
              <a:t>morale</a:t>
            </a:r>
            <a:r>
              <a:rPr lang="cs-CZ" dirty="0"/>
              <a:t> </a:t>
            </a:r>
            <a:r>
              <a:rPr lang="cs-CZ" dirty="0" err="1"/>
              <a:t>laïque</a:t>
            </a:r>
            <a:r>
              <a:rPr lang="cs-CZ" dirty="0"/>
              <a:t> </a:t>
            </a:r>
            <a:r>
              <a:rPr lang="cs-CZ" dirty="0" err="1"/>
              <a:t>sous</a:t>
            </a:r>
            <a:r>
              <a:rPr lang="cs-CZ" dirty="0"/>
              <a:t> la </a:t>
            </a:r>
            <a:r>
              <a:rPr lang="cs-CZ" dirty="0" err="1"/>
              <a:t>IIIe</a:t>
            </a:r>
            <a:r>
              <a:rPr lang="cs-CZ" dirty="0"/>
              <a:t> </a:t>
            </a:r>
            <a:r>
              <a:rPr lang="cs-CZ" dirty="0" err="1"/>
              <a:t>République</a:t>
            </a:r>
            <a:r>
              <a:rPr lang="cs-CZ" dirty="0"/>
              <a:t>. Toulouse: </a:t>
            </a:r>
            <a:r>
              <a:rPr lang="cs-CZ" dirty="0" err="1"/>
              <a:t>Presses</a:t>
            </a:r>
            <a:r>
              <a:rPr lang="cs-CZ" dirty="0"/>
              <a:t> </a:t>
            </a:r>
            <a:r>
              <a:rPr lang="cs-CZ" dirty="0" err="1"/>
              <a:t>universitaires</a:t>
            </a:r>
            <a:r>
              <a:rPr lang="cs-CZ" dirty="0"/>
              <a:t>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Mirail</a:t>
            </a:r>
            <a:r>
              <a:rPr lang="cs-CZ" dirty="0"/>
              <a:t>, c2008. ISBN: 9782858169337, </a:t>
            </a:r>
            <a:r>
              <a:rPr lang="cs-CZ" dirty="0" smtClean="0"/>
              <a:t>2858169330</a:t>
            </a:r>
          </a:p>
          <a:p>
            <a:r>
              <a:rPr lang="cs-CZ" dirty="0" smtClean="0"/>
              <a:t>La </a:t>
            </a:r>
            <a:r>
              <a:rPr lang="cs-CZ" dirty="0" err="1" smtClean="0"/>
              <a:t>morale</a:t>
            </a:r>
            <a:r>
              <a:rPr lang="cs-CZ" dirty="0" smtClean="0"/>
              <a:t> a l'</a:t>
            </a:r>
            <a:r>
              <a:rPr lang="cs-CZ" dirty="0" err="1" smtClean="0"/>
              <a:t>école</a:t>
            </a:r>
            <a:r>
              <a:rPr lang="cs-CZ" dirty="0" smtClean="0"/>
              <a:t> : 1905-1950. </a:t>
            </a:r>
            <a:r>
              <a:rPr lang="cs-CZ" dirty="0" err="1" smtClean="0"/>
              <a:t>Colette</a:t>
            </a:r>
            <a:r>
              <a:rPr lang="cs-CZ" dirty="0" smtClean="0"/>
              <a:t> </a:t>
            </a:r>
            <a:r>
              <a:rPr lang="cs-CZ" dirty="0" err="1" smtClean="0"/>
              <a:t>Hernandez</a:t>
            </a:r>
            <a:r>
              <a:rPr lang="cs-CZ" dirty="0" smtClean="0"/>
              <a:t>, Jean </a:t>
            </a:r>
            <a:r>
              <a:rPr lang="cs-CZ" dirty="0" err="1" smtClean="0"/>
              <a:t>Gougaud</a:t>
            </a:r>
            <a:r>
              <a:rPr lang="cs-CZ" dirty="0" smtClean="0"/>
              <a:t>. </a:t>
            </a:r>
            <a:r>
              <a:rPr lang="cs-CZ" dirty="0" err="1" smtClean="0"/>
              <a:t>Berg</a:t>
            </a:r>
            <a:r>
              <a:rPr lang="cs-CZ" dirty="0" smtClean="0"/>
              <a:t> </a:t>
            </a:r>
            <a:r>
              <a:rPr lang="cs-CZ" dirty="0" err="1" smtClean="0"/>
              <a:t>International</a:t>
            </a:r>
            <a:r>
              <a:rPr lang="cs-CZ" dirty="0" smtClean="0"/>
              <a:t>. ISBN 2917191171.</a:t>
            </a:r>
          </a:p>
          <a:p>
            <a:r>
              <a:rPr lang="cs-CZ" dirty="0" err="1" smtClean="0"/>
              <a:t>Michel</a:t>
            </a:r>
            <a:r>
              <a:rPr lang="cs-CZ" dirty="0" smtClean="0"/>
              <a:t> </a:t>
            </a:r>
            <a:r>
              <a:rPr lang="cs-CZ" dirty="0" err="1" smtClean="0"/>
              <a:t>Jeury</a:t>
            </a:r>
            <a:r>
              <a:rPr lang="cs-CZ" dirty="0" smtClean="0"/>
              <a:t>. Petite </a:t>
            </a:r>
            <a:r>
              <a:rPr lang="cs-CZ" dirty="0" err="1" smtClean="0"/>
              <a:t>histoire</a:t>
            </a:r>
            <a:r>
              <a:rPr lang="cs-CZ" dirty="0" smtClean="0"/>
              <a:t> de l'</a:t>
            </a:r>
            <a:r>
              <a:rPr lang="cs-CZ" dirty="0" err="1" smtClean="0"/>
              <a:t>enseignement</a:t>
            </a:r>
            <a:r>
              <a:rPr lang="cs-CZ" dirty="0" smtClean="0"/>
              <a:t> de la </a:t>
            </a:r>
            <a:r>
              <a:rPr lang="cs-CZ" dirty="0" err="1" smtClean="0"/>
              <a:t>morale</a:t>
            </a:r>
            <a:r>
              <a:rPr lang="cs-CZ" dirty="0" smtClean="0"/>
              <a:t> à l'é</a:t>
            </a:r>
            <a:r>
              <a:rPr lang="cs-CZ" dirty="0" err="1" smtClean="0"/>
              <a:t>cole</a:t>
            </a:r>
            <a:r>
              <a:rPr lang="cs-CZ" dirty="0" smtClean="0"/>
              <a:t>. </a:t>
            </a:r>
            <a:r>
              <a:rPr lang="cs-CZ" dirty="0" err="1" smtClean="0"/>
              <a:t>Michel</a:t>
            </a:r>
            <a:r>
              <a:rPr lang="cs-CZ" dirty="0" smtClean="0"/>
              <a:t> </a:t>
            </a:r>
            <a:r>
              <a:rPr lang="cs-CZ" dirty="0" err="1" smtClean="0"/>
              <a:t>Jeury</a:t>
            </a:r>
            <a:r>
              <a:rPr lang="cs-CZ" dirty="0" smtClean="0"/>
              <a:t>, </a:t>
            </a:r>
            <a:r>
              <a:rPr lang="cs-CZ" dirty="0" err="1" smtClean="0"/>
              <a:t>Jean</a:t>
            </a:r>
            <a:r>
              <a:rPr lang="cs-CZ" dirty="0" smtClean="0"/>
              <a:t>-Daniel </a:t>
            </a:r>
            <a:r>
              <a:rPr lang="cs-CZ" dirty="0" err="1" smtClean="0"/>
              <a:t>Baltassat</a:t>
            </a:r>
            <a:r>
              <a:rPr lang="cs-CZ" dirty="0" smtClean="0"/>
              <a:t>. </a:t>
            </a:r>
            <a:r>
              <a:rPr lang="cs-CZ" dirty="0" err="1" smtClean="0"/>
              <a:t>Published</a:t>
            </a:r>
            <a:r>
              <a:rPr lang="cs-CZ" dirty="0" smtClean="0"/>
              <a:t> 2000 by R. </a:t>
            </a:r>
            <a:r>
              <a:rPr lang="cs-CZ" dirty="0" err="1" smtClean="0"/>
              <a:t>Laffont</a:t>
            </a:r>
            <a:r>
              <a:rPr lang="cs-CZ" dirty="0" smtClean="0"/>
              <a:t> in Paris . </a:t>
            </a:r>
            <a:r>
              <a:rPr lang="cs-CZ" dirty="0" err="1" smtClean="0"/>
              <a:t>Edition</a:t>
            </a:r>
            <a:r>
              <a:rPr lang="cs-CZ" dirty="0" smtClean="0"/>
              <a:t> Notes. (LC </a:t>
            </a:r>
            <a:r>
              <a:rPr lang="cs-CZ" dirty="0" err="1" smtClean="0"/>
              <a:t>Control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r>
              <a:rPr lang="cs-CZ" dirty="0" smtClean="0"/>
              <a:t>: 00431348) ISBN 10: 2221092929.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 Les </a:t>
            </a:r>
            <a:r>
              <a:rPr lang="cs-CZ" dirty="0" err="1" smtClean="0"/>
              <a:t>livres</a:t>
            </a:r>
            <a:r>
              <a:rPr lang="cs-CZ" dirty="0" smtClean="0"/>
              <a:t> de </a:t>
            </a:r>
            <a:r>
              <a:rPr lang="cs-CZ" dirty="0" err="1" smtClean="0"/>
              <a:t>morale</a:t>
            </a:r>
            <a:r>
              <a:rPr lang="cs-CZ" dirty="0" smtClean="0"/>
              <a:t> de nos </a:t>
            </a:r>
            <a:r>
              <a:rPr lang="cs-CZ" dirty="0" err="1" smtClean="0"/>
              <a:t>grands</a:t>
            </a:r>
            <a:r>
              <a:rPr lang="cs-CZ" dirty="0" smtClean="0"/>
              <a:t>-</a:t>
            </a:r>
            <a:r>
              <a:rPr lang="cs-CZ" dirty="0" err="1" smtClean="0"/>
              <a:t>mères</a:t>
            </a:r>
            <a:r>
              <a:rPr lang="cs-CZ" dirty="0" smtClean="0"/>
              <a:t>. ISBN 2350770338.</a:t>
            </a:r>
          </a:p>
          <a:p>
            <a:r>
              <a:rPr lang="cs-CZ" dirty="0" smtClean="0"/>
              <a:t> </a:t>
            </a:r>
            <a:r>
              <a:rPr lang="cs-CZ" dirty="0" err="1" smtClean="0"/>
              <a:t>Carnet</a:t>
            </a:r>
            <a:r>
              <a:rPr lang="cs-CZ" dirty="0" smtClean="0"/>
              <a:t> de </a:t>
            </a:r>
            <a:r>
              <a:rPr lang="cs-CZ" dirty="0" err="1" smtClean="0"/>
              <a:t>morale</a:t>
            </a:r>
            <a:r>
              <a:rPr lang="cs-CZ" dirty="0" smtClean="0"/>
              <a:t>. </a:t>
            </a:r>
            <a:r>
              <a:rPr lang="cs-CZ" dirty="0" err="1" smtClean="0"/>
              <a:t>Editeur</a:t>
            </a:r>
            <a:r>
              <a:rPr lang="cs-CZ" dirty="0" smtClean="0"/>
              <a:t> De </a:t>
            </a:r>
            <a:r>
              <a:rPr lang="cs-CZ" dirty="0" err="1" smtClean="0"/>
              <a:t>Boree</a:t>
            </a:r>
            <a:r>
              <a:rPr lang="cs-CZ" dirty="0" smtClean="0"/>
              <a:t> </a:t>
            </a:r>
            <a:r>
              <a:rPr lang="cs-CZ" dirty="0" err="1" smtClean="0"/>
              <a:t>Eds</a:t>
            </a:r>
            <a:r>
              <a:rPr lang="cs-CZ" dirty="0" smtClean="0"/>
              <a:t>. ISBN 2844944612.</a:t>
            </a:r>
          </a:p>
          <a:p>
            <a:r>
              <a:rPr lang="cs-CZ" dirty="0" smtClean="0"/>
              <a:t>Marie </a:t>
            </a:r>
            <a:r>
              <a:rPr lang="cs-CZ" dirty="0" err="1"/>
              <a:t>Noelle</a:t>
            </a:r>
            <a:r>
              <a:rPr lang="cs-CZ" dirty="0"/>
              <a:t> </a:t>
            </a:r>
            <a:r>
              <a:rPr lang="cs-CZ" dirty="0" err="1"/>
              <a:t>Mercier</a:t>
            </a:r>
            <a:r>
              <a:rPr lang="cs-CZ" dirty="0"/>
              <a:t>, 100 </a:t>
            </a:r>
            <a:r>
              <a:rPr lang="cs-CZ" dirty="0" err="1"/>
              <a:t>idées</a:t>
            </a:r>
            <a:r>
              <a:rPr lang="cs-CZ" dirty="0"/>
              <a:t>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former</a:t>
            </a:r>
            <a:r>
              <a:rPr lang="cs-CZ" dirty="0"/>
              <a:t> la </a:t>
            </a:r>
            <a:r>
              <a:rPr lang="cs-CZ" dirty="0" err="1"/>
              <a:t>conscience</a:t>
            </a:r>
            <a:r>
              <a:rPr lang="cs-CZ" dirty="0"/>
              <a:t> </a:t>
            </a:r>
            <a:r>
              <a:rPr lang="cs-CZ" dirty="0" err="1"/>
              <a:t>morale</a:t>
            </a:r>
            <a:r>
              <a:rPr lang="cs-CZ" dirty="0"/>
              <a:t>, Tom </a:t>
            </a:r>
            <a:r>
              <a:rPr lang="cs-CZ" dirty="0" err="1"/>
              <a:t>Pousse</a:t>
            </a:r>
            <a:r>
              <a:rPr lang="cs-CZ" dirty="0"/>
              <a:t>,Paris 2010 EAN13 : 9782353450374. ISBN: 978-2-35345-037-4.</a:t>
            </a:r>
          </a:p>
          <a:p>
            <a:r>
              <a:rPr lang="cs-CZ" dirty="0" err="1" smtClean="0"/>
              <a:t>Oser</a:t>
            </a:r>
            <a:r>
              <a:rPr lang="cs-CZ" dirty="0" smtClean="0"/>
              <a:t> </a:t>
            </a:r>
            <a:r>
              <a:rPr lang="cs-CZ" dirty="0"/>
              <a:t>à </a:t>
            </a:r>
            <a:r>
              <a:rPr lang="cs-CZ" dirty="0" err="1"/>
              <a:t>nouveau</a:t>
            </a:r>
            <a:r>
              <a:rPr lang="cs-CZ" dirty="0"/>
              <a:t> </a:t>
            </a:r>
            <a:r>
              <a:rPr lang="cs-CZ" dirty="0" err="1"/>
              <a:t>enseigner</a:t>
            </a:r>
            <a:r>
              <a:rPr lang="cs-CZ" dirty="0"/>
              <a:t> la </a:t>
            </a:r>
            <a:r>
              <a:rPr lang="cs-CZ" dirty="0" err="1"/>
              <a:t>morale</a:t>
            </a:r>
            <a:r>
              <a:rPr lang="cs-CZ" dirty="0"/>
              <a:t> à l'</a:t>
            </a:r>
            <a:r>
              <a:rPr lang="cs-CZ" dirty="0" err="1"/>
              <a:t>école</a:t>
            </a:r>
            <a:r>
              <a:rPr lang="cs-CZ" dirty="0"/>
              <a:t>. </a:t>
            </a:r>
            <a:r>
              <a:rPr lang="cs-CZ" dirty="0" err="1"/>
              <a:t>Hervé</a:t>
            </a:r>
            <a:r>
              <a:rPr lang="cs-CZ" dirty="0"/>
              <a:t> </a:t>
            </a:r>
            <a:r>
              <a:rPr lang="cs-CZ" dirty="0" err="1"/>
              <a:t>Caudron</a:t>
            </a:r>
            <a:r>
              <a:rPr lang="cs-CZ" dirty="0"/>
              <a:t>. </a:t>
            </a:r>
            <a:r>
              <a:rPr lang="cs-CZ" dirty="0" err="1"/>
              <a:t>Code</a:t>
            </a:r>
            <a:r>
              <a:rPr lang="cs-CZ" dirty="0"/>
              <a:t> </a:t>
            </a:r>
            <a:r>
              <a:rPr lang="cs-CZ" dirty="0" err="1"/>
              <a:t>Hachette</a:t>
            </a:r>
            <a:r>
              <a:rPr lang="cs-CZ" dirty="0"/>
              <a:t> : 1709427. </a:t>
            </a:r>
            <a:r>
              <a:rPr lang="cs-CZ" dirty="0" err="1"/>
              <a:t>Code</a:t>
            </a:r>
            <a:r>
              <a:rPr lang="cs-CZ" dirty="0"/>
              <a:t> ISBN : 9782011709424.</a:t>
            </a:r>
          </a:p>
          <a:p>
            <a:r>
              <a:rPr lang="cs-CZ" dirty="0"/>
              <a:t> </a:t>
            </a:r>
            <a:r>
              <a:rPr lang="cs-CZ" dirty="0" err="1" smtClean="0"/>
              <a:t>Cahier</a:t>
            </a:r>
            <a:r>
              <a:rPr lang="cs-CZ" dirty="0" smtClean="0"/>
              <a:t> </a:t>
            </a:r>
            <a:r>
              <a:rPr lang="cs-CZ" dirty="0" err="1"/>
              <a:t>pratique</a:t>
            </a:r>
            <a:r>
              <a:rPr lang="cs-CZ" dirty="0"/>
              <a:t> de </a:t>
            </a:r>
            <a:r>
              <a:rPr lang="cs-CZ" dirty="0" err="1"/>
              <a:t>morale</a:t>
            </a:r>
            <a:r>
              <a:rPr lang="cs-CZ" dirty="0"/>
              <a:t> </a:t>
            </a:r>
            <a:r>
              <a:rPr lang="cs-CZ" dirty="0" err="1"/>
              <a:t>Jacques</a:t>
            </a:r>
            <a:r>
              <a:rPr lang="cs-CZ" dirty="0"/>
              <a:t> </a:t>
            </a:r>
            <a:r>
              <a:rPr lang="cs-CZ" dirty="0" err="1"/>
              <a:t>Gimard</a:t>
            </a:r>
            <a:r>
              <a:rPr lang="cs-CZ" dirty="0"/>
              <a:t>. ISBN 2258080215.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arte Bundesrepublik Deutschland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5067488" cy="6858000"/>
          </a:xfrm>
          <a:prstGeom prst="rect">
            <a:avLst/>
          </a:prstGeom>
          <a:noFill/>
        </p:spPr>
      </p:pic>
      <p:sp>
        <p:nvSpPr>
          <p:cNvPr id="8" name="Obdélník 7"/>
          <p:cNvSpPr/>
          <p:nvPr/>
        </p:nvSpPr>
        <p:spPr>
          <a:xfrm>
            <a:off x="5292080" y="188640"/>
            <a:ext cx="3851920" cy="4524315"/>
          </a:xfrm>
          <a:prstGeom prst="rect">
            <a:avLst/>
          </a:prstGeom>
          <a:solidFill>
            <a:srgbClr val="CCCC00"/>
          </a:solidFill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7030A0"/>
                </a:solidFill>
              </a:rPr>
              <a:t>1 </a:t>
            </a:r>
            <a:r>
              <a:rPr lang="cs-CZ" b="1" dirty="0" err="1" smtClean="0">
                <a:solidFill>
                  <a:srgbClr val="7030A0"/>
                </a:solidFill>
              </a:rPr>
              <a:t>Bádensko</a:t>
            </a:r>
            <a:r>
              <a:rPr lang="cs-CZ" b="1" dirty="0" smtClean="0">
                <a:solidFill>
                  <a:srgbClr val="7030A0"/>
                </a:solidFill>
              </a:rPr>
              <a:t>-Württembersko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2 Bavorsko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3 Berlín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4 Braniborsko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chemeClr val="accent5"/>
                </a:solidFill>
              </a:rPr>
              <a:t>5 Brémy,</a:t>
            </a:r>
          </a:p>
          <a:p>
            <a:r>
              <a:rPr lang="cs-CZ" b="1" dirty="0" smtClean="0">
                <a:solidFill>
                  <a:srgbClr val="FFFF00"/>
                </a:solidFill>
              </a:rPr>
              <a:t>6 Dolní Sasko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7 Durynsko,</a:t>
            </a:r>
          </a:p>
          <a:p>
            <a:r>
              <a:rPr lang="cs-CZ" b="1" dirty="0" smtClean="0">
                <a:solidFill>
                  <a:schemeClr val="accent5"/>
                </a:solidFill>
              </a:rPr>
              <a:t>8 Hamburk,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9 Hesensko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chemeClr val="accent5"/>
                </a:solidFill>
              </a:rPr>
              <a:t>10 Meklenbursko-Přední Pomořansko, 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11 </a:t>
            </a:r>
            <a:r>
              <a:rPr lang="cs-CZ" b="1" dirty="0" err="1" smtClean="0">
                <a:solidFill>
                  <a:srgbClr val="7030A0"/>
                </a:solidFill>
              </a:rPr>
              <a:t>Porýní</a:t>
            </a:r>
            <a:r>
              <a:rPr lang="cs-CZ" b="1" dirty="0" smtClean="0">
                <a:solidFill>
                  <a:srgbClr val="7030A0"/>
                </a:solidFill>
              </a:rPr>
              <a:t>-Falc, 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12 Sársko, 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13 Sasko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rgbClr val="7030A0"/>
                </a:solidFill>
              </a:rPr>
              <a:t>14 </a:t>
            </a:r>
            <a:r>
              <a:rPr lang="cs-CZ" b="1" dirty="0" err="1" smtClean="0">
                <a:solidFill>
                  <a:srgbClr val="7030A0"/>
                </a:solidFill>
              </a:rPr>
              <a:t>Sasko</a:t>
            </a:r>
            <a:r>
              <a:rPr lang="cs-CZ" b="1" dirty="0" smtClean="0">
                <a:solidFill>
                  <a:srgbClr val="7030A0"/>
                </a:solidFill>
              </a:rPr>
              <a:t>-</a:t>
            </a:r>
            <a:r>
              <a:rPr lang="cs-CZ" b="1" dirty="0" err="1" smtClean="0">
                <a:solidFill>
                  <a:srgbClr val="7030A0"/>
                </a:solidFill>
              </a:rPr>
              <a:t>Anhaltsko</a:t>
            </a:r>
            <a:r>
              <a:rPr lang="cs-CZ" dirty="0" smtClean="0"/>
              <a:t>,</a:t>
            </a:r>
          </a:p>
          <a:p>
            <a:r>
              <a:rPr lang="cs-CZ" b="1" dirty="0" smtClean="0">
                <a:solidFill>
                  <a:schemeClr val="accent5"/>
                </a:solidFill>
              </a:rPr>
              <a:t>15 Severní </a:t>
            </a:r>
            <a:r>
              <a:rPr lang="cs-CZ" b="1" dirty="0" err="1" smtClean="0">
                <a:solidFill>
                  <a:schemeClr val="accent5"/>
                </a:solidFill>
              </a:rPr>
              <a:t>Porýní</a:t>
            </a:r>
            <a:r>
              <a:rPr lang="cs-CZ" b="1" dirty="0" smtClean="0">
                <a:solidFill>
                  <a:schemeClr val="accent5"/>
                </a:solidFill>
              </a:rPr>
              <a:t>-Vestfálsko,</a:t>
            </a:r>
          </a:p>
          <a:p>
            <a:r>
              <a:rPr lang="cs-CZ" b="1" dirty="0" smtClean="0">
                <a:solidFill>
                  <a:schemeClr val="accent5"/>
                </a:solidFill>
              </a:rPr>
              <a:t>16 </a:t>
            </a:r>
            <a:r>
              <a:rPr lang="cs-CZ" b="1" dirty="0" err="1" smtClean="0">
                <a:solidFill>
                  <a:schemeClr val="accent5"/>
                </a:solidFill>
              </a:rPr>
              <a:t>Šlesvicko</a:t>
            </a:r>
            <a:r>
              <a:rPr lang="cs-CZ" b="1" dirty="0" smtClean="0">
                <a:solidFill>
                  <a:schemeClr val="accent5"/>
                </a:solidFill>
              </a:rPr>
              <a:t>-Holštýnsko.</a:t>
            </a:r>
            <a:endParaRPr lang="cs-CZ" b="1" dirty="0">
              <a:solidFill>
                <a:schemeClr val="accent5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267744" y="5486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979712" y="548680"/>
            <a:ext cx="864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16 </a:t>
            </a:r>
            <a:r>
              <a:rPr lang="cs-CZ" b="1" dirty="0" smtClean="0">
                <a:solidFill>
                  <a:schemeClr val="accent5"/>
                </a:solidFill>
              </a:rPr>
              <a:t>F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267744" y="1124744"/>
            <a:ext cx="792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</a:t>
            </a:r>
            <a:r>
              <a:rPr lang="cs-CZ" b="1" dirty="0" smtClean="0">
                <a:solidFill>
                  <a:schemeClr val="accent5"/>
                </a:solidFill>
              </a:rPr>
              <a:t>F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35896" y="8367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851920" y="17008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211960" y="19888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059832" y="23488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14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067944" y="32849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13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843808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347864" y="50131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691680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611560" y="47971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12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11560" y="42210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11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763688" y="35730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 </a:t>
            </a:r>
            <a:r>
              <a:rPr lang="cs-CZ" b="1" dirty="0" smtClean="0">
                <a:solidFill>
                  <a:srgbClr val="7030A0"/>
                </a:solidFill>
              </a:rPr>
              <a:t>E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611560" y="29249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15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1691680" y="1484785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 </a:t>
            </a:r>
            <a:r>
              <a:rPr lang="cs-CZ" b="1" dirty="0" smtClean="0">
                <a:solidFill>
                  <a:schemeClr val="accent5"/>
                </a:solidFill>
              </a:rPr>
              <a:t>F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211960" y="23488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L-E-R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043608" y="18448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  </a:t>
            </a:r>
            <a:r>
              <a:rPr lang="cs-CZ" b="1" dirty="0" smtClean="0">
                <a:solidFill>
                  <a:srgbClr val="FFFF00"/>
                </a:solidFill>
              </a:rPr>
              <a:t>Hodnoty a normy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131840" y="1052736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C000"/>
                </a:solidFill>
              </a:rPr>
              <a:t>P4C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chemeClr val="accent5"/>
                </a:solidFill>
              </a:rPr>
              <a:t>F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043608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5"/>
                </a:solidFill>
              </a:rPr>
              <a:t>F</a:t>
            </a:r>
            <a:endParaRPr lang="cs-CZ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Výuka etiky  v Německu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Etika se v SRN vyučuje různě, podle směrnic ministerstev kultury (kultu) jednotlivých spolkových zemí.</a:t>
            </a:r>
          </a:p>
          <a:p>
            <a:r>
              <a:rPr lang="cs-CZ" dirty="0" smtClean="0"/>
              <a:t>Etika se vyučuje ve všech 16 spolkových zemích</a:t>
            </a:r>
          </a:p>
          <a:p>
            <a:r>
              <a:rPr lang="cs-CZ" dirty="0" smtClean="0"/>
              <a:t>„</a:t>
            </a:r>
            <a:r>
              <a:rPr lang="cs-CZ" b="1" dirty="0" smtClean="0">
                <a:solidFill>
                  <a:srgbClr val="7030A0"/>
                </a:solidFill>
              </a:rPr>
              <a:t>Etika</a:t>
            </a:r>
            <a:r>
              <a:rPr lang="cs-CZ" dirty="0" smtClean="0"/>
              <a:t>“: Bádensko – Virtembersko, Bavorsko, Berlín, Porýní – Falc, Sársko, Sasko, </a:t>
            </a:r>
            <a:r>
              <a:rPr lang="cs-CZ" dirty="0" err="1" smtClean="0"/>
              <a:t>Sasko</a:t>
            </a:r>
            <a:r>
              <a:rPr lang="cs-CZ" dirty="0" smtClean="0"/>
              <a:t>-</a:t>
            </a:r>
            <a:r>
              <a:rPr lang="cs-CZ" dirty="0" err="1" smtClean="0"/>
              <a:t>Anhaltsko</a:t>
            </a:r>
            <a:r>
              <a:rPr lang="cs-CZ" dirty="0" smtClean="0"/>
              <a:t>, Durynsko</a:t>
            </a:r>
          </a:p>
          <a:p>
            <a:r>
              <a:rPr lang="cs-CZ" b="1" dirty="0" smtClean="0">
                <a:solidFill>
                  <a:srgbClr val="00B0F0"/>
                </a:solidFill>
              </a:rPr>
              <a:t>Filosofie</a:t>
            </a:r>
            <a:r>
              <a:rPr lang="cs-CZ" dirty="0" smtClean="0"/>
              <a:t>: Brémy, Hamburk, Severní Porýní – Vestfálsko, Šlesvicko – Holštýnsko, Meklenbursko – Přední Pomořansko (v Meklenbursko – Předním Pomořansku je předmět na základní škole pojímán jako „filozofie pro děti“ – </a:t>
            </a:r>
            <a:r>
              <a:rPr lang="cs-CZ" dirty="0" err="1" smtClean="0"/>
              <a:t>Philosophieren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Kindern</a:t>
            </a:r>
            <a:r>
              <a:rPr lang="cs-CZ" dirty="0" smtClean="0"/>
              <a:t>).</a:t>
            </a:r>
          </a:p>
          <a:p>
            <a:r>
              <a:rPr lang="cs-CZ" dirty="0" smtClean="0"/>
              <a:t>„</a:t>
            </a:r>
            <a:r>
              <a:rPr lang="cs-CZ" b="1" dirty="0" smtClean="0">
                <a:solidFill>
                  <a:srgbClr val="FFFF00"/>
                </a:solidFill>
              </a:rPr>
              <a:t>Hodnoty a normy</a:t>
            </a:r>
            <a:r>
              <a:rPr lang="cs-CZ" dirty="0" smtClean="0"/>
              <a:t>“: Dolní Sasko</a:t>
            </a:r>
          </a:p>
          <a:p>
            <a:r>
              <a:rPr lang="cs-CZ" dirty="0" smtClean="0"/>
              <a:t>„</a:t>
            </a:r>
            <a:r>
              <a:rPr lang="cs-CZ" b="1" dirty="0" smtClean="0">
                <a:solidFill>
                  <a:srgbClr val="FF0000"/>
                </a:solidFill>
              </a:rPr>
              <a:t>L-E-R</a:t>
            </a:r>
            <a:r>
              <a:rPr lang="cs-CZ" dirty="0" smtClean="0"/>
              <a:t>“:  Braniborsko: „</a:t>
            </a:r>
            <a:r>
              <a:rPr lang="cs-CZ" b="1" dirty="0" err="1" smtClean="0">
                <a:solidFill>
                  <a:srgbClr val="FF0000"/>
                </a:solidFill>
              </a:rPr>
              <a:t>L</a:t>
            </a:r>
            <a:r>
              <a:rPr lang="cs-CZ" dirty="0" err="1" smtClean="0"/>
              <a:t>ebensgestaltung</a:t>
            </a:r>
            <a:r>
              <a:rPr lang="cs-CZ" dirty="0" smtClean="0"/>
              <a:t>-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cs-CZ" dirty="0" err="1" smtClean="0"/>
              <a:t>thik</a:t>
            </a:r>
            <a:r>
              <a:rPr lang="cs-CZ" dirty="0" smtClean="0"/>
              <a:t>-</a:t>
            </a:r>
            <a:r>
              <a:rPr lang="cs-CZ" b="1" dirty="0" err="1" smtClean="0">
                <a:solidFill>
                  <a:srgbClr val="FF0000"/>
                </a:solidFill>
              </a:rPr>
              <a:t>R</a:t>
            </a:r>
            <a:r>
              <a:rPr lang="cs-CZ" dirty="0" err="1" smtClean="0"/>
              <a:t>eligionskunde</a:t>
            </a:r>
            <a:r>
              <a:rPr lang="cs-CZ" dirty="0" smtClean="0"/>
              <a:t>“ (Životní styl – Etika – Religionistika).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Bádensko – Virtembersko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Předmět etika v alternaci s předmětem náboženství.</a:t>
            </a:r>
          </a:p>
          <a:p>
            <a:r>
              <a:rPr lang="cs-CZ" dirty="0" smtClean="0"/>
              <a:t>Etika byla zavedena v 80. letech na středních</a:t>
            </a:r>
          </a:p>
          <a:p>
            <a:pPr lvl="1">
              <a:buNone/>
            </a:pPr>
            <a:r>
              <a:rPr lang="cs-CZ" sz="3200" dirty="0" smtClean="0"/>
              <a:t>školách</a:t>
            </a:r>
          </a:p>
          <a:p>
            <a:r>
              <a:rPr lang="cs-CZ" dirty="0" smtClean="0"/>
              <a:t>od r. 1994/1995 začala být zaváděna také na 2. stupni (</a:t>
            </a:r>
            <a:r>
              <a:rPr lang="cs-CZ" dirty="0" err="1" smtClean="0"/>
              <a:t>Hauptschule</a:t>
            </a:r>
            <a:r>
              <a:rPr lang="cs-CZ" dirty="0" smtClean="0"/>
              <a:t>), kde se v r. 2006/2007 účastnilo výuky tohoto předmětu 25,3% žáků.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Bavorsko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Předmět etika je povinný pro všechny žáky, kteří buď nepatří do žádné církve, nebo není na škole výuka náboženství pro jejich vyznání, anebo se z náboženství odhlásili.</a:t>
            </a:r>
          </a:p>
          <a:p>
            <a:r>
              <a:rPr lang="cs-CZ" dirty="0" smtClean="0"/>
              <a:t>Zákonem byla etika pro žáky, kteří se odhlásili z náboženství, zavedena už roku 1946. Ve skutečnosti se realizovala výuka etiky až od roku 1972, protože do té doby bylo žáků, kteří se odhlásili z náboženství tak málo, že výuku nešlo realizovat.</a:t>
            </a:r>
          </a:p>
          <a:p>
            <a:r>
              <a:rPr lang="cs-CZ" dirty="0" smtClean="0"/>
              <a:t>Etika se učí na všech druzích a stupních škol.</a:t>
            </a:r>
          </a:p>
          <a:p>
            <a:r>
              <a:rPr lang="cs-CZ" dirty="0" smtClean="0"/>
              <a:t>Na většině typů škol se pohybuje poměr žáků navštěvujících výuku etiky mezi 10 a 15%. Větší poměr je pouze na vyšších odborných školách.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Durynsko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400600"/>
          </a:xfrm>
        </p:spPr>
        <p:txBody>
          <a:bodyPr>
            <a:normAutofit fontScale="47500" lnSpcReduction="20000"/>
          </a:bodyPr>
          <a:lstStyle/>
          <a:p>
            <a:r>
              <a:rPr lang="cs-CZ" sz="4400" dirty="0" smtClean="0"/>
              <a:t>Předmět etika zaveden v r. 1991 jako alternativa k výuce náboženství.</a:t>
            </a:r>
          </a:p>
          <a:p>
            <a:r>
              <a:rPr lang="cs-CZ" sz="4400" dirty="0" smtClean="0"/>
              <a:t>Cíl: morální rozvoj osobnosti žáků</a:t>
            </a:r>
          </a:p>
          <a:p>
            <a:r>
              <a:rPr lang="cs-CZ" sz="4400" dirty="0" smtClean="0"/>
              <a:t>Konkrétně: rozvoj vnímání, komunikace, diskuse a konfrontace, argumentace, včetně hodnotových kritérií; rozpoznat a reflektovat etická dilemata, hledat odpovědi.</a:t>
            </a:r>
          </a:p>
          <a:p>
            <a:r>
              <a:rPr lang="cs-CZ" sz="4400" dirty="0" smtClean="0"/>
              <a:t>V oblasti kulturní výchovy jsou stanoveny tyto cíle: rozpoznání křesťanských svátků, znalost jejich původu, znalost významných postav křesťanství, znalost tradic jiných kultur.</a:t>
            </a:r>
          </a:p>
          <a:p>
            <a:r>
              <a:rPr lang="cs-CZ" sz="4400" dirty="0" smtClean="0"/>
              <a:t>Žák by měl získat schopnost reflexe i vyjadřování vlastních přání a pocitů, měl by umět přesně vnímat a oceňovat přání a pocity ostatních (empatie).</a:t>
            </a:r>
          </a:p>
          <a:p>
            <a:r>
              <a:rPr lang="cs-CZ" sz="4400" dirty="0" smtClean="0"/>
              <a:t>Žák by měl ovládat logické myšlení a zásady jednání, které vedou k zodpovědnému zacházení s časem. Měl by umět přesně argumentovat i myšlenkově experimentovat; měl by být kreativní (vytváření a prezentování médií). Měl by být schopen popsat vzájemné očekávání ve skupině, analyzovat příčiny konfliktů, respektovat mínění a normy ostatních, znát a uplatňovat „zlaté pravidlo“ etiky.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Sasko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1653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1000" dirty="0" smtClean="0"/>
              <a:t> </a:t>
            </a:r>
            <a:r>
              <a:rPr lang="cs-CZ" dirty="0" smtClean="0"/>
              <a:t>Na SŠ výuka etiky od r. 1992/1993, na ZŠ od r. 1997/1998.; předmět povinně volitelný v alternaci s náboženstvím. Účastní se ho ti, kdo se odhlásí z náboženství. Účast: od 63 do 82,5%.</a:t>
            </a:r>
          </a:p>
          <a:p>
            <a:pPr>
              <a:buNone/>
            </a:pPr>
            <a:r>
              <a:rPr lang="cs-CZ" dirty="0" smtClean="0"/>
              <a:t>Vyučující musí mít kvalifikaci nebo povolení k výuce; ve výjimečných případech stačí, když se zúčastní kurzu. „Školské orgány smějí jen výjimečně a po doložení schopností zaměstnat (pro tuto výuku) dřívější učitele občanské nauky nebo marxismu-leninismu nebo bývalé pionýrské vedoucí</a:t>
            </a:r>
            <a:r>
              <a:rPr lang="cs-CZ" dirty="0" smtClean="0"/>
              <a:t>.“</a:t>
            </a:r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Sasko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Autofit/>
          </a:bodyPr>
          <a:lstStyle/>
          <a:p>
            <a:r>
              <a:rPr lang="cs-CZ" sz="1800" b="1" dirty="0" smtClean="0">
                <a:solidFill>
                  <a:srgbClr val="FF0000"/>
                </a:solidFill>
              </a:rPr>
              <a:t>Na 1. stupni </a:t>
            </a:r>
            <a:r>
              <a:rPr lang="cs-CZ" sz="1800" dirty="0" smtClean="0"/>
              <a:t>by měl předmět přispět k hodnotové orientaci, ideologicky se opírá o základní hodnoty vyjádřené v ústavě SRN a v ústavě země Sasko. Měl by umožnit poznání hodnot a norem, prohloubení zkušenosti se sebou samým, reflexi, sebehodnocení. Základem je vytváření „společenství dialogu“, v němž se rozvíjí schopnosti prožívat, vyjadřovat, přemýšlet a jednat.</a:t>
            </a:r>
          </a:p>
          <a:p>
            <a:pPr lvl="1"/>
            <a:r>
              <a:rPr lang="cs-CZ" sz="1800" dirty="0" smtClean="0"/>
              <a:t>Cíle: rozvoj schopnosti formovat vlastní život zodpovědně vůči společenství i přírodě, interkulturní kompetence, základní </a:t>
            </a:r>
            <a:r>
              <a:rPr lang="cs-CZ" sz="1800" dirty="0" err="1" smtClean="0"/>
              <a:t>religionistické</a:t>
            </a:r>
            <a:r>
              <a:rPr lang="cs-CZ" sz="1800" dirty="0" smtClean="0"/>
              <a:t> znalosti, rozvoj „společenství dialogu“.</a:t>
            </a:r>
          </a:p>
          <a:p>
            <a:pPr lvl="1"/>
            <a:r>
              <a:rPr lang="cs-CZ" sz="1800" dirty="0" smtClean="0"/>
              <a:t>na 1. stupni oblasti:</a:t>
            </a:r>
          </a:p>
          <a:p>
            <a:pPr lvl="2"/>
            <a:r>
              <a:rPr lang="cs-CZ" sz="1800" dirty="0" smtClean="0"/>
              <a:t>Já a my,</a:t>
            </a:r>
          </a:p>
          <a:p>
            <a:pPr lvl="2"/>
            <a:r>
              <a:rPr lang="cs-CZ" sz="1800" dirty="0" smtClean="0"/>
              <a:t>Společně</a:t>
            </a:r>
          </a:p>
          <a:p>
            <a:pPr lvl="2"/>
            <a:r>
              <a:rPr lang="cs-CZ" sz="1800" dirty="0" smtClean="0"/>
              <a:t>Vůči sobě (od sebe - </a:t>
            </a:r>
            <a:r>
              <a:rPr lang="cs-CZ" sz="1800" dirty="0" err="1" smtClean="0"/>
              <a:t>Voneinander</a:t>
            </a:r>
            <a:r>
              <a:rPr lang="cs-CZ" sz="1800" dirty="0" smtClean="0"/>
              <a:t>)</a:t>
            </a:r>
          </a:p>
          <a:p>
            <a:pPr lvl="2"/>
            <a:r>
              <a:rPr lang="cs-CZ" sz="1800" dirty="0" smtClean="0"/>
              <a:t>My ve světě</a:t>
            </a:r>
          </a:p>
          <a:p>
            <a:r>
              <a:rPr lang="cs-CZ" sz="1800" b="1" dirty="0" smtClean="0">
                <a:solidFill>
                  <a:srgbClr val="FF0000"/>
                </a:solidFill>
              </a:rPr>
              <a:t>Na 2. stupni</a:t>
            </a:r>
            <a:r>
              <a:rPr lang="cs-CZ" sz="1800" dirty="0" smtClean="0"/>
              <a:t>: důraz na hodnoty, normy a tradice ovlivňující západní kulturu, zahrnuje jednak konfrontaci s filosofickými otázkami, s moderními etickými postoji, „jakož i s představami o člověku, které jsou ovlivněny náboženstvím“. Předmět by měl pomoci žákům při hledání odpovědí na otázku smyslu života. Důraz je kladen na zodpovědnost vůči člověku, společnosti a přírodě. Předmět vyžaduje schopnost reflexe a úsudku</a:t>
            </a:r>
            <a:r>
              <a:rPr lang="cs-CZ" sz="1800" dirty="0" smtClean="0"/>
              <a:t>.</a:t>
            </a:r>
            <a:endParaRPr lang="cs-CZ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1866</Words>
  <Application>Microsoft Office PowerPoint</Application>
  <PresentationFormat>Předvádění na obrazovce (4:3)</PresentationFormat>
  <Paragraphs>177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Motiv sady Office</vt:lpstr>
      <vt:lpstr>Etická výchova v Německu a ve Francii</vt:lpstr>
      <vt:lpstr>Německo</vt:lpstr>
      <vt:lpstr>Snímek 3</vt:lpstr>
      <vt:lpstr>Výuka etiky  v Německu</vt:lpstr>
      <vt:lpstr>Bádensko – Virtembersko</vt:lpstr>
      <vt:lpstr>Bavorsko</vt:lpstr>
      <vt:lpstr>Durynsko </vt:lpstr>
      <vt:lpstr>Sasko</vt:lpstr>
      <vt:lpstr>Sasko</vt:lpstr>
      <vt:lpstr>Sasko</vt:lpstr>
      <vt:lpstr>Berlín </vt:lpstr>
      <vt:lpstr>Braniborsko</vt:lpstr>
      <vt:lpstr>Hamburk</vt:lpstr>
      <vt:lpstr>Meklenbursko – Přední Pomořansko </vt:lpstr>
      <vt:lpstr>Dolní Sasko</vt:lpstr>
      <vt:lpstr>Francie</vt:lpstr>
      <vt:lpstr>Příklad z Francie</vt:lpstr>
      <vt:lpstr>Příklad z Francie</vt:lpstr>
      <vt:lpstr>Etická výchova jako věda o povinnostech</vt:lpstr>
      <vt:lpstr>Etická výchova jako studium velkých morálních hodnot, laická morálka</vt:lpstr>
      <vt:lpstr>Období změn</vt:lpstr>
      <vt:lpstr>Současnost ve Francii</vt:lpstr>
      <vt:lpstr>Současnost ve Francii</vt:lpstr>
      <vt:lpstr>Současnost ve Francii</vt:lpstr>
      <vt:lpstr>Shrnutí vývoje školství ve Francii</vt:lpstr>
      <vt:lpstr>Shrnutí vývoje školství ve Francii</vt:lpstr>
      <vt:lpstr>Prameny</vt:lpstr>
      <vt:lpstr>Prameny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Etická výchova</dc:title>
  <dc:creator>ZS</dc:creator>
  <cp:lastModifiedBy>ZS</cp:lastModifiedBy>
  <cp:revision>21</cp:revision>
  <dcterms:created xsi:type="dcterms:W3CDTF">2013-04-02T23:40:45Z</dcterms:created>
  <dcterms:modified xsi:type="dcterms:W3CDTF">2014-03-06T09:50:10Z</dcterms:modified>
</cp:coreProperties>
</file>