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82" r:id="rId10"/>
    <p:sldId id="283" r:id="rId11"/>
    <p:sldId id="284" r:id="rId12"/>
    <p:sldId id="285" r:id="rId13"/>
    <p:sldId id="286" r:id="rId14"/>
    <p:sldId id="287" r:id="rId15"/>
    <p:sldId id="257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9DDFA-37A4-4E0E-B478-76739DBDCF5E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E4314-F6A2-4928-8371-B9F142A995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 modelů</a:t>
            </a:r>
            <a:r>
              <a:rPr lang="cs-CZ" baseline="0" dirty="0" smtClean="0"/>
              <a:t> užívaných v Německu.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2895E-E032-4C64-93CB-D86B97FE17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CAD16-FB20-466B-AF07-8C880BD8ADC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FDDD1-B360-4E33-9140-10EFDA22D929}" type="slidenum">
              <a:rPr lang="cs-CZ"/>
              <a:pPr/>
              <a:t>22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Označení dokumentů vyhlašujících jednotlivé programy v systému EU/EE: 78-D-66; 1998-D-22, 2002-D-56.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F1FE6-F004-49FB-BA3F-C021AE8DE925}" type="slidenum">
              <a:rPr lang="cs-CZ"/>
              <a:pPr/>
              <a:t>26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cs-CZ" sz="1600" smtClean="0">
                <a:solidFill>
                  <a:srgbClr val="000000"/>
                </a:solidFill>
              </a:rPr>
              <a:t>36</a:t>
            </a:r>
            <a:r>
              <a:rPr lang="en-US" sz="1600" smtClean="0">
                <a:solidFill>
                  <a:srgbClr val="000000"/>
                </a:solidFill>
              </a:rPr>
              <a:t> přístupů, které tvoří obecnou strukturu předmětu nekonfesní etika pro každý z prvních pěti ročníků základní školy na Evropských školách (Schola Europea).</a:t>
            </a:r>
            <a:r>
              <a:rPr lang="cs-CZ" sz="1600" smtClean="0">
                <a:solidFill>
                  <a:srgbClr val="000000"/>
                </a:solidFill>
              </a:rPr>
              <a:t> I</a:t>
            </a:r>
            <a:r>
              <a:rPr lang="cs-CZ" smtClean="0"/>
              <a:t>nspirace Guilfordovou krychlí.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2355-DB89-4328-B723-A307E059DDD7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5B2A8-A313-4719-B11E-426972CE47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sc.eu/index.php?id=161" TargetMode="External"/><Relationship Id="rId13" Type="http://schemas.openxmlformats.org/officeDocument/2006/relationships/hyperlink" Target="http://www.eursc.eu/index.php?id=47" TargetMode="External"/><Relationship Id="rId3" Type="http://schemas.openxmlformats.org/officeDocument/2006/relationships/hyperlink" Target="http://www.eursc.eu/index.php?id=45" TargetMode="External"/><Relationship Id="rId7" Type="http://schemas.openxmlformats.org/officeDocument/2006/relationships/hyperlink" Target="http://www.eursc.eu/index.php?id=42" TargetMode="External"/><Relationship Id="rId12" Type="http://schemas.openxmlformats.org/officeDocument/2006/relationships/hyperlink" Target="http://www.eursc.eu/index.php?id=46" TargetMode="External"/><Relationship Id="rId2" Type="http://schemas.openxmlformats.org/officeDocument/2006/relationships/hyperlink" Target="http://www.eursc.eu/index.php?id=44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eursc.eu/index.php?id=41" TargetMode="External"/><Relationship Id="rId11" Type="http://schemas.openxmlformats.org/officeDocument/2006/relationships/hyperlink" Target="http://www.eursc.eu/index.php?id=50" TargetMode="External"/><Relationship Id="rId5" Type="http://schemas.openxmlformats.org/officeDocument/2006/relationships/hyperlink" Target="http://www.eursc.eu/index.php?id=40" TargetMode="External"/><Relationship Id="rId15" Type="http://schemas.openxmlformats.org/officeDocument/2006/relationships/hyperlink" Target="http://www.eursc.eu/index.php?id=43" TargetMode="External"/><Relationship Id="rId10" Type="http://schemas.openxmlformats.org/officeDocument/2006/relationships/hyperlink" Target="http://www.eursc.eu/index.php?id=38" TargetMode="External"/><Relationship Id="rId4" Type="http://schemas.openxmlformats.org/officeDocument/2006/relationships/hyperlink" Target="http://www.eursc.eu/index.php?id=49" TargetMode="External"/><Relationship Id="rId9" Type="http://schemas.openxmlformats.org/officeDocument/2006/relationships/hyperlink" Target="http://www.eursc.eu/index.php?id=48" TargetMode="External"/><Relationship Id="rId14" Type="http://schemas.openxmlformats.org/officeDocument/2006/relationships/hyperlink" Target="http://www.eursc.eu/index.php?id=39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etické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didaktika dle Komenského?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Didaktika z řečtiny, značí: </a:t>
            </a:r>
            <a:r>
              <a:rPr lang="cs-CZ" i="1" dirty="0" err="1" smtClean="0"/>
              <a:t>docendi</a:t>
            </a:r>
            <a:r>
              <a:rPr lang="cs-CZ" i="1" dirty="0" smtClean="0"/>
              <a:t> </a:t>
            </a:r>
            <a:r>
              <a:rPr lang="cs-CZ" i="1" dirty="0" err="1" smtClean="0"/>
              <a:t>artificium</a:t>
            </a:r>
            <a:r>
              <a:rPr lang="cs-CZ" dirty="0" smtClean="0"/>
              <a:t>, tj. umění o učení, aneb o umělém vyučování a cvičení mládeže v uměních, jazyku a všelijaké moudrosti; aby totiž snadně, libě, jako ze hry, a na jisto učenými, ctnostnými a pobožnými lidmi mohli se stát. Veliké v pravdě umění, hodné se nazývat uměním všech umění, neboť se skrze toto všech jiných umění nabývá snadno, lehce, libě a vždy na jisto.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Kterak by totiž člověk, dřív než na těle vzroste a stav svůj začne, všemu tomu, což ku potřebě a ozdobám přítomného i budoucího života přináleží, šťastně, snadně, plně vyučen, a tak potěšeně k životu obojímu nastrojen </a:t>
            </a:r>
            <a:r>
              <a:rPr lang="cs-CZ" dirty="0" err="1" smtClean="0"/>
              <a:t>býti</a:t>
            </a:r>
            <a:r>
              <a:rPr lang="cs-CZ" dirty="0" smtClean="0"/>
              <a:t> mohl.</a:t>
            </a:r>
          </a:p>
          <a:p>
            <a:pPr>
              <a:buNone/>
            </a:pPr>
            <a:r>
              <a:rPr lang="cs-CZ" dirty="0" smtClean="0"/>
              <a:t>Což se vše mocně, základy z samého přirození vzatými, prokazuje; ustavičně, příklady jiných řemeslných umění, vysvětluje; </a:t>
            </a:r>
            <a:r>
              <a:rPr lang="cs-CZ" dirty="0" err="1" smtClean="0"/>
              <a:t>dokonále</a:t>
            </a:r>
            <a:r>
              <a:rPr lang="cs-CZ" dirty="0" smtClean="0"/>
              <a:t>, na léta, měsíce, dny a hodiny, rozměřuje; a ke všemu tomu, aby k cíli přivedeno bylo, i povzbuzení činí, i rada dává.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celkem 30 kapitol</a:t>
            </a:r>
          </a:p>
          <a:p>
            <a:pPr>
              <a:buNone/>
            </a:pPr>
            <a:r>
              <a:rPr lang="cs-CZ" dirty="0" smtClean="0"/>
              <a:t>kap.: </a:t>
            </a:r>
          </a:p>
          <a:p>
            <a:r>
              <a:rPr lang="cs-CZ" dirty="0" smtClean="0"/>
              <a:t>4: Že příprava člověka záleží: v nabývání moudrosti, ctnosti, pobožnosti</a:t>
            </a:r>
          </a:p>
          <a:p>
            <a:r>
              <a:rPr lang="cs-CZ" dirty="0" smtClean="0"/>
              <a:t>5: Že toho trojího má </a:t>
            </a:r>
            <a:r>
              <a:rPr lang="cs-CZ" dirty="0" err="1" smtClean="0"/>
              <a:t>čl</a:t>
            </a:r>
            <a:r>
              <a:rPr lang="cs-CZ" dirty="0" smtClean="0"/>
              <a:t> v sobě přirozeně základy</a:t>
            </a:r>
          </a:p>
          <a:p>
            <a:r>
              <a:rPr lang="cs-CZ" dirty="0" smtClean="0"/>
              <a:t>6: Má-li se to ale uskutečnit, musí se cvičit</a:t>
            </a:r>
          </a:p>
          <a:p>
            <a:r>
              <a:rPr lang="cs-CZ" dirty="0" smtClean="0"/>
              <a:t>13: Na dobrém pořádku vše záleží</a:t>
            </a:r>
          </a:p>
          <a:p>
            <a:r>
              <a:rPr lang="cs-CZ" dirty="0" smtClean="0"/>
              <a:t>14: Pořádek učení musí být přirozený</a:t>
            </a:r>
          </a:p>
          <a:p>
            <a:r>
              <a:rPr lang="cs-CZ" dirty="0" smtClean="0"/>
              <a:t>15: Jak dělat, aby života k studiím dosti bylo</a:t>
            </a:r>
          </a:p>
          <a:p>
            <a:r>
              <a:rPr lang="cs-CZ" dirty="0" smtClean="0"/>
              <a:t>16: Jak dělat, aby učení na jisto bylo</a:t>
            </a:r>
          </a:p>
          <a:p>
            <a:r>
              <a:rPr lang="cs-CZ" dirty="0" smtClean="0"/>
              <a:t>17: Jak dělat, aby učení snadné bylo</a:t>
            </a:r>
          </a:p>
          <a:p>
            <a:r>
              <a:rPr lang="cs-CZ" dirty="0" smtClean="0"/>
              <a:t>18: Jak dělat, aby učení mocné bylo a hojný prospěch neslo</a:t>
            </a:r>
          </a:p>
          <a:p>
            <a:r>
              <a:rPr lang="cs-CZ" dirty="0" smtClean="0"/>
              <a:t>19: Jak dělat, aby učení krátké a hbité bylo</a:t>
            </a:r>
          </a:p>
          <a:p>
            <a:r>
              <a:rPr lang="cs-CZ" dirty="0" smtClean="0"/>
              <a:t>20: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scientiarum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: totiž krátké obnovení, jak snadně, mocně a hbitě člověk naučen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můž</a:t>
            </a:r>
            <a:r>
              <a:rPr lang="cs-CZ" dirty="0" smtClean="0"/>
              <a:t> </a:t>
            </a:r>
            <a:r>
              <a:rPr lang="cs-CZ" dirty="0" err="1" smtClean="0"/>
              <a:t>znáti</a:t>
            </a:r>
            <a:r>
              <a:rPr lang="cs-CZ" dirty="0" smtClean="0"/>
              <a:t> čehokoli</a:t>
            </a:r>
          </a:p>
          <a:p>
            <a:r>
              <a:rPr lang="cs-CZ" dirty="0" smtClean="0"/>
              <a:t>21: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artium</a:t>
            </a:r>
            <a:r>
              <a:rPr lang="cs-CZ" dirty="0" smtClean="0"/>
              <a:t>, totiž jak snadně, mocně a hbitě člověk naučen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můž</a:t>
            </a:r>
            <a:r>
              <a:rPr lang="cs-CZ" dirty="0" smtClean="0"/>
              <a:t> </a:t>
            </a:r>
            <a:r>
              <a:rPr lang="cs-CZ" dirty="0" err="1" smtClean="0"/>
              <a:t>dělati</a:t>
            </a:r>
            <a:r>
              <a:rPr lang="cs-CZ" dirty="0" smtClean="0"/>
              <a:t> čehokoli</a:t>
            </a:r>
          </a:p>
          <a:p>
            <a:r>
              <a:rPr lang="cs-CZ" dirty="0" smtClean="0"/>
              <a:t>22: </a:t>
            </a:r>
            <a:r>
              <a:rPr lang="cs-CZ" dirty="0" err="1" smtClean="0"/>
              <a:t>Specialis</a:t>
            </a:r>
            <a:r>
              <a:rPr lang="cs-CZ" dirty="0" smtClean="0"/>
              <a:t> </a:t>
            </a:r>
            <a:r>
              <a:rPr lang="cs-CZ" dirty="0" err="1" smtClean="0"/>
              <a:t>lingvarum</a:t>
            </a:r>
            <a:r>
              <a:rPr lang="cs-CZ" dirty="0" smtClean="0"/>
              <a:t> </a:t>
            </a:r>
            <a:r>
              <a:rPr lang="cs-CZ" dirty="0" err="1" smtClean="0"/>
              <a:t>methodus</a:t>
            </a:r>
            <a:r>
              <a:rPr lang="cs-CZ" dirty="0" smtClean="0"/>
              <a:t>: totiž jak se snadně, hbitě a mocně jazykům </a:t>
            </a:r>
            <a:r>
              <a:rPr lang="cs-CZ" dirty="0" err="1" smtClean="0"/>
              <a:t>učiti</a:t>
            </a:r>
            <a:endParaRPr lang="cs-CZ" dirty="0" smtClean="0"/>
          </a:p>
          <a:p>
            <a:r>
              <a:rPr lang="cs-CZ" b="1" dirty="0" smtClean="0"/>
              <a:t>23: </a:t>
            </a:r>
            <a:r>
              <a:rPr lang="cs-CZ" b="1" dirty="0" err="1" smtClean="0"/>
              <a:t>Methodus</a:t>
            </a:r>
            <a:r>
              <a:rPr lang="cs-CZ" b="1" dirty="0" smtClean="0"/>
              <a:t> </a:t>
            </a:r>
            <a:r>
              <a:rPr lang="cs-CZ" b="1" dirty="0" err="1" smtClean="0"/>
              <a:t>morum</a:t>
            </a:r>
            <a:r>
              <a:rPr lang="cs-CZ" b="1" dirty="0" smtClean="0"/>
              <a:t> in specie.</a:t>
            </a:r>
            <a:br>
              <a:rPr lang="cs-CZ" b="1" dirty="0" smtClean="0"/>
            </a:br>
            <a:r>
              <a:rPr lang="cs-CZ" b="1" dirty="0" smtClean="0"/>
              <a:t>Jak obzvláštně mravům prospěšně </a:t>
            </a:r>
            <a:r>
              <a:rPr lang="cs-CZ" b="1" dirty="0" err="1" smtClean="0"/>
              <a:t>učiti</a:t>
            </a:r>
            <a:endParaRPr lang="cs-CZ" b="1" dirty="0" smtClean="0"/>
          </a:p>
          <a:p>
            <a:r>
              <a:rPr lang="cs-CZ" dirty="0" smtClean="0"/>
              <a:t>24: </a:t>
            </a:r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pietatis</a:t>
            </a:r>
            <a:r>
              <a:rPr lang="cs-CZ" dirty="0" smtClean="0"/>
              <a:t>, totiž jak obzvláště pobožnosti svaté mládež </a:t>
            </a:r>
            <a:r>
              <a:rPr lang="cs-CZ" dirty="0" err="1" smtClean="0"/>
              <a:t>učiti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morum</a:t>
            </a:r>
            <a:r>
              <a:rPr lang="cs-CZ" dirty="0" smtClean="0"/>
              <a:t> in specie.</a:t>
            </a:r>
            <a:br>
              <a:rPr lang="cs-CZ" dirty="0" smtClean="0"/>
            </a:br>
            <a:r>
              <a:rPr lang="cs-CZ" dirty="0" smtClean="0"/>
              <a:t>Jak obzvláštně mravům prospěšně </a:t>
            </a:r>
            <a:r>
              <a:rPr lang="cs-CZ" dirty="0" err="1" smtClean="0"/>
              <a:t>učiti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člověk v sobě kořeny pro harmonii</a:t>
            </a:r>
          </a:p>
          <a:p>
            <a:r>
              <a:rPr lang="cs-CZ" dirty="0" smtClean="0"/>
              <a:t>čím dříve se začne, tím lépe („neoseješ-li z jara časně…“) – „k dobrým povahám a obyčejům vést“</a:t>
            </a:r>
          </a:p>
          <a:p>
            <a:r>
              <a:rPr lang="cs-CZ" dirty="0" smtClean="0"/>
              <a:t>dobré příklady ustavičně před očima – odpovědnost: být dobrým obrazem</a:t>
            </a:r>
          </a:p>
          <a:p>
            <a:r>
              <a:rPr lang="cs-CZ" dirty="0" smtClean="0"/>
              <a:t>slova doprovázející a vysvětlující, aby jednání bylo řízeno rozumem (vlastní slova, </a:t>
            </a:r>
            <a:r>
              <a:rPr lang="cs-CZ" dirty="0" err="1" smtClean="0"/>
              <a:t>slova</a:t>
            </a:r>
            <a:r>
              <a:rPr lang="cs-CZ" dirty="0" smtClean="0"/>
              <a:t> z Písma, přísloví)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Methodus</a:t>
            </a:r>
            <a:r>
              <a:rPr lang="cs-CZ" dirty="0" smtClean="0"/>
              <a:t> </a:t>
            </a:r>
            <a:r>
              <a:rPr lang="cs-CZ" dirty="0" err="1" smtClean="0"/>
              <a:t>morum</a:t>
            </a:r>
            <a:r>
              <a:rPr lang="cs-CZ" dirty="0" smtClean="0"/>
              <a:t> in specie.</a:t>
            </a:r>
            <a:br>
              <a:rPr lang="cs-CZ" dirty="0" smtClean="0"/>
            </a:br>
            <a:r>
              <a:rPr lang="cs-CZ" dirty="0" smtClean="0"/>
              <a:t>Jak obzvláštně mravům prospěšně </a:t>
            </a:r>
            <a:r>
              <a:rPr lang="cs-CZ" dirty="0" err="1" smtClean="0"/>
              <a:t>učiti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odstranit všechny špatné příklady, včetně lenosti</a:t>
            </a:r>
          </a:p>
          <a:p>
            <a:r>
              <a:rPr lang="cs-CZ" dirty="0" smtClean="0"/>
              <a:t>„Lidé zajisté, nic nedělajíc, zlého </a:t>
            </a:r>
            <a:r>
              <a:rPr lang="cs-CZ" dirty="0" err="1" smtClean="0"/>
              <a:t>dělati</a:t>
            </a:r>
            <a:r>
              <a:rPr lang="cs-CZ" dirty="0" smtClean="0"/>
              <a:t> se učí: protože mysl prázdná </a:t>
            </a:r>
            <a:r>
              <a:rPr lang="cs-CZ" dirty="0" err="1" smtClean="0"/>
              <a:t>býti</a:t>
            </a:r>
            <a:r>
              <a:rPr lang="cs-CZ" dirty="0" smtClean="0"/>
              <a:t> </a:t>
            </a:r>
            <a:r>
              <a:rPr lang="cs-CZ" dirty="0" err="1" smtClean="0"/>
              <a:t>nemůž</a:t>
            </a:r>
            <a:r>
              <a:rPr lang="cs-CZ" dirty="0" smtClean="0"/>
              <a:t>, a nezanese-li se </a:t>
            </a:r>
            <a:r>
              <a:rPr lang="cs-CZ" dirty="0" err="1" smtClean="0"/>
              <a:t>nětčím</a:t>
            </a:r>
            <a:r>
              <a:rPr lang="cs-CZ" dirty="0" smtClean="0"/>
              <a:t> potřebným, </a:t>
            </a:r>
            <a:r>
              <a:rPr lang="cs-CZ" dirty="0" err="1" smtClean="0"/>
              <a:t>prazdnými</a:t>
            </a:r>
            <a:r>
              <a:rPr lang="cs-CZ" dirty="0" smtClean="0"/>
              <a:t>, marnými, ničemnými věcmi sama sebe zanáší.“ (109 42nn)</a:t>
            </a:r>
          </a:p>
          <a:p>
            <a:r>
              <a:rPr lang="cs-CZ" dirty="0" smtClean="0"/>
              <a:t>kázeň nikoli kvůli učení, ale kvůli mravům – „bázeň a ostýchání při mladých </a:t>
            </a:r>
            <a:r>
              <a:rPr lang="cs-CZ" dirty="0" err="1" smtClean="0"/>
              <a:t>býti</a:t>
            </a:r>
            <a:r>
              <a:rPr lang="cs-CZ" dirty="0" smtClean="0"/>
              <a:t> musí“</a:t>
            </a:r>
          </a:p>
          <a:p>
            <a:r>
              <a:rPr lang="cs-CZ" dirty="0" smtClean="0"/>
              <a:t>učení ctnostem všem, „</a:t>
            </a:r>
            <a:r>
              <a:rPr lang="cs-CZ" dirty="0" err="1" smtClean="0"/>
              <a:t>vnítř</a:t>
            </a:r>
            <a:r>
              <a:rPr lang="cs-CZ" dirty="0" smtClean="0"/>
              <a:t> i </a:t>
            </a:r>
            <a:r>
              <a:rPr lang="cs-CZ" dirty="0" err="1" smtClean="0"/>
              <a:t>zevnítř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Vnitřní: opatrnost, střídmost, udatnost, spravedlnost</a:t>
            </a:r>
          </a:p>
          <a:p>
            <a:r>
              <a:rPr lang="cs-CZ" dirty="0" smtClean="0"/>
              <a:t>Vnější: vlídnost, pokora, uctivost, šetrnost, přívětivost, ochota, slušnost (pozdrav, podání ruky, ustoupit stranou), odpovídat na dotazy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952328"/>
          </a:xfrm>
        </p:spPr>
        <p:txBody>
          <a:bodyPr>
            <a:normAutofit/>
          </a:bodyPr>
          <a:lstStyle/>
          <a:p>
            <a:r>
              <a:rPr lang="cs-CZ" dirty="0" smtClean="0"/>
              <a:t>Didaktika etické výchovy dnes</a:t>
            </a:r>
            <a:br>
              <a:rPr lang="cs-CZ" dirty="0" smtClean="0"/>
            </a:br>
            <a:r>
              <a:rPr lang="cs-CZ" dirty="0" smtClean="0"/>
              <a:t>ČR a Evropské školy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6320"/>
            <a:ext cx="9144000" cy="6405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+mn-lt"/>
              </a:rPr>
              <a:t>Etika a konkrétní výuka v České republice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611560" y="1988840"/>
            <a:ext cx="7955161" cy="4032448"/>
          </a:xfrm>
        </p:spPr>
        <p:txBody>
          <a:bodyPr>
            <a:normAutofit/>
          </a:bodyPr>
          <a:lstStyle/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Rámcový vzdělávací program </a:t>
            </a:r>
            <a:r>
              <a:rPr lang="cs-CZ" sz="2800" u="sng" dirty="0" smtClean="0">
                <a:solidFill>
                  <a:schemeClr val="tx1"/>
                </a:solidFill>
              </a:rPr>
              <a:t>pro gymnázia</a:t>
            </a:r>
            <a:r>
              <a:rPr lang="cs-CZ" sz="2800" dirty="0" smtClean="0">
                <a:solidFill>
                  <a:schemeClr val="tx1"/>
                </a:solidFill>
              </a:rPr>
              <a:t> otevřel možnost výuky etické výchovy jako doplňujícího vzdělávacího oboru od roku </a:t>
            </a:r>
            <a:r>
              <a:rPr lang="cs-CZ" sz="2800" u="sng" dirty="0" smtClean="0">
                <a:solidFill>
                  <a:schemeClr val="tx1"/>
                </a:solidFill>
              </a:rPr>
              <a:t>2007</a:t>
            </a:r>
          </a:p>
          <a:p>
            <a:pPr algn="l">
              <a:buClr>
                <a:schemeClr val="tx1"/>
              </a:buClr>
              <a:buSzPct val="80000"/>
            </a:pPr>
            <a:endParaRPr lang="cs-CZ" sz="1200" dirty="0" smtClean="0">
              <a:solidFill>
                <a:schemeClr val="tx1"/>
              </a:solidFill>
            </a:endParaRPr>
          </a:p>
          <a:p>
            <a:pPr algn="l"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cs-CZ" sz="2800" dirty="0" smtClean="0">
                <a:solidFill>
                  <a:schemeClr val="tx1"/>
                </a:solidFill>
              </a:rPr>
              <a:t> Opatření ministryně školství, mládeže a tělovýchovy (PhDr. Miroslava </a:t>
            </a:r>
            <a:r>
              <a:rPr lang="cs-CZ" sz="2800" dirty="0" err="1" smtClean="0">
                <a:solidFill>
                  <a:schemeClr val="tx1"/>
                </a:solidFill>
              </a:rPr>
              <a:t>Kopicová</a:t>
            </a:r>
            <a:r>
              <a:rPr lang="cs-CZ" sz="2800" dirty="0" smtClean="0">
                <a:solidFill>
                  <a:schemeClr val="tx1"/>
                </a:solidFill>
              </a:rPr>
              <a:t>), kterým se změnil Rámcový vzdělávací program </a:t>
            </a:r>
            <a:r>
              <a:rPr lang="cs-CZ" sz="2800" u="sng" dirty="0" smtClean="0">
                <a:solidFill>
                  <a:schemeClr val="tx1"/>
                </a:solidFill>
              </a:rPr>
              <a:t>pro základní vzdělávání</a:t>
            </a:r>
            <a:r>
              <a:rPr lang="cs-CZ" sz="2800" dirty="0" smtClean="0">
                <a:solidFill>
                  <a:schemeClr val="tx1"/>
                </a:solidFill>
              </a:rPr>
              <a:t>, ze dne 16.12.2009 (účinnost </a:t>
            </a:r>
            <a:r>
              <a:rPr lang="cs-CZ" sz="2800" u="sng" dirty="0" smtClean="0">
                <a:solidFill>
                  <a:schemeClr val="tx1"/>
                </a:solidFill>
              </a:rPr>
              <a:t>od 1.9.2010</a:t>
            </a:r>
            <a:r>
              <a:rPr lang="cs-CZ" sz="2800" dirty="0" smtClean="0">
                <a:solidFill>
                  <a:schemeClr val="tx1"/>
                </a:solidFill>
              </a:rPr>
              <a:t>): nový </a:t>
            </a:r>
            <a:r>
              <a:rPr lang="cs-CZ" sz="2800" u="sng" dirty="0" smtClean="0">
                <a:solidFill>
                  <a:schemeClr val="tx1"/>
                </a:solidFill>
              </a:rPr>
              <a:t>doplňující vzdělávací obor</a:t>
            </a:r>
            <a:r>
              <a:rPr lang="cs-CZ" sz="2800" dirty="0" smtClean="0">
                <a:solidFill>
                  <a:schemeClr val="tx1"/>
                </a:solidFill>
              </a:rPr>
              <a:t> s názvem </a:t>
            </a:r>
            <a:r>
              <a:rPr lang="cs-CZ" sz="2800" u="sng" dirty="0" smtClean="0">
                <a:solidFill>
                  <a:schemeClr val="tx1"/>
                </a:solidFill>
              </a:rPr>
              <a:t>Etická výchova</a:t>
            </a:r>
            <a:endParaRPr lang="cs-CZ" sz="2800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7120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3600" b="1" dirty="0" smtClean="0">
                <a:latin typeface="+mn-lt"/>
              </a:rPr>
              <a:t>Etika a konkrétní výuka v České republice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339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občanská nauka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základy společenských věd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filosofie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etická výchova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dirty="0" smtClean="0"/>
              <a:t>Čím mohou učitelé etické výchovy pomoci v oblasti vzdělávání a výchovy?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98230"/>
            <a:ext cx="8568952" cy="77053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+mn-lt"/>
              </a:rPr>
              <a:t>Etika a konkrétní výuka v České republice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496944" cy="5256584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Jaké kompetence jsou v českém systému etické výchovy vyhlíženy?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V charakteristice vzdělávacího oboru Etická výchova (EV) v rámcovém vzdělávacím programu pro základní školy je možné seskupit žádané kompetence například do pěti skupin, přičemž je možné shrnout: první dvě skupiny se týkají výhradně </a:t>
            </a:r>
            <a:r>
              <a:rPr lang="cs-CZ" sz="2800" u="sng" dirty="0" smtClean="0">
                <a:solidFill>
                  <a:schemeClr val="tx1"/>
                </a:solidFill>
              </a:rPr>
              <a:t>jedince</a:t>
            </a:r>
            <a:r>
              <a:rPr lang="cs-CZ" sz="2800" dirty="0" smtClean="0">
                <a:solidFill>
                  <a:schemeClr val="tx1"/>
                </a:solidFill>
              </a:rPr>
              <a:t>, třetí se týká také jedince, přičemž se předpokládá jeho </a:t>
            </a:r>
            <a:r>
              <a:rPr lang="cs-CZ" sz="2800" u="sng" dirty="0" smtClean="0">
                <a:solidFill>
                  <a:schemeClr val="tx1"/>
                </a:solidFill>
              </a:rPr>
              <a:t>komunikace s druhými</a:t>
            </a:r>
            <a:r>
              <a:rPr lang="cs-CZ" sz="2800" dirty="0" smtClean="0">
                <a:solidFill>
                  <a:schemeClr val="tx1"/>
                </a:solidFill>
              </a:rPr>
              <a:t>, čtvrtá se týká schopnosti komunikace s lidmi v širším slova smyslu a pátá se týká </a:t>
            </a:r>
            <a:r>
              <a:rPr lang="cs-CZ" sz="2800" u="sng" dirty="0" smtClean="0">
                <a:solidFill>
                  <a:schemeClr val="tx1"/>
                </a:solidFill>
              </a:rPr>
              <a:t>vztahu s přírodou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504056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+mn-lt"/>
              </a:rPr>
              <a:t>Etika a konkrétní výuka v České republice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856984" cy="5472608"/>
          </a:xfrm>
        </p:spPr>
        <p:txBody>
          <a:bodyPr>
            <a:noAutofit/>
          </a:bodyPr>
          <a:lstStyle/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vytvoření si pravdivé představy o sobě samém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přičemž se dále říká, že tato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představa o sobě samém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má být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pozitivní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tvořivé řešení každodenních problémů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(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samostatnost při hledání vhodných způsobů řešení problémů)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samostatné pozorování s následným kritickým posouzením a vyvozením závěrů pro praktický život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schopnost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formulace svých názorů a postojů na základě vlastního úsudku s využitím poznatků z diskuze s druhými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a zároveň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respekt k hodnotám, názorům a přesvědčení jiných lidí 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i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kritické vnímání vlivu vzorů při vytváření vlastního světonázoru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sociální dovednosti, které jsou zaměřeny nejen na vlastní prospěch, ale také na prospěch jiných lidí a celé společnosti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správné způsoby komunikace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schopnost vcítit se do situací ostatních lidí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navázání a udržování uspokojivých vztahů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 a </a:t>
            </a: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schopnost účinné spolupráce</a:t>
            </a:r>
            <a:endParaRPr lang="cs-CZ" sz="22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l">
              <a:lnSpc>
                <a:spcPct val="120000"/>
              </a:lnSpc>
              <a:buClr>
                <a:schemeClr val="bg1"/>
              </a:buClr>
              <a:buSzPct val="80000"/>
              <a:buFont typeface="Wingdings" pitchFamily="2" charset="2"/>
              <a:buChar char="q"/>
            </a:pPr>
            <a:r>
              <a:rPr lang="cs-CZ" sz="2200" i="1" dirty="0" smtClean="0">
                <a:solidFill>
                  <a:schemeClr val="tx1"/>
                </a:solidFill>
                <a:latin typeface="Garamond" pitchFamily="18" charset="0"/>
              </a:rPr>
              <a:t>pochopení základních environmentálních a ekologických problémů a souvislostí moderního světa</a:t>
            </a:r>
            <a:r>
              <a:rPr lang="cs-CZ" sz="2200" dirty="0" smtClean="0">
                <a:solidFill>
                  <a:schemeClr val="tx1"/>
                </a:solidFill>
                <a:latin typeface="Garamond" pitchFamily="18" charset="0"/>
              </a:rPr>
              <a:t>			</a:t>
            </a:r>
            <a:r>
              <a:rPr lang="cs-CZ" sz="2400" b="1" dirty="0" smtClean="0">
                <a:solidFill>
                  <a:srgbClr val="7030A0"/>
                </a:solidFill>
                <a:latin typeface="Garamond" pitchFamily="18" charset="0"/>
              </a:rPr>
              <a:t>Jsou tyto oblasti dostačující?</a:t>
            </a:r>
            <a:endParaRPr lang="cs-CZ" sz="2400" b="1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9C2A0-A6C7-439E-8404-F1B80ADDF5AA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čemu?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cs-CZ" dirty="0" smtClean="0"/>
              <a:t>„Bez rozkazu konat to, co jiní konají z bázně před zákonem.“ </a:t>
            </a:r>
          </a:p>
          <a:p>
            <a:pPr algn="r">
              <a:buNone/>
            </a:pPr>
            <a:r>
              <a:rPr lang="cs-CZ" sz="2800" dirty="0" smtClean="0"/>
              <a:t>(Aristotelova odpověď na to, co mu dala filosofie)</a:t>
            </a:r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19138" y="692150"/>
            <a:ext cx="8424862" cy="3960813"/>
          </a:xfrm>
        </p:spPr>
        <p:txBody>
          <a:bodyPr/>
          <a:lstStyle/>
          <a:p>
            <a:pPr eaLnBrk="1" hangingPunct="1"/>
            <a:r>
              <a:rPr lang="cs-CZ" b="1" dirty="0" smtClean="0"/>
              <a:t>Systém</a:t>
            </a:r>
            <a:br>
              <a:rPr lang="cs-CZ" b="1" dirty="0" smtClean="0"/>
            </a:br>
            <a:r>
              <a:rPr lang="cs-CZ" b="1" dirty="0" smtClean="0"/>
              <a:t>etické výchovy a vzdělávání</a:t>
            </a:r>
            <a:br>
              <a:rPr lang="cs-CZ" b="1" dirty="0" smtClean="0"/>
            </a:br>
            <a:r>
              <a:rPr lang="cs-CZ" b="1" dirty="0" smtClean="0"/>
              <a:t>v Evropských školách</a:t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b="1" dirty="0" err="1" smtClean="0"/>
              <a:t>Schola</a:t>
            </a:r>
            <a:r>
              <a:rPr lang="cs-CZ" b="1" dirty="0" smtClean="0"/>
              <a:t> </a:t>
            </a:r>
            <a:r>
              <a:rPr lang="cs-CZ" b="1" dirty="0" err="1" smtClean="0"/>
              <a:t>Europaea</a:t>
            </a:r>
            <a:r>
              <a:rPr lang="cs-CZ" b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4437063"/>
            <a:ext cx="6400800" cy="1752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endParaRPr lang="cs-CZ" b="1" dirty="0" smtClean="0"/>
          </a:p>
          <a:p>
            <a:pPr algn="r" eaLnBrk="1" hangingPunct="1">
              <a:lnSpc>
                <a:spcPct val="90000"/>
              </a:lnSpc>
            </a:pPr>
            <a:endParaRPr lang="cs-CZ" b="1" dirty="0" smtClean="0"/>
          </a:p>
          <a:p>
            <a:pPr algn="r" eaLnBrk="1" hangingPunct="1">
              <a:lnSpc>
                <a:spcPct val="90000"/>
              </a:lnSpc>
            </a:pPr>
            <a:endParaRPr lang="cs-CZ" sz="40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K současnému stavu Evropských škol (EE)</a:t>
            </a:r>
          </a:p>
        </p:txBody>
      </p:sp>
      <p:sp>
        <p:nvSpPr>
          <p:cNvPr id="3075" name="Rectangle 2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Jednotlivé školy v systému Schola Europaea: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Německo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2"/>
              </a:rPr>
              <a:t>Frankfurt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3"/>
              </a:rPr>
              <a:t>Karlsruhe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4"/>
              </a:rPr>
              <a:t>Munich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Belgie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5"/>
              </a:rPr>
              <a:t>Brussels 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6"/>
              </a:rPr>
              <a:t>Brussels II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7"/>
              </a:rPr>
              <a:t>Brussels III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8"/>
              </a:rPr>
              <a:t>Brussels IV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9"/>
              </a:rPr>
              <a:t>Mol</a:t>
            </a:r>
            <a:endParaRPr lang="cs-CZ" sz="1800" smtClean="0"/>
          </a:p>
        </p:txBody>
      </p:sp>
      <p:sp>
        <p:nvSpPr>
          <p:cNvPr id="3076" name="Rectangle 2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Španělsko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0"/>
              </a:rPr>
              <a:t>Alicante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Itálie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1"/>
              </a:rPr>
              <a:t>Varese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Lucembursko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2"/>
              </a:rPr>
              <a:t>Luxembourg 1</a:t>
            </a:r>
            <a:endParaRPr lang="cs-CZ" sz="1800" smtClean="0"/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3"/>
              </a:rPr>
              <a:t>Luxembourg 2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Nizozemí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4"/>
              </a:rPr>
              <a:t>Bergen</a:t>
            </a:r>
            <a:endParaRPr lang="cs-CZ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Velká Británie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>
                <a:hlinkClick r:id="rId15"/>
              </a:rPr>
              <a:t>Culham</a:t>
            </a:r>
            <a:endParaRPr lang="cs-CZ" sz="180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2074862"/>
          </a:xfrm>
        </p:spPr>
        <p:txBody>
          <a:bodyPr/>
          <a:lstStyle/>
          <a:p>
            <a:pPr eaLnBrk="1" hangingPunct="1"/>
            <a:r>
              <a:rPr lang="cs-CZ" sz="4000" smtClean="0"/>
              <a:t>K historii a stavu současné</a:t>
            </a:r>
            <a:br>
              <a:rPr lang="cs-CZ" sz="4000" smtClean="0"/>
            </a:br>
            <a:r>
              <a:rPr lang="cs-CZ" sz="4000" smtClean="0"/>
              <a:t>etické výchovy a vzdělávání</a:t>
            </a:r>
            <a:br>
              <a:rPr lang="cs-CZ" sz="4000" smtClean="0"/>
            </a:br>
            <a:r>
              <a:rPr lang="cs-CZ" sz="4000" smtClean="0"/>
              <a:t>v Evropských školách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137525" cy="3560763"/>
          </a:xfrm>
        </p:spPr>
        <p:txBody>
          <a:bodyPr/>
          <a:lstStyle/>
          <a:p>
            <a:pPr eaLnBrk="1" hangingPunct="1"/>
            <a:r>
              <a:rPr lang="cs-CZ" smtClean="0"/>
              <a:t>program výuky předmětu NEKONFESNÍ ETIKA pro primární cyklus z roku 1978</a:t>
            </a:r>
          </a:p>
          <a:p>
            <a:pPr eaLnBrk="1" hangingPunct="1"/>
            <a:r>
              <a:rPr lang="cs-CZ" smtClean="0"/>
              <a:t>program výuky předmětu NEKONFESNÍ ETIKA pro sekundární cyklus z roku 1998</a:t>
            </a:r>
          </a:p>
          <a:p>
            <a:pPr eaLnBrk="1" hangingPunct="1"/>
            <a:r>
              <a:rPr lang="cs-CZ" smtClean="0"/>
              <a:t>program výuky předmětu NEKONFESNÍ ETIKA pro primární cyklus z roku 2002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Tři charakteristické vlastnosti předmětu </a:t>
            </a:r>
            <a:r>
              <a:rPr lang="cs-CZ" sz="4000" i="1" smtClean="0"/>
              <a:t>nekonfesní etika </a:t>
            </a:r>
            <a:r>
              <a:rPr lang="cs-CZ" sz="4000" smtClean="0"/>
              <a:t>v EE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18488" cy="47529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Uvědomění si specifičnosti předmětu oproti jiným systémům výuky (neobvyklost, nezkušenost) </a:t>
            </a:r>
            <a:r>
              <a:rPr lang="cs-CZ" sz="3000" smtClean="0">
                <a:cs typeface="Arial" charset="0"/>
              </a:rPr>
              <a:t>→</a:t>
            </a:r>
            <a:r>
              <a:rPr lang="cs-CZ" sz="3000" smtClean="0"/>
              <a:t> v osnovách dostatečně volný prostor pro uzpůsobení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Výhradní zaměření na žáka, učitel moderátorem diskuze (instruktor, iniciátor aktivit), předmětem „univerzální hodnoty“ aplikované v stále širším kontextu, od více k méně obvyklým problémovým situacím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cs-CZ" sz="3000" smtClean="0"/>
              <a:t>Filosofický přístup – otevřenost, v rámci výukových hodin nezasahování do soukromého života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Cílem: žák, který se zapojuje do osobního hledání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cs-CZ" smtClean="0"/>
              <a:t>svého místa a své úlohy v rodině, skupině, ve společnosti</a:t>
            </a:r>
          </a:p>
          <a:p>
            <a:pPr eaLnBrk="1" hangingPunct="1"/>
            <a:r>
              <a:rPr lang="cs-CZ" smtClean="0"/>
              <a:t>hodnot a principů, které vedou jeho činy, myšlenky, životní volby;</a:t>
            </a:r>
          </a:p>
          <a:p>
            <a:pPr eaLnBrk="1" hangingPunct="1"/>
            <a:r>
              <a:rPr lang="cs-CZ" smtClean="0"/>
              <a:t>odpovědí na (celoživotní) existenciální otázky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mtClean="0"/>
              <a:t>Prostředky k naplnění cíle výuky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804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reflexe zažitých či zmíněných situací;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uvážené vyjadřování vlastních názorů, pozorné naslouchání názorům ostatních;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objevování pozitivního chování a pozitivních hodnot;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převádění hodnot do konkrétního chování, přístupů a slovního vyjadřování;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uplatňování respektu k právům náležejícím každé živé bytosti;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účast na humanitárních a ekologických akcích souvisejících se současnými událostmi;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uvědomování si sounáležitosti se společenstvím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objevování významu svátků, jejich rituálů a symboliky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zájem o tradice a vyznání jiných společenství a kultur;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vytváření osobnosti prostřednictvím toho, co dává životu smysl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0"/>
            <a:ext cx="6838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Tři fáze výuky z didaktického hlediska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Stimulace zájmu o téma – zasazení do kontextu (střídání oblastí: zažité / viděné a slyšené / přečtené)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Analýza – identifikace principu, práva, hodnoty (prezentace, debata, průzkum, projekt)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Finalizace – různé  formy předvedení toho, co bylo pochopeno (osobní výtvor, výstava, představení)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Obecná pravidla pro výuku etiky</a:t>
            </a:r>
            <a:br>
              <a:rPr lang="cs-CZ" sz="4000" smtClean="0"/>
            </a:br>
            <a:r>
              <a:rPr lang="cs-CZ" sz="4000" smtClean="0"/>
              <a:t>v EE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 postaven na každodenním životě, společenských událostech, na výročních oslavách a na aktuálních událostech</a:t>
            </a:r>
          </a:p>
          <a:p>
            <a:pPr eaLnBrk="1" hangingPunct="1"/>
            <a:r>
              <a:rPr lang="cs-CZ" smtClean="0"/>
              <a:t>T</a:t>
            </a:r>
            <a:r>
              <a:rPr lang="fr-FR" smtClean="0"/>
              <a:t>émata je třeba prezentovat ve formě problémových situací</a:t>
            </a:r>
            <a:r>
              <a:rPr lang="cs-CZ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1125538"/>
            <a:ext cx="8137525" cy="5111750"/>
            <a:chOff x="1057" y="6637"/>
            <a:chExt cx="9900" cy="9180"/>
          </a:xfrm>
        </p:grpSpPr>
        <p:sp>
          <p:nvSpPr>
            <p:cNvPr id="11268" name="Text Box 5"/>
            <p:cNvSpPr txBox="1">
              <a:spLocks noChangeArrowheads="1"/>
            </p:cNvSpPr>
            <p:nvPr/>
          </p:nvSpPr>
          <p:spPr bwMode="auto">
            <a:xfrm>
              <a:off x="285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11269" name="Text Box 6"/>
            <p:cNvSpPr txBox="1">
              <a:spLocks noChangeArrowheads="1"/>
            </p:cNvSpPr>
            <p:nvPr/>
          </p:nvSpPr>
          <p:spPr bwMode="auto">
            <a:xfrm>
              <a:off x="561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11270" name="Text Box 7"/>
            <p:cNvSpPr txBox="1">
              <a:spLocks noChangeArrowheads="1"/>
            </p:cNvSpPr>
            <p:nvPr/>
          </p:nvSpPr>
          <p:spPr bwMode="auto">
            <a:xfrm>
              <a:off x="8437" y="663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7537"/>
              <a:ext cx="9900" cy="900"/>
              <a:chOff x="517" y="2857"/>
              <a:chExt cx="9900" cy="900"/>
            </a:xfrm>
          </p:grpSpPr>
          <p:sp>
            <p:nvSpPr>
              <p:cNvPr id="1129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doma</a:t>
                </a:r>
                <a:endParaRPr lang="cs-CZ"/>
              </a:p>
            </p:txBody>
          </p:sp>
          <p:sp>
            <p:nvSpPr>
              <p:cNvPr id="1129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 b="1"/>
              </a:p>
            </p:txBody>
          </p:sp>
          <p:sp>
            <p:nvSpPr>
              <p:cNvPr id="1129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Hra venku</a:t>
                </a:r>
                <a:endParaRPr lang="cs-CZ"/>
              </a:p>
            </p:txBody>
          </p:sp>
          <p:sp>
            <p:nvSpPr>
              <p:cNvPr id="1130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Dělení se o věci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8677"/>
              <a:ext cx="9900" cy="900"/>
              <a:chOff x="517" y="2857"/>
              <a:chExt cx="9900" cy="900"/>
            </a:xfrm>
          </p:grpSpPr>
          <p:sp>
            <p:nvSpPr>
              <p:cNvPr id="11293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pomoci</a:t>
                </a:r>
                <a:endParaRPr lang="cs-CZ"/>
              </a:p>
            </p:txBody>
          </p:sp>
          <p:sp>
            <p:nvSpPr>
              <p:cNvPr id="11294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 b="1"/>
              </a:p>
            </p:txBody>
          </p:sp>
          <p:sp>
            <p:nvSpPr>
              <p:cNvPr id="11295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Rozhovor se sousedem</a:t>
                </a:r>
                <a:endParaRPr lang="cs-CZ"/>
              </a:p>
            </p:txBody>
          </p:sp>
          <p:sp>
            <p:nvSpPr>
              <p:cNvPr id="11296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Hledání přátel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10597"/>
              <a:ext cx="9900" cy="900"/>
              <a:chOff x="517" y="2857"/>
              <a:chExt cx="9900" cy="900"/>
            </a:xfrm>
          </p:grpSpPr>
          <p:sp>
            <p:nvSpPr>
              <p:cNvPr id="11289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doma</a:t>
                </a:r>
                <a:endParaRPr lang="cs-CZ"/>
              </a:p>
            </p:txBody>
          </p:sp>
          <p:sp>
            <p:nvSpPr>
              <p:cNvPr id="11290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 b="1"/>
              </a:p>
            </p:txBody>
          </p:sp>
          <p:sp>
            <p:nvSpPr>
              <p:cNvPr id="11291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nebezpečích existujících venku</a:t>
                </a:r>
                <a:endParaRPr lang="cs-CZ"/>
              </a:p>
            </p:txBody>
          </p:sp>
          <p:sp>
            <p:nvSpPr>
              <p:cNvPr id="11292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vybavení třídy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1857"/>
              <a:ext cx="9900" cy="900"/>
              <a:chOff x="517" y="2857"/>
              <a:chExt cx="9900" cy="900"/>
            </a:xfrm>
          </p:grpSpPr>
          <p:sp>
            <p:nvSpPr>
              <p:cNvPr id="11285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vše</a:t>
                </a:r>
                <a:endParaRPr lang="cs-CZ"/>
              </a:p>
            </p:txBody>
          </p:sp>
          <p:sp>
            <p:nvSpPr>
              <p:cNvPr id="11286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 b="1"/>
              </a:p>
            </p:txBody>
          </p:sp>
          <p:sp>
            <p:nvSpPr>
              <p:cNvPr id="11287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Jíst venku</a:t>
                </a:r>
                <a:endParaRPr lang="cs-CZ"/>
              </a:p>
            </p:txBody>
          </p:sp>
          <p:sp>
            <p:nvSpPr>
              <p:cNvPr id="11288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Ochutnávání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3657"/>
              <a:ext cx="9900" cy="900"/>
              <a:chOff x="517" y="2857"/>
              <a:chExt cx="9900" cy="900"/>
            </a:xfrm>
          </p:grpSpPr>
          <p:sp>
            <p:nvSpPr>
              <p:cNvPr id="11281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Péče o domácí zvíře</a:t>
                </a:r>
                <a:endParaRPr lang="cs-CZ"/>
              </a:p>
            </p:txBody>
          </p:sp>
          <p:sp>
            <p:nvSpPr>
              <p:cNvPr id="11282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životu</a:t>
                </a:r>
                <a:endParaRPr lang="cs-CZ" sz="1200"/>
              </a:p>
            </p:txBody>
          </p:sp>
          <p:sp>
            <p:nvSpPr>
              <p:cNvPr id="11283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</a:t>
                </a:r>
                <a:endParaRPr lang="cs-CZ"/>
              </a:p>
            </p:txBody>
          </p:sp>
          <p:sp>
            <p:nvSpPr>
              <p:cNvPr id="11284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Vycítění přání a potřeb ostatních.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4917"/>
              <a:ext cx="9900" cy="900"/>
              <a:chOff x="517" y="2857"/>
              <a:chExt cx="9900" cy="900"/>
            </a:xfrm>
          </p:grpSpPr>
          <p:sp>
            <p:nvSpPr>
              <p:cNvPr id="11277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Projevování citu</a:t>
                </a:r>
                <a:endParaRPr lang="cs-CZ"/>
              </a:p>
            </p:txBody>
          </p:sp>
          <p:sp>
            <p:nvSpPr>
              <p:cNvPr id="11278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 k ostatním</a:t>
                </a:r>
                <a:endParaRPr lang="cs-CZ" sz="1200"/>
              </a:p>
            </p:txBody>
          </p:sp>
          <p:sp>
            <p:nvSpPr>
              <p:cNvPr id="11279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Přijímání skutečnosti, že lidé v sousedství jsou různí</a:t>
                </a:r>
                <a:endParaRPr lang="cs-CZ"/>
              </a:p>
            </p:txBody>
          </p:sp>
          <p:sp>
            <p:nvSpPr>
              <p:cNvPr id="11280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Naslouchání jiným žákům ve třídě</a:t>
                </a:r>
                <a:endParaRPr lang="cs-CZ"/>
              </a:p>
            </p:txBody>
          </p:sp>
        </p:grpSp>
      </p:grpSp>
      <p:sp>
        <p:nvSpPr>
          <p:cNvPr id="11267" name="Rectangle 38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1. ročník</a:t>
            </a:r>
          </a:p>
        </p:txBody>
      </p: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principy nejsou pozitivní (</a:t>
            </a:r>
            <a:r>
              <a:rPr lang="cs-CZ" cap="small" dirty="0" err="1" smtClean="0"/>
              <a:t>nomó</a:t>
            </a:r>
            <a:r>
              <a:rPr lang="cs-CZ" cap="small" dirty="0" smtClean="0"/>
              <a:t> </a:t>
            </a:r>
            <a:r>
              <a:rPr lang="cs-CZ" dirty="0" smtClean="0"/>
              <a:t>– zákon, dohoda, úmluva), ale jsou založeny v přirozenosti (</a:t>
            </a:r>
            <a:r>
              <a:rPr lang="cs-CZ" cap="small" dirty="0" err="1" smtClean="0"/>
              <a:t>fysei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2. ročník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052513"/>
            <a:ext cx="8064500" cy="5561012"/>
            <a:chOff x="1237" y="6277"/>
            <a:chExt cx="9900" cy="9180"/>
          </a:xfrm>
        </p:grpSpPr>
        <p:sp>
          <p:nvSpPr>
            <p:cNvPr id="12292" name="Text Box 6"/>
            <p:cNvSpPr txBox="1">
              <a:spLocks noChangeArrowheads="1"/>
            </p:cNvSpPr>
            <p:nvPr/>
          </p:nvSpPr>
          <p:spPr bwMode="auto">
            <a:xfrm>
              <a:off x="303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doma</a:t>
              </a:r>
              <a:endParaRPr lang="cs-CZ"/>
            </a:p>
          </p:txBody>
        </p:sp>
        <p:sp>
          <p:nvSpPr>
            <p:cNvPr id="12293" name="Text Box 7"/>
            <p:cNvSpPr txBox="1">
              <a:spLocks noChangeArrowheads="1"/>
            </p:cNvSpPr>
            <p:nvPr/>
          </p:nvSpPr>
          <p:spPr bwMode="auto">
            <a:xfrm>
              <a:off x="579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venku</a:t>
              </a:r>
              <a:endParaRPr lang="cs-CZ"/>
            </a:p>
          </p:txBody>
        </p:sp>
        <p:sp>
          <p:nvSpPr>
            <p:cNvPr id="12294" name="Text Box 8"/>
            <p:cNvSpPr txBox="1">
              <a:spLocks noChangeArrowheads="1"/>
            </p:cNvSpPr>
            <p:nvPr/>
          </p:nvSpPr>
          <p:spPr bwMode="auto">
            <a:xfrm>
              <a:off x="8617" y="627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37" y="7177"/>
              <a:ext cx="9900" cy="900"/>
              <a:chOff x="517" y="2857"/>
              <a:chExt cx="9900" cy="900"/>
            </a:xfrm>
          </p:grpSpPr>
          <p:sp>
            <p:nvSpPr>
              <p:cNvPr id="12321" name="Text Box 1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Domácí práce</a:t>
                </a:r>
                <a:endParaRPr lang="cs-CZ"/>
              </a:p>
            </p:txBody>
          </p:sp>
          <p:sp>
            <p:nvSpPr>
              <p:cNvPr id="12322" name="Text Box 1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2323" name="Text Box 1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Vážit si veřejných prostor</a:t>
                </a:r>
                <a:endParaRPr lang="cs-CZ"/>
              </a:p>
            </p:txBody>
          </p:sp>
          <p:sp>
            <p:nvSpPr>
              <p:cNvPr id="12324" name="Text Box 1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237" y="8317"/>
              <a:ext cx="9900" cy="900"/>
              <a:chOff x="517" y="2857"/>
              <a:chExt cx="9900" cy="900"/>
            </a:xfrm>
          </p:grpSpPr>
          <p:sp>
            <p:nvSpPr>
              <p:cNvPr id="12317" name="Text Box 1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Vyjadřování radosti a lítosti</a:t>
                </a:r>
                <a:endParaRPr lang="cs-CZ"/>
              </a:p>
            </p:txBody>
          </p:sp>
          <p:sp>
            <p:nvSpPr>
              <p:cNvPr id="12318" name="Text Box 1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12319" name="Text Box 1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na koho se lze v sousedství obrátit</a:t>
                </a:r>
                <a:endParaRPr lang="cs-CZ"/>
              </a:p>
            </p:txBody>
          </p:sp>
          <p:sp>
            <p:nvSpPr>
              <p:cNvPr id="12320" name="Text Box 1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Práce ve skupině</a:t>
                </a:r>
                <a:endParaRPr lang="cs-CZ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237" y="10237"/>
              <a:ext cx="9900" cy="900"/>
              <a:chOff x="517" y="2857"/>
              <a:chExt cx="9900" cy="900"/>
            </a:xfrm>
          </p:grpSpPr>
          <p:sp>
            <p:nvSpPr>
              <p:cNvPr id="12313" name="Text Box 2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Zůstávání doma o samotě</a:t>
                </a:r>
                <a:endParaRPr lang="cs-CZ"/>
              </a:p>
            </p:txBody>
          </p:sp>
          <p:sp>
            <p:nvSpPr>
              <p:cNvPr id="12314" name="Text Box 2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2315" name="Text Box 2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Předvídání nebezpečí venku (na ulici)</a:t>
                </a:r>
                <a:endParaRPr lang="cs-CZ"/>
              </a:p>
            </p:txBody>
          </p:sp>
          <p:sp>
            <p:nvSpPr>
              <p:cNvPr id="12316" name="Text Box 2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nebezpečného chování ve třídě</a:t>
                </a:r>
                <a:endParaRPr lang="cs-CZ"/>
              </a:p>
            </p:txBody>
          </p: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237" y="11497"/>
              <a:ext cx="9900" cy="900"/>
              <a:chOff x="517" y="2857"/>
              <a:chExt cx="9900" cy="900"/>
            </a:xfrm>
          </p:grpSpPr>
          <p:sp>
            <p:nvSpPr>
              <p:cNvPr id="12309" name="Text Box 2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pravidel: stolování, denní režim…</a:t>
                </a:r>
                <a:endParaRPr lang="cs-CZ"/>
              </a:p>
            </p:txBody>
          </p:sp>
          <p:sp>
            <p:nvSpPr>
              <p:cNvPr id="12310" name="Text Box 2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2311" name="Text Box 2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Volba oblečení</a:t>
                </a:r>
                <a:endParaRPr lang="cs-CZ"/>
              </a:p>
            </p:txBody>
          </p:sp>
          <p:sp>
            <p:nvSpPr>
              <p:cNvPr id="12312" name="Text Box 2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Otevírání oken ve třídě</a:t>
                </a:r>
                <a:endParaRPr lang="cs-CZ"/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1237" y="13297"/>
              <a:ext cx="9900" cy="900"/>
              <a:chOff x="517" y="2857"/>
              <a:chExt cx="9900" cy="900"/>
            </a:xfrm>
          </p:grpSpPr>
          <p:sp>
            <p:nvSpPr>
              <p:cNvPr id="12305" name="Text Box 30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Zaopatření domácích zvířat během prázdnin</a:t>
                </a:r>
                <a:endParaRPr lang="cs-CZ"/>
              </a:p>
            </p:txBody>
          </p:sp>
          <p:sp>
            <p:nvSpPr>
              <p:cNvPr id="12306" name="Text Box 31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r>
                  <a:rPr lang="fr-FR" sz="1000" b="1"/>
                  <a:t> </a:t>
                </a:r>
                <a:endParaRPr lang="cs-CZ"/>
              </a:p>
            </p:txBody>
          </p:sp>
          <p:sp>
            <p:nvSpPr>
              <p:cNvPr id="12307" name="Text Box 32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Postarat se o zvíře nalezené na ulici</a:t>
                </a:r>
                <a:endParaRPr lang="cs-CZ"/>
              </a:p>
            </p:txBody>
          </p:sp>
          <p:sp>
            <p:nvSpPr>
              <p:cNvPr id="12308" name="Text Box 33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Pěstování rostlin ve třídě</a:t>
                </a:r>
                <a:endParaRPr lang="cs-CZ"/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1237" y="14557"/>
              <a:ext cx="9900" cy="900"/>
              <a:chOff x="517" y="2857"/>
              <a:chExt cx="9900" cy="900"/>
            </a:xfrm>
          </p:grpSpPr>
          <p:sp>
            <p:nvSpPr>
              <p:cNvPr id="12301" name="Text Box 35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Cit pro vhodnou komunikaci	</a:t>
                </a:r>
                <a:endParaRPr lang="cs-CZ"/>
              </a:p>
            </p:txBody>
          </p:sp>
          <p:sp>
            <p:nvSpPr>
              <p:cNvPr id="12302" name="Text Box 36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 ostatním</a:t>
                </a:r>
                <a:endParaRPr lang="cs-CZ" sz="1200"/>
              </a:p>
            </p:txBody>
          </p:sp>
          <p:sp>
            <p:nvSpPr>
              <p:cNvPr id="12303" name="Text Box 37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mezí a mantinelů hry</a:t>
                </a:r>
                <a:endParaRPr lang="cs-CZ"/>
              </a:p>
            </p:txBody>
          </p:sp>
          <p:sp>
            <p:nvSpPr>
              <p:cNvPr id="12304" name="Text Box 38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Rozpoznávání vlastních chyb</a:t>
                </a:r>
                <a:endParaRPr lang="cs-CZ"/>
              </a:p>
            </p:txBody>
          </p:sp>
        </p:grpSp>
      </p:grp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3.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1341438"/>
            <a:ext cx="8496300" cy="5183187"/>
            <a:chOff x="1057" y="5017"/>
            <a:chExt cx="9900" cy="9180"/>
          </a:xfrm>
        </p:grpSpPr>
        <p:sp>
          <p:nvSpPr>
            <p:cNvPr id="13316" name="Text Box 5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škole</a:t>
              </a:r>
              <a:endParaRPr lang="cs-CZ"/>
            </a:p>
          </p:txBody>
        </p:sp>
        <p:sp>
          <p:nvSpPr>
            <p:cNvPr id="13317" name="Text Box 6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13318" name="Text Box 7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13345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Vzájemné půjčování věcí</a:t>
                </a:r>
                <a:endParaRPr lang="cs-CZ"/>
              </a:p>
            </p:txBody>
          </p:sp>
          <p:sp>
            <p:nvSpPr>
              <p:cNvPr id="13346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3347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Používání veřejné dopravy</a:t>
                </a:r>
                <a:endParaRPr lang="cs-CZ"/>
              </a:p>
            </p:txBody>
          </p:sp>
          <p:sp>
            <p:nvSpPr>
              <p:cNvPr id="13348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Boj proti plýtvání přírodními zdroji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13341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Řešení konfliktů</a:t>
                </a:r>
                <a:endParaRPr lang="cs-CZ"/>
              </a:p>
            </p:txBody>
          </p:sp>
          <p:sp>
            <p:nvSpPr>
              <p:cNvPr id="13342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13343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nabídky mimoškolních aktivit</a:t>
                </a:r>
                <a:endParaRPr lang="cs-CZ"/>
              </a:p>
            </p:txBody>
          </p:sp>
          <p:sp>
            <p:nvSpPr>
              <p:cNvPr id="13344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Uvědomování si přírody a dobrého pocitu v ní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13337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školních pravidel a jejich respektování</a:t>
                </a:r>
                <a:endParaRPr lang="cs-CZ"/>
              </a:p>
            </p:txBody>
          </p:sp>
          <p:sp>
            <p:nvSpPr>
              <p:cNvPr id="13338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3339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Dodržování dopravních předpisů – pro chodce, cyklisty, atd.</a:t>
                </a:r>
                <a:endParaRPr lang="cs-CZ"/>
              </a:p>
            </p:txBody>
          </p:sp>
          <p:sp>
            <p:nvSpPr>
              <p:cNvPr id="13340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skrytých nebezpečích přírody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13333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Dobré využívání přestávek</a:t>
                </a:r>
                <a:endParaRPr lang="cs-CZ"/>
              </a:p>
            </p:txBody>
          </p:sp>
          <p:sp>
            <p:nvSpPr>
              <p:cNvPr id="13334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3335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Využívání zelených ploch ve městech / obcích.</a:t>
                </a:r>
                <a:endParaRPr lang="cs-CZ"/>
              </a:p>
            </p:txBody>
          </p:sp>
          <p:sp>
            <p:nvSpPr>
              <p:cNvPr id="13336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Naplánování vycházkové / kondiční trasy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13329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Zodpovědné chování</a:t>
                </a:r>
                <a:endParaRPr lang="cs-CZ"/>
              </a:p>
            </p:txBody>
          </p:sp>
          <p:sp>
            <p:nvSpPr>
              <p:cNvPr id="13330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3331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Pochopení smyslu zoologických zahrad, cirkusů, delfinárií... </a:t>
                </a:r>
                <a:endParaRPr lang="cs-CZ"/>
              </a:p>
            </p:txBody>
          </p:sp>
          <p:sp>
            <p:nvSpPr>
              <p:cNvPr id="13332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úlohy lovu zvířat a rybaření v minulosti a v současnosti</a:t>
                </a:r>
                <a:endParaRPr lang="cs-CZ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13325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Respektování toho, co říkají a dělají jiní</a:t>
                </a:r>
                <a:endParaRPr lang="cs-CZ"/>
              </a:p>
            </p:txBody>
          </p:sp>
          <p:sp>
            <p:nvSpPr>
              <p:cNvPr id="13326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13327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Pozitivní odezva na sociální a kulturní odlišnosti</a:t>
                </a:r>
                <a:endParaRPr lang="cs-CZ"/>
              </a:p>
            </p:txBody>
          </p:sp>
          <p:sp>
            <p:nvSpPr>
              <p:cNvPr id="13328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Porozumění práci lidí, kteří chrání přírodu a venkov</a:t>
                </a:r>
                <a:endParaRPr lang="cs-CZ"/>
              </a:p>
            </p:txBody>
          </p:sp>
        </p:grpSp>
      </p:grp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74638"/>
            <a:ext cx="864235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4. ročník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052513"/>
            <a:ext cx="8424862" cy="5487987"/>
            <a:chOff x="517" y="1957"/>
            <a:chExt cx="9900" cy="9180"/>
          </a:xfrm>
        </p:grpSpPr>
        <p:sp>
          <p:nvSpPr>
            <p:cNvPr id="14340" name="Text Box 5"/>
            <p:cNvSpPr txBox="1">
              <a:spLocks noChangeArrowheads="1"/>
            </p:cNvSpPr>
            <p:nvPr/>
          </p:nvSpPr>
          <p:spPr bwMode="auto">
            <a:xfrm>
              <a:off x="231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/>
                <a:t>     ve škole</a:t>
              </a:r>
              <a:endParaRPr lang="cs-CZ"/>
            </a:p>
          </p:txBody>
        </p:sp>
        <p:sp>
          <p:nvSpPr>
            <p:cNvPr id="14341" name="Text Box 6"/>
            <p:cNvSpPr txBox="1">
              <a:spLocks noChangeArrowheads="1"/>
            </p:cNvSpPr>
            <p:nvPr/>
          </p:nvSpPr>
          <p:spPr bwMode="auto">
            <a:xfrm>
              <a:off x="507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 obci/ ve městě</a:t>
              </a:r>
              <a:endParaRPr lang="cs-CZ"/>
            </a:p>
          </p:txBody>
        </p:sp>
        <p:sp>
          <p:nvSpPr>
            <p:cNvPr id="14342" name="Text Box 7"/>
            <p:cNvSpPr txBox="1">
              <a:spLocks noChangeArrowheads="1"/>
            </p:cNvSpPr>
            <p:nvPr/>
          </p:nvSpPr>
          <p:spPr bwMode="auto">
            <a:xfrm>
              <a:off x="7897" y="195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 přírodě</a:t>
              </a:r>
              <a:endParaRPr lang="cs-CZ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17" y="2857"/>
              <a:ext cx="9900" cy="900"/>
              <a:chOff x="517" y="2857"/>
              <a:chExt cx="9900" cy="900"/>
            </a:xfrm>
          </p:grpSpPr>
          <p:sp>
            <p:nvSpPr>
              <p:cNvPr id="14367" name="Text Box 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000"/>
                  <a:t>Sdílení prostoru na hřištích, chodbách, atd.</a:t>
                </a:r>
                <a:endParaRPr lang="cs-CZ"/>
              </a:p>
            </p:txBody>
          </p:sp>
          <p:sp>
            <p:nvSpPr>
              <p:cNvPr id="14368" name="Text Box 1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4369" name="Text Box 1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Rozlišování mezi veřejnými a soukromými službami</a:t>
                </a:r>
                <a:endParaRPr lang="cs-CZ"/>
              </a:p>
            </p:txBody>
          </p:sp>
          <p:sp>
            <p:nvSpPr>
              <p:cNvPr id="14370" name="Text Box 1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Ochrana přírodních zdrojů</a:t>
                </a:r>
                <a:endParaRPr lang="cs-CZ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517" y="3997"/>
              <a:ext cx="9900" cy="900"/>
              <a:chOff x="517" y="2857"/>
              <a:chExt cx="9900" cy="900"/>
            </a:xfrm>
          </p:grpSpPr>
          <p:sp>
            <p:nvSpPr>
              <p:cNvPr id="14363" name="Text Box 1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Povědomí o vlastních silných i slabých stránkách</a:t>
                </a:r>
                <a:endParaRPr lang="cs-CZ"/>
              </a:p>
            </p:txBody>
          </p:sp>
          <p:sp>
            <p:nvSpPr>
              <p:cNvPr id="14364" name="Text Box 1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potřeby</a:t>
                </a:r>
                <a:endParaRPr lang="cs-CZ" sz="1200"/>
              </a:p>
            </p:txBody>
          </p:sp>
          <p:sp>
            <p:nvSpPr>
              <p:cNvPr id="14365" name="Text Box 1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Znalost míst, kde se člověk cítí dobře</a:t>
                </a:r>
                <a:endParaRPr lang="cs-CZ"/>
              </a:p>
            </p:txBody>
          </p:sp>
          <p:sp>
            <p:nvSpPr>
              <p:cNvPr id="14366" name="Text Box 1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Porovnání různých způsobů vítání ročních období a loučení se s nimi</a:t>
                </a:r>
                <a:endParaRPr lang="cs-CZ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517" y="5917"/>
              <a:ext cx="9900" cy="900"/>
              <a:chOff x="517" y="2857"/>
              <a:chExt cx="9900" cy="900"/>
            </a:xfrm>
          </p:grpSpPr>
          <p:sp>
            <p:nvSpPr>
              <p:cNvPr id="14359" name="Text Box 1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Navrhování opatření pro lepší bezpečnost ve škole</a:t>
                </a:r>
                <a:endParaRPr lang="cs-CZ"/>
              </a:p>
            </p:txBody>
          </p:sp>
          <p:sp>
            <p:nvSpPr>
              <p:cNvPr id="14360" name="Text Box 2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4361" name="Text Box 2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Chápání a oceňování práce bezpečnostních složek</a:t>
                </a:r>
                <a:endParaRPr lang="cs-CZ"/>
              </a:p>
            </p:txBody>
          </p:sp>
          <p:sp>
            <p:nvSpPr>
              <p:cNvPr id="14362" name="Text Box 2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vlastních schopností a přání žít v přírodě</a:t>
                </a:r>
                <a:endParaRPr lang="cs-CZ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517" y="7177"/>
              <a:ext cx="9900" cy="900"/>
              <a:chOff x="517" y="2857"/>
              <a:chExt cx="9900" cy="900"/>
            </a:xfrm>
          </p:grpSpPr>
          <p:sp>
            <p:nvSpPr>
              <p:cNvPr id="14355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Přiměřené využívání školních zdravotních služeb</a:t>
                </a:r>
                <a:endParaRPr lang="cs-CZ"/>
              </a:p>
            </p:txBody>
          </p:sp>
          <p:sp>
            <p:nvSpPr>
              <p:cNvPr id="14356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4357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Vědět, jak přivolat lékařskou pomoc</a:t>
                </a:r>
                <a:endParaRPr lang="cs-CZ"/>
              </a:p>
            </p:txBody>
          </p:sp>
          <p:sp>
            <p:nvSpPr>
              <p:cNvPr id="14358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Poznávat, jak může příroda přispívat k lepšímu zdraví lidí</a:t>
                </a:r>
                <a:endParaRPr lang="cs-CZ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517" y="8977"/>
              <a:ext cx="9900" cy="900"/>
              <a:chOff x="517" y="2857"/>
              <a:chExt cx="9900" cy="900"/>
            </a:xfrm>
          </p:grpSpPr>
          <p:sp>
            <p:nvSpPr>
              <p:cNvPr id="14351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využívání zvířat pro…</a:t>
                </a:r>
                <a:endParaRPr lang="cs-CZ"/>
              </a:p>
            </p:txBody>
          </p:sp>
          <p:sp>
            <p:nvSpPr>
              <p:cNvPr id="14352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4353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Zaujímat postoje k přítomnosti zvířat ve městě – psi, holubi</a:t>
                </a:r>
                <a:endParaRPr lang="cs-CZ"/>
              </a:p>
            </p:txBody>
          </p:sp>
          <p:sp>
            <p:nvSpPr>
              <p:cNvPr id="14354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Aktivní účast na ochraně ohrožených druhů zvířat</a:t>
                </a:r>
                <a:endParaRPr lang="cs-CZ"/>
              </a:p>
            </p:txBody>
          </p:sp>
        </p:grpSp>
        <p:sp>
          <p:nvSpPr>
            <p:cNvPr id="14348" name="Text Box 33"/>
            <p:cNvSpPr txBox="1">
              <a:spLocks noChangeArrowheads="1"/>
            </p:cNvSpPr>
            <p:nvPr/>
          </p:nvSpPr>
          <p:spPr bwMode="auto">
            <a:xfrm>
              <a:off x="2317" y="10237"/>
              <a:ext cx="52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 sz="1000"/>
            </a:p>
            <a:p>
              <a:r>
                <a:rPr lang="cs-CZ" sz="1000"/>
                <a:t>Seznamování se s Úmluvou o právech dítěte</a:t>
              </a:r>
              <a:endParaRPr lang="cs-CZ"/>
            </a:p>
          </p:txBody>
        </p:sp>
        <p:sp>
          <p:nvSpPr>
            <p:cNvPr id="14349" name="Text Box 34"/>
            <p:cNvSpPr txBox="1">
              <a:spLocks noChangeArrowheads="1"/>
            </p:cNvSpPr>
            <p:nvPr/>
          </p:nvSpPr>
          <p:spPr bwMode="auto">
            <a:xfrm>
              <a:off x="517" y="10237"/>
              <a:ext cx="144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fr-FR" sz="1200" b="1"/>
                <a:t>Úcta </a:t>
              </a:r>
            </a:p>
            <a:p>
              <a:pPr algn="just"/>
              <a:r>
                <a:rPr lang="fr-FR" sz="1200" b="1"/>
                <a:t>k ostatním</a:t>
              </a:r>
              <a:endParaRPr lang="cs-CZ" sz="1200"/>
            </a:p>
          </p:txBody>
        </p:sp>
        <p:sp>
          <p:nvSpPr>
            <p:cNvPr id="14350" name="Text Box 35"/>
            <p:cNvSpPr txBox="1">
              <a:spLocks noChangeArrowheads="1"/>
            </p:cNvSpPr>
            <p:nvPr/>
          </p:nvSpPr>
          <p:spPr bwMode="auto">
            <a:xfrm>
              <a:off x="7897" y="10237"/>
              <a:ext cx="25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/>
                <a:t>Chápání toho, že různost kultur neznamená nadřazenost či podřadnost</a:t>
              </a:r>
              <a:endParaRPr lang="cs-CZ"/>
            </a:p>
          </p:txBody>
        </p:sp>
      </p:grp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23850" y="981075"/>
            <a:ext cx="8569325" cy="5472113"/>
            <a:chOff x="1057" y="5017"/>
            <a:chExt cx="9900" cy="9180"/>
          </a:xfrm>
        </p:grpSpPr>
        <p:sp>
          <p:nvSpPr>
            <p:cNvPr id="15364" name="Text Box 20"/>
            <p:cNvSpPr txBox="1">
              <a:spLocks noChangeArrowheads="1"/>
            </p:cNvSpPr>
            <p:nvPr/>
          </p:nvSpPr>
          <p:spPr bwMode="auto">
            <a:xfrm>
              <a:off x="285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/>
                <a:t>ve společnosti</a:t>
              </a:r>
            </a:p>
          </p:txBody>
        </p:sp>
        <p:sp>
          <p:nvSpPr>
            <p:cNvPr id="15365" name="Text Box 21"/>
            <p:cNvSpPr txBox="1">
              <a:spLocks noChangeArrowheads="1"/>
            </p:cNvSpPr>
            <p:nvPr/>
          </p:nvSpPr>
          <p:spPr bwMode="auto">
            <a:xfrm>
              <a:off x="561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BE" sz="1200" b="1"/>
                <a:t>v Evropě (EU)</a:t>
              </a:r>
              <a:endParaRPr lang="cs-CZ" sz="1200" b="1"/>
            </a:p>
          </p:txBody>
        </p:sp>
        <p:sp>
          <p:nvSpPr>
            <p:cNvPr id="15366" name="Text Box 22"/>
            <p:cNvSpPr txBox="1">
              <a:spLocks noChangeArrowheads="1"/>
            </p:cNvSpPr>
            <p:nvPr/>
          </p:nvSpPr>
          <p:spPr bwMode="auto">
            <a:xfrm>
              <a:off x="8437" y="5017"/>
              <a:ext cx="25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>
                  <a:solidFill>
                    <a:srgbClr val="000000"/>
                  </a:solidFill>
                  <a:cs typeface="Times New Roman" pitchFamily="18" charset="0"/>
                </a:rPr>
                <a:t>v celosvětovém měřítku</a:t>
              </a:r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057" y="5917"/>
              <a:ext cx="9900" cy="900"/>
              <a:chOff x="517" y="2857"/>
              <a:chExt cx="9900" cy="900"/>
            </a:xfrm>
          </p:grpSpPr>
          <p:sp>
            <p:nvSpPr>
              <p:cNvPr id="15393" name="Text Box 2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Vymezení vlastního přístupu vůči konzumní společnosti</a:t>
                </a:r>
              </a:p>
            </p:txBody>
          </p:sp>
          <p:sp>
            <p:nvSpPr>
              <p:cNvPr id="15394" name="Text Box 2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Materiální potřeby</a:t>
                </a:r>
                <a:endParaRPr lang="cs-CZ" sz="1200"/>
              </a:p>
            </p:txBody>
          </p:sp>
          <p:sp>
            <p:nvSpPr>
              <p:cNvPr id="15395" name="Text Box 2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Rozpracování hlavních myšlenek, které spojují členské státy EU</a:t>
                </a:r>
              </a:p>
            </p:txBody>
          </p:sp>
          <p:sp>
            <p:nvSpPr>
              <p:cNvPr id="15396" name="Text Box 2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>
                    <a:solidFill>
                      <a:srgbClr val="000000"/>
                    </a:solidFill>
                    <a:cs typeface="Times New Roman" pitchFamily="18" charset="0"/>
                  </a:rPr>
                  <a:t>Objevování různých názorů na sdílení bohatství</a:t>
                </a:r>
              </a:p>
            </p:txBody>
          </p:sp>
        </p:grp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1057" y="7057"/>
              <a:ext cx="9900" cy="900"/>
              <a:chOff x="517" y="2857"/>
              <a:chExt cx="9900" cy="900"/>
            </a:xfrm>
          </p:grpSpPr>
          <p:sp>
            <p:nvSpPr>
              <p:cNvPr id="15389" name="Text Box 2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důležitosti mít v každém životním obdobím rodinu a přátele</a:t>
                </a:r>
              </a:p>
            </p:txBody>
          </p:sp>
          <p:sp>
            <p:nvSpPr>
              <p:cNvPr id="15390" name="Text Box 3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Emocionální ptřeby</a:t>
                </a:r>
                <a:endParaRPr lang="cs-CZ" sz="1200"/>
              </a:p>
            </p:txBody>
          </p:sp>
          <p:sp>
            <p:nvSpPr>
              <p:cNvPr id="15391" name="Text Box 3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Oceňování možnosti žít v míru</a:t>
                </a:r>
              </a:p>
            </p:txBody>
          </p:sp>
          <p:sp>
            <p:nvSpPr>
              <p:cNvPr id="15392" name="Text Box 3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Účast v akcích pořádaných ve prospěch spolupráce a rozvoje </a:t>
                </a:r>
              </a:p>
            </p:txBody>
          </p:sp>
        </p:grp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1057" y="8977"/>
              <a:ext cx="9900" cy="900"/>
              <a:chOff x="517" y="2857"/>
              <a:chExt cx="9900" cy="900"/>
            </a:xfrm>
          </p:grpSpPr>
          <p:sp>
            <p:nvSpPr>
              <p:cNvPr id="15385" name="Text Box 3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Různé mechanismy sociální solidarity: pojištění, nezaměstnanost</a:t>
                </a:r>
              </a:p>
            </p:txBody>
          </p:sp>
          <p:sp>
            <p:nvSpPr>
              <p:cNvPr id="15386" name="Text Box 3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Bezpečnost</a:t>
                </a:r>
                <a:endParaRPr lang="cs-CZ" sz="1200"/>
              </a:p>
            </p:txBody>
          </p:sp>
          <p:sp>
            <p:nvSpPr>
              <p:cNvPr id="15387" name="Text Box 3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Vyhledávání příkladů právních předpisů EU v oblastech výroby </a:t>
                </a:r>
                <a:endParaRPr lang="cs-CZ" sz="1200"/>
              </a:p>
            </p:txBody>
          </p:sp>
          <p:sp>
            <p:nvSpPr>
              <p:cNvPr id="15388" name="Text Box 3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 sz="1200"/>
                  <a:t>Hodnocení činnosti mezinárod</a:t>
                </a:r>
                <a:r>
                  <a:rPr lang="cs-CZ" sz="1200"/>
                  <a:t>.</a:t>
                </a:r>
                <a:r>
                  <a:rPr lang="fr-FR" sz="1200"/>
                  <a:t> humanit</a:t>
                </a:r>
                <a:r>
                  <a:rPr lang="cs-CZ" sz="1200"/>
                  <a:t>árních</a:t>
                </a:r>
                <a:r>
                  <a:rPr lang="fr-FR" sz="1200"/>
                  <a:t> organizací ve vztahu k aktuálním </a:t>
                </a:r>
                <a:r>
                  <a:rPr lang="cs-CZ" sz="1200"/>
                  <a:t>u</a:t>
                </a:r>
                <a:r>
                  <a:rPr lang="fr-FR" sz="1200"/>
                  <a:t>dálostem</a:t>
                </a:r>
                <a:r>
                  <a:rPr lang="cs-CZ" sz="1200"/>
                  <a:t> </a:t>
                </a:r>
              </a:p>
            </p:txBody>
          </p:sp>
        </p:grp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057" y="10237"/>
              <a:ext cx="9900" cy="900"/>
              <a:chOff x="517" y="2857"/>
              <a:chExt cx="9900" cy="900"/>
            </a:xfrm>
          </p:grpSpPr>
          <p:sp>
            <p:nvSpPr>
              <p:cNvPr id="15381" name="Text Box 3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Poukázání na rizika závislosti (videohry, televize, drogy)</a:t>
                </a:r>
              </a:p>
            </p:txBody>
          </p:sp>
          <p:sp>
            <p:nvSpPr>
              <p:cNvPr id="15382" name="Text Box 4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Zdraví</a:t>
                </a:r>
                <a:endParaRPr lang="cs-CZ" sz="1200"/>
              </a:p>
            </p:txBody>
          </p:sp>
          <p:sp>
            <p:nvSpPr>
              <p:cNvPr id="15383" name="Text Box 4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BE" sz="1200"/>
                  <a:t>potravin, hraček, přístrojů, léků, atd.</a:t>
                </a:r>
                <a:endParaRPr lang="cs-CZ" sz="1200"/>
              </a:p>
            </p:txBody>
          </p:sp>
          <p:sp>
            <p:nvSpPr>
              <p:cNvPr id="15384" name="Text Box 4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057" y="12037"/>
              <a:ext cx="9900" cy="900"/>
              <a:chOff x="517" y="2857"/>
              <a:chExt cx="9900" cy="900"/>
            </a:xfrm>
          </p:grpSpPr>
          <p:sp>
            <p:nvSpPr>
              <p:cNvPr id="15377" name="Text Box 44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000"/>
                  <a:t>Posuzování  způsobů podpory a pomoci handicapovaným osobám</a:t>
                </a:r>
              </a:p>
            </p:txBody>
          </p:sp>
          <p:sp>
            <p:nvSpPr>
              <p:cNvPr id="15378" name="Text Box 45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k životu</a:t>
                </a:r>
                <a:endParaRPr lang="cs-CZ" sz="1200"/>
              </a:p>
            </p:txBody>
          </p:sp>
          <p:sp>
            <p:nvSpPr>
              <p:cNvPr id="15379" name="Text Box 46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Úcta k životu a tradicím</a:t>
                </a:r>
              </a:p>
            </p:txBody>
          </p:sp>
          <p:sp>
            <p:nvSpPr>
              <p:cNvPr id="15380" name="Text Box 47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100"/>
                  <a:t>Porovnání názorů na život  a smrt v různých společnostech</a:t>
                </a:r>
              </a:p>
            </p:txBody>
          </p:sp>
        </p:grp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057" y="13297"/>
              <a:ext cx="9900" cy="900"/>
              <a:chOff x="517" y="2857"/>
              <a:chExt cx="9900" cy="900"/>
            </a:xfrm>
          </p:grpSpPr>
          <p:sp>
            <p:nvSpPr>
              <p:cNvPr id="15373" name="Text Box 49"/>
              <p:cNvSpPr txBox="1">
                <a:spLocks noChangeArrowheads="1"/>
              </p:cNvSpPr>
              <p:nvPr/>
            </p:nvSpPr>
            <p:spPr bwMode="auto">
              <a:xfrm>
                <a:off x="231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Odsuzování rasistického a sexistického chování</a:t>
                </a:r>
              </a:p>
            </p:txBody>
          </p:sp>
          <p:sp>
            <p:nvSpPr>
              <p:cNvPr id="15374" name="Text Box 50"/>
              <p:cNvSpPr txBox="1">
                <a:spLocks noChangeArrowheads="1"/>
              </p:cNvSpPr>
              <p:nvPr/>
            </p:nvSpPr>
            <p:spPr bwMode="auto">
              <a:xfrm>
                <a:off x="517" y="2857"/>
                <a:ext cx="144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fr-FR" sz="1200" b="1"/>
                  <a:t>Úcta </a:t>
                </a:r>
              </a:p>
              <a:p>
                <a:pPr algn="just"/>
                <a:r>
                  <a:rPr lang="fr-FR" sz="1200" b="1"/>
                  <a:t>k ostatním</a:t>
                </a:r>
                <a:endParaRPr lang="cs-CZ" sz="1200"/>
              </a:p>
            </p:txBody>
          </p:sp>
          <p:sp>
            <p:nvSpPr>
              <p:cNvPr id="15375" name="Text Box 51"/>
              <p:cNvSpPr txBox="1">
                <a:spLocks noChangeArrowheads="1"/>
              </p:cNvSpPr>
              <p:nvPr/>
            </p:nvSpPr>
            <p:spPr bwMode="auto">
              <a:xfrm>
                <a:off x="507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Porozumění fungování demokratické společnosti</a:t>
                </a:r>
              </a:p>
            </p:txBody>
          </p:sp>
          <p:sp>
            <p:nvSpPr>
              <p:cNvPr id="15376" name="Text Box 52"/>
              <p:cNvSpPr txBox="1">
                <a:spLocks noChangeArrowheads="1"/>
              </p:cNvSpPr>
              <p:nvPr/>
            </p:nvSpPr>
            <p:spPr bwMode="auto">
              <a:xfrm>
                <a:off x="7897" y="2857"/>
                <a:ext cx="2520" cy="9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 sz="1200"/>
                  <a:t>Seznámení se s principy Deklarace lidských práv</a:t>
                </a:r>
              </a:p>
            </p:txBody>
          </p:sp>
        </p:grpSp>
      </p:grpSp>
      <p:sp>
        <p:nvSpPr>
          <p:cNvPr id="15363" name="Rectangle 53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Základní náměty témat pro 5. ročník</a:t>
            </a:r>
          </a:p>
        </p:txBody>
      </p:sp>
      <p:sp>
        <p:nvSpPr>
          <p:cNvPr id="37" name="Zástupný symbol pro číslo snímk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/>
              <a:t>Hodnocení žáků v předmětu nekonfesní etika v EE</a:t>
            </a:r>
            <a:endParaRPr lang="cs-CZ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752"/>
            <a:ext cx="4038600" cy="525658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>
                <a:solidFill>
                  <a:srgbClr val="7030A0"/>
                </a:solidFill>
              </a:rPr>
              <a:t>Kompetence uzpůsobené osnovám ke sledování úrovně aktivního zapojení jednotlivých žáků, hodnotí se křížkem ve </a:t>
            </a:r>
            <a:r>
              <a:rPr lang="cs-CZ" sz="1800" dirty="0" err="1" smtClean="0">
                <a:solidFill>
                  <a:srgbClr val="7030A0"/>
                </a:solidFill>
              </a:rPr>
              <a:t>čtyřškálové</a:t>
            </a:r>
            <a:r>
              <a:rPr lang="cs-CZ" sz="1800" dirty="0" smtClean="0">
                <a:solidFill>
                  <a:srgbClr val="7030A0"/>
                </a:solidFill>
              </a:rPr>
              <a:t> stupnici (2krát ročně):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800" b="1" dirty="0" smtClean="0"/>
              <a:t>1. ročník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pozitivně se začleňuje do skupiny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sleduje okolní svět a začíná klást otázky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v příbězích rozezná dobré a špatné jednání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800" b="1" dirty="0" smtClean="0"/>
              <a:t>2. ročník</a:t>
            </a:r>
            <a:endParaRPr 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pozorně a s respektem naslouchá ostatním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chápe pravidla každodenního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□ poslouchá příběhy a srovnává je s reálnými životními situacemi</a:t>
            </a:r>
            <a:endParaRPr lang="cs-CZ" sz="1800" b="1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68760"/>
            <a:ext cx="4244975" cy="525586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3.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dokáže se ztotožnit s ostatními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 důvody pro respektování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vnímá skrytý smysl příběhů, vyobrazení a postav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 význam oslav a tradic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4.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vyjadřuje svůj názor tolerantně a konstruktivně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posuzuje chování podle přijatých norem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chápe, jak oslavy připomínají klíčové momenty v rámci společenství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začíná přemýšlet o základních aspektech života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700" b="1" dirty="0" smtClean="0"/>
              <a:t>5. ročník</a:t>
            </a:r>
            <a:endParaRPr lang="cs-CZ" sz="17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uznává právo každého na svobodu projevu, jednání a svědomí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analyzuje současné události podle přijatých norem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analyzuje hlubší smysl předepsaného textu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700" dirty="0" smtClean="0"/>
              <a:t>□ přijímá odpovědnost za své jednání</a:t>
            </a:r>
          </a:p>
          <a:p>
            <a:pPr eaLnBrk="1" hangingPunct="1">
              <a:lnSpc>
                <a:spcPct val="80000"/>
              </a:lnSpc>
            </a:pP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381F-F4EF-4A14-B4A1-E6A876528975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Výuka etiky na sekundárním stupni Evropských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Cílem </a:t>
            </a:r>
            <a:r>
              <a:rPr lang="cs-CZ" dirty="0"/>
              <a:t>předmětu nekonfesní etika na sekundárním stupni (od 6. ročníku školní docházky po maturitu, celkem 7 ročníků) </a:t>
            </a:r>
            <a:r>
              <a:rPr lang="cs-CZ" dirty="0" smtClean="0"/>
              <a:t>je: </a:t>
            </a:r>
            <a:r>
              <a:rPr lang="cs-CZ" dirty="0"/>
              <a:t>„poskytnout mravní výchovu na základě svobodného myšlení, které není předmětem žádného konkrétního filosofického směru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Cílem </a:t>
            </a:r>
            <a:r>
              <a:rPr lang="cs-CZ" dirty="0"/>
              <a:t>předmětu </a:t>
            </a:r>
            <a:r>
              <a:rPr lang="cs-CZ" dirty="0" smtClean="0"/>
              <a:t>je</a:t>
            </a:r>
          </a:p>
          <a:p>
            <a:pPr lvl="1"/>
            <a:r>
              <a:rPr lang="cs-CZ" dirty="0" smtClean="0"/>
              <a:t>naučit žáky otevřenou diskusí hledat ucelené a jasné odpovědi, s přísným dodržováním fakt a racionálního myšlení;</a:t>
            </a:r>
          </a:p>
          <a:p>
            <a:pPr lvl="1"/>
            <a:r>
              <a:rPr lang="cs-CZ" dirty="0" smtClean="0"/>
              <a:t>dále vést žáky k tomu, aby zaujali osobní, zodpovědný postoj, aby byli soběstační a vnímaví</a:t>
            </a:r>
          </a:p>
          <a:p>
            <a:pPr lvl="1"/>
            <a:r>
              <a:rPr lang="cs-CZ" dirty="0" smtClean="0"/>
              <a:t>a nakonec pomáhat vytvořit skutečný morální kodex založený na toleranci, která zahrnuje být schopen sám sebe utvářet.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Učitelé vyučující tento předmět se musí zavázat respektovat tyto cíle nekonfesní etiky.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Výuka etiky na sekundárním stupni Evropských škol =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000" dirty="0" smtClean="0"/>
              <a:t>Obsah </a:t>
            </a:r>
            <a:r>
              <a:rPr lang="cs-CZ" sz="4000" dirty="0"/>
              <a:t>předmětu je dělen do dvou hlavních </a:t>
            </a:r>
            <a:r>
              <a:rPr lang="cs-CZ" sz="4000" dirty="0" smtClean="0"/>
              <a:t>směrů:</a:t>
            </a:r>
          </a:p>
          <a:p>
            <a:pPr lvl="1"/>
            <a:r>
              <a:rPr lang="cs-CZ" sz="4000" dirty="0" smtClean="0"/>
              <a:t> rozvoj </a:t>
            </a:r>
            <a:r>
              <a:rPr lang="cs-CZ" sz="4000" u="sng" dirty="0"/>
              <a:t>sociální</a:t>
            </a:r>
            <a:r>
              <a:rPr lang="cs-CZ" sz="4000" dirty="0"/>
              <a:t> a </a:t>
            </a:r>
            <a:r>
              <a:rPr lang="cs-CZ" sz="4000" u="sng" dirty="0" smtClean="0"/>
              <a:t>osobnostní</a:t>
            </a: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900" cap="all" dirty="0" smtClean="0"/>
              <a:t>autorita</a:t>
            </a:r>
            <a:r>
              <a:rPr lang="cs-CZ" dirty="0" smtClean="0"/>
              <a:t> (různé </a:t>
            </a:r>
            <a:r>
              <a:rPr lang="cs-CZ" b="1" dirty="0" smtClean="0"/>
              <a:t>formy autority </a:t>
            </a:r>
            <a:r>
              <a:rPr lang="cs-CZ" dirty="0" smtClean="0"/>
              <a:t>– rodiče, učitelé, policie, atd. – a jejich </a:t>
            </a:r>
            <a:r>
              <a:rPr lang="cs-CZ" b="1" dirty="0" smtClean="0"/>
              <a:t>zdůvodnění</a:t>
            </a:r>
            <a:r>
              <a:rPr lang="cs-CZ" dirty="0" smtClean="0"/>
              <a:t>; různé </a:t>
            </a:r>
            <a:r>
              <a:rPr lang="cs-CZ" b="1" dirty="0" smtClean="0"/>
              <a:t>formy poslušnosti </a:t>
            </a:r>
            <a:r>
              <a:rPr lang="cs-CZ" dirty="0" smtClean="0"/>
              <a:t>– ze strachu, sobeckosti, přesvědčení, respektu, atd. – a </a:t>
            </a:r>
            <a:r>
              <a:rPr lang="cs-CZ" b="1" dirty="0" smtClean="0"/>
              <a:t>meze poslušnosti</a:t>
            </a:r>
            <a:r>
              <a:rPr lang="cs-CZ" dirty="0" smtClean="0"/>
              <a:t>);</a:t>
            </a:r>
          </a:p>
          <a:p>
            <a:r>
              <a:rPr lang="cs-CZ" sz="4900" cap="all" dirty="0" smtClean="0"/>
              <a:t>zdraví a štěstí </a:t>
            </a:r>
            <a:r>
              <a:rPr lang="cs-CZ" dirty="0" smtClean="0"/>
              <a:t>(využívání volného času; odmítat drogy, alkohol, tabák; sport jako soutěž, fair play, kolektivní duch, správně jíst, boj proti znečištění životního prostředí);</a:t>
            </a:r>
          </a:p>
          <a:p>
            <a:r>
              <a:rPr lang="cs-CZ" sz="4900" cap="all" dirty="0" smtClean="0"/>
              <a:t>práva a povinnosti </a:t>
            </a:r>
            <a:r>
              <a:rPr lang="cs-CZ" dirty="0" smtClean="0"/>
              <a:t>(co se rozumí pod pojmem „Je to moje právo na ...“, „Je mou povinností ....?“, má práva a povinnosti v rodině, ve škole, ve světě; práva dětí ve světě, lidská práva);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700" cap="all" dirty="0"/>
              <a:t>zrání</a:t>
            </a:r>
            <a:r>
              <a:rPr lang="cs-CZ" dirty="0" smtClean="0"/>
              <a:t> </a:t>
            </a:r>
            <a:r>
              <a:rPr lang="cs-CZ" dirty="0"/>
              <a:t>(samostatnost a odpovědnost, generační propast, stereotypy – dívky, chlapci; pocity, emoce, láska, sexualita</a:t>
            </a:r>
            <a:r>
              <a:rPr lang="cs-CZ" dirty="0" smtClean="0"/>
              <a:t>);</a:t>
            </a:r>
          </a:p>
          <a:p>
            <a:r>
              <a:rPr lang="cs-CZ" sz="3700" cap="all" dirty="0"/>
              <a:t>právo být jiný </a:t>
            </a:r>
            <a:r>
              <a:rPr lang="cs-CZ" dirty="0"/>
              <a:t>(rozdíly v kultuře, různých náboženstvích, různých ekonomických systémech, různé politické systémy, tolerance a její limity</a:t>
            </a:r>
            <a:r>
              <a:rPr lang="cs-CZ" dirty="0" smtClean="0"/>
              <a:t>);</a:t>
            </a:r>
          </a:p>
          <a:p>
            <a:r>
              <a:rPr lang="cs-CZ" sz="3700" cap="all" dirty="0"/>
              <a:t>racionální a kritické </a:t>
            </a:r>
            <a:r>
              <a:rPr lang="cs-CZ" dirty="0"/>
              <a:t>(rozumné a iracionální, dogmatismus a hledání pravdy, víra, agnosticismus, ateismus, sekty, </a:t>
            </a:r>
            <a:r>
              <a:rPr lang="cs-CZ" dirty="0" err="1"/>
              <a:t>laicita</a:t>
            </a:r>
            <a:r>
              <a:rPr lang="cs-CZ" dirty="0"/>
              <a:t>, svoboda myšlení</a:t>
            </a:r>
            <a:r>
              <a:rPr lang="cs-CZ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cap="all" dirty="0"/>
              <a:t>komunikace a vyloučení </a:t>
            </a:r>
            <a:r>
              <a:rPr lang="cs-CZ" dirty="0"/>
              <a:t>(svoboda a zodpovědnost; dobytí autonomie, ekonomické </a:t>
            </a:r>
            <a:r>
              <a:rPr lang="cs-CZ" dirty="0" smtClean="0"/>
              <a:t>vzdělávání, spotřebitelská kultura, </a:t>
            </a:r>
            <a:r>
              <a:rPr lang="cs-CZ" dirty="0"/>
              <a:t>odpovědné rodičovství, tělo a svět – zodpovědný přístup k sobě a druhým, tělo: transplantace a dárcovství orgánů, genetické inženýrství, </a:t>
            </a:r>
            <a:r>
              <a:rPr lang="cs-CZ" dirty="0" err="1"/>
              <a:t>eutanázie</a:t>
            </a:r>
            <a:r>
              <a:rPr lang="cs-CZ" dirty="0"/>
              <a:t>, sebevražda, sexualita; odpovědnost a vina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formy komunikace </a:t>
            </a:r>
            <a:r>
              <a:rPr lang="cs-CZ" dirty="0"/>
              <a:t>(média: informace nebo manipulace, propagace, propaganda; moderní způsoby komunikace: dostáváme se blíž a blíž, nebo dál?, komunikace svědomí, absence komunikace, konflikt, antipatie, násilí, nenávist; předsudky</a:t>
            </a:r>
            <a:r>
              <a:rPr lang="cs-CZ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 err="1" smtClean="0"/>
              <a:t>ethos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éthos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etice, kde jde o jednání, lze získat mravní zásady také ze zvyku (nejen z postřehu, vnímáním, intuicí)</a:t>
            </a:r>
          </a:p>
          <a:p>
            <a:r>
              <a:rPr lang="cs-CZ" dirty="0" smtClean="0"/>
              <a:t>zvyk – </a:t>
            </a:r>
            <a:r>
              <a:rPr lang="cs-CZ" cap="small" dirty="0" err="1" smtClean="0"/>
              <a:t>ethos</a:t>
            </a:r>
            <a:endParaRPr lang="cs-CZ" cap="small" dirty="0" smtClean="0"/>
          </a:p>
          <a:p>
            <a:r>
              <a:rPr lang="cs-CZ" dirty="0" smtClean="0"/>
              <a:t>mrav – </a:t>
            </a:r>
            <a:r>
              <a:rPr lang="cs-CZ" cap="small" dirty="0" err="1" smtClean="0"/>
              <a:t>éthos</a:t>
            </a:r>
            <a:endParaRPr lang="cs-CZ" cap="small" dirty="0" smtClean="0"/>
          </a:p>
          <a:p>
            <a:r>
              <a:rPr lang="cs-CZ" dirty="0" smtClean="0"/>
              <a:t>mravní ctnost vyrůstá ze zvyku</a:t>
            </a:r>
          </a:p>
          <a:p>
            <a:r>
              <a:rPr lang="cs-CZ" dirty="0" smtClean="0"/>
              <a:t>přírodní věci nelze navyknout ničemu (kámen padá vždy dolů), ale ctnosti se zakládají na svobodném rozhodnutí, přitom nejsou proti přírodě, dokončujeme je zvykem</a:t>
            </a:r>
          </a:p>
          <a:p>
            <a:r>
              <a:rPr lang="cs-CZ" dirty="0" smtClean="0"/>
              <a:t>to, co je zvyklé (navyklé), je pak jako přirozené</a:t>
            </a:r>
          </a:p>
          <a:p>
            <a:r>
              <a:rPr lang="cs-CZ" dirty="0" smtClean="0"/>
              <a:t>Pro Aristotela vědění nezaručuje jednání: ctnost vyžaduje přirozené vlohy, cvik, zvyk (založeno na rozumu a svobodném odhodlání) – proto blaženost většinou závisí na člověku samém 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Etika pro sekundární stupeň v EE: Příklady témat: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cap="all" dirty="0" smtClean="0"/>
              <a:t>demokracie </a:t>
            </a:r>
            <a:r>
              <a:rPr lang="cs-CZ" sz="4000" cap="all" dirty="0"/>
              <a:t>a občanství </a:t>
            </a:r>
            <a:r>
              <a:rPr lang="cs-CZ" dirty="0"/>
              <a:t>(morální principy demokracie, ohrožení demokracie, totalita, fanatismus, extremismus, terorismus, slabosti veřejných institucí, národní, evropské a světové občanství, výjimky z občanství, právo a spravedlnost, solidarita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svoboda a odpovědnost </a:t>
            </a:r>
            <a:r>
              <a:rPr lang="cs-CZ" dirty="0"/>
              <a:t>(etické principy a osobní projekty, hodnoty pro svůj současný i budoucí život; rasismus, xenofobie, antisemitismus; formy vyčlenění – ekonomické, sociální, kulturní</a:t>
            </a:r>
            <a:r>
              <a:rPr lang="cs-CZ" dirty="0" smtClean="0"/>
              <a:t>);</a:t>
            </a:r>
          </a:p>
          <a:p>
            <a:r>
              <a:rPr lang="cs-CZ" sz="4000" cap="all" dirty="0"/>
              <a:t>věda, technika a etika</a:t>
            </a:r>
            <a:r>
              <a:rPr lang="cs-CZ" dirty="0"/>
              <a:t>: Jak skloubit respekt k lidské bytosti s vědeckým a technickým pokrokem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/>
              <a:t>Učitel etické výchovy v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dirty="0"/>
              <a:t>nabádán k co nejširší svobodné volbě vyučovacích metod (pomocí textů, tisku, videodokumentů, prezentací žáků, týmové práce, hraní rolí, diskusí, exkurzí, výstav atd</a:t>
            </a:r>
            <a:r>
              <a:rPr lang="cs-CZ" dirty="0" smtClean="0"/>
              <a:t>.),</a:t>
            </a:r>
          </a:p>
          <a:p>
            <a:r>
              <a:rPr lang="cs-CZ" dirty="0" smtClean="0"/>
              <a:t>má </a:t>
            </a:r>
            <a:r>
              <a:rPr lang="cs-CZ" dirty="0"/>
              <a:t>být v hodinách nekonfesní etiky především koordinátorem v diskuzích, má vyvíjet snahu hledat shodu v názorech, nebo alespoň podpořit pozitivní vývoj debaty v duchu pedagogického humanismu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/>
              <a:t>Hodnocení etické výchovy v 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Předmět </a:t>
            </a:r>
            <a:r>
              <a:rPr lang="cs-CZ" dirty="0"/>
              <a:t>je hodnocen stupněm A v prvním až třetím ročníku sekundárního vzdělávání, což je ocenění za účast studentů ve </a:t>
            </a:r>
            <a:r>
              <a:rPr lang="cs-CZ" dirty="0" smtClean="0"/>
              <a:t>třídě,</a:t>
            </a:r>
          </a:p>
          <a:p>
            <a:r>
              <a:rPr lang="cs-CZ" dirty="0" smtClean="0"/>
              <a:t>ve </a:t>
            </a:r>
            <a:r>
              <a:rPr lang="cs-CZ" dirty="0"/>
              <a:t>čtvrtém až sedmém ročníku je hodnocení stupni A </a:t>
            </a:r>
            <a:r>
              <a:rPr lang="cs-CZ" dirty="0" err="1"/>
              <a:t>a</a:t>
            </a:r>
            <a:r>
              <a:rPr lang="cs-CZ" dirty="0"/>
              <a:t> B, přičemž stupeň B vyjadřuje dobrou úroveň znalosti faktů a kvality </a:t>
            </a:r>
            <a:r>
              <a:rPr lang="cs-CZ" dirty="0" smtClean="0"/>
              <a:t>argumentů.</a:t>
            </a:r>
          </a:p>
          <a:p>
            <a:r>
              <a:rPr lang="cs-CZ" dirty="0" smtClean="0"/>
              <a:t>Z</a:t>
            </a:r>
            <a:r>
              <a:rPr lang="cs-CZ" dirty="0"/>
              <a:t> nekonfesní etiky je možné i maturovat (v Evropských školách „bakalaureát“), zkoušky se zpravidla vztahují na látku z osnov v sedmém ročníku, ale probíhá také test znalostí získaných v předchozích letech, zejména v období 6. ročníku.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Originál sylabu pro sekundární stupeň dostupný na WWW: http://www.</a:t>
            </a:r>
            <a:r>
              <a:rPr lang="cs-CZ" dirty="0" err="1"/>
              <a:t>eursc.eu</a:t>
            </a:r>
            <a:r>
              <a:rPr lang="cs-CZ" dirty="0"/>
              <a:t>/</a:t>
            </a:r>
            <a:r>
              <a:rPr lang="cs-CZ" dirty="0" err="1"/>
              <a:t>fichiers</a:t>
            </a:r>
            <a:r>
              <a:rPr lang="cs-CZ" dirty="0"/>
              <a:t>/</a:t>
            </a:r>
            <a:r>
              <a:rPr lang="cs-CZ" dirty="0" err="1"/>
              <a:t>contenu</a:t>
            </a:r>
            <a:r>
              <a:rPr lang="cs-CZ" dirty="0"/>
              <a:t>_fichiers1/956/1998-D-22-fr-2.pdf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Paideia</a:t>
            </a:r>
            <a:endParaRPr lang="cs-CZ" cap="small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Epimeleia</a:t>
            </a:r>
            <a:r>
              <a:rPr lang="cs-CZ" cap="small" dirty="0" smtClean="0"/>
              <a:t> peri </a:t>
            </a:r>
            <a:r>
              <a:rPr lang="cs-CZ" cap="small" dirty="0" err="1" smtClean="0"/>
              <a:t>tés</a:t>
            </a:r>
            <a:r>
              <a:rPr lang="cs-CZ" cap="small" dirty="0" smtClean="0"/>
              <a:t> </a:t>
            </a:r>
            <a:r>
              <a:rPr lang="cs-CZ" cap="small" dirty="0" err="1" smtClean="0"/>
              <a:t>psychés</a:t>
            </a:r>
            <a:r>
              <a:rPr lang="cs-CZ" cap="small" dirty="0" smtClean="0"/>
              <a:t> – </a:t>
            </a:r>
            <a:r>
              <a:rPr lang="cs-CZ" cap="small" dirty="0" err="1" smtClean="0"/>
              <a:t>filein</a:t>
            </a:r>
            <a:r>
              <a:rPr lang="cs-CZ" cap="small" dirty="0" smtClean="0"/>
              <a:t> </a:t>
            </a:r>
          </a:p>
          <a:p>
            <a:r>
              <a:rPr lang="cs-CZ" cap="small" dirty="0" smtClean="0"/>
              <a:t>harmonia – kosmos </a:t>
            </a:r>
          </a:p>
          <a:p>
            <a:r>
              <a:rPr lang="cs-CZ" cap="small" dirty="0" smtClean="0"/>
              <a:t>logos – </a:t>
            </a:r>
            <a:r>
              <a:rPr lang="cs-CZ" cap="small" dirty="0" err="1" smtClean="0"/>
              <a:t>sofos</a:t>
            </a:r>
            <a:r>
              <a:rPr lang="cs-CZ" cap="small" dirty="0" smtClean="0"/>
              <a:t>, </a:t>
            </a:r>
            <a:r>
              <a:rPr lang="cs-CZ" cap="small" dirty="0" err="1" smtClean="0"/>
              <a:t>sofia</a:t>
            </a:r>
            <a:endParaRPr lang="cs-CZ" cap="small" dirty="0" smtClean="0"/>
          </a:p>
          <a:p>
            <a:r>
              <a:rPr lang="cs-CZ" cap="small" dirty="0" err="1" smtClean="0"/>
              <a:t>sebas</a:t>
            </a:r>
            <a:r>
              <a:rPr lang="cs-CZ" cap="small" dirty="0" smtClean="0"/>
              <a:t> – </a:t>
            </a:r>
            <a:r>
              <a:rPr lang="cs-CZ" cap="small" dirty="0" err="1" smtClean="0"/>
              <a:t>eusebeia</a:t>
            </a:r>
            <a:r>
              <a:rPr lang="cs-CZ" cap="small" dirty="0" smtClean="0"/>
              <a:t> </a:t>
            </a:r>
            <a:endParaRPr lang="cs-CZ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Anthropos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cs-CZ" cap="small" dirty="0" err="1" smtClean="0"/>
              <a:t>Zoon</a:t>
            </a:r>
            <a:r>
              <a:rPr lang="cs-CZ" cap="small" dirty="0" smtClean="0"/>
              <a:t> </a:t>
            </a:r>
            <a:r>
              <a:rPr lang="cs-CZ" cap="small" dirty="0" err="1" smtClean="0"/>
              <a:t>politikon</a:t>
            </a:r>
            <a:endParaRPr lang="cs-CZ" cap="small" dirty="0" smtClean="0"/>
          </a:p>
          <a:p>
            <a:r>
              <a:rPr lang="cs-CZ" cap="small" dirty="0" err="1" smtClean="0"/>
              <a:t>Zoon</a:t>
            </a:r>
            <a:r>
              <a:rPr lang="cs-CZ" cap="small" dirty="0" smtClean="0"/>
              <a:t> </a:t>
            </a:r>
            <a:r>
              <a:rPr lang="cs-CZ" cap="small" dirty="0" err="1" smtClean="0"/>
              <a:t>logon</a:t>
            </a:r>
            <a:r>
              <a:rPr lang="cs-CZ" cap="small" dirty="0" smtClean="0"/>
              <a:t> </a:t>
            </a:r>
            <a:r>
              <a:rPr lang="cs-CZ" cap="small" dirty="0" err="1" smtClean="0"/>
              <a:t>echon</a:t>
            </a:r>
            <a:r>
              <a:rPr lang="cs-CZ" cap="small" dirty="0" smtClean="0"/>
              <a:t> </a:t>
            </a:r>
            <a:r>
              <a:rPr lang="cs-CZ" dirty="0" smtClean="0">
                <a:latin typeface="Calibri"/>
              </a:rPr>
              <a:t>→ </a:t>
            </a:r>
            <a:r>
              <a:rPr lang="cs-CZ" i="1" dirty="0" err="1" smtClean="0">
                <a:latin typeface="Calibri"/>
              </a:rPr>
              <a:t>animal</a:t>
            </a:r>
            <a:r>
              <a:rPr lang="cs-CZ" i="1" dirty="0" smtClean="0">
                <a:latin typeface="Calibri"/>
              </a:rPr>
              <a:t> </a:t>
            </a:r>
            <a:r>
              <a:rPr lang="cs-CZ" i="1" dirty="0" err="1" smtClean="0">
                <a:latin typeface="Calibri"/>
              </a:rPr>
              <a:t>rationale</a:t>
            </a:r>
            <a:endParaRPr lang="cs-CZ" i="1" dirty="0" smtClean="0">
              <a:latin typeface="Calibri"/>
            </a:endParaRPr>
          </a:p>
          <a:p>
            <a:r>
              <a:rPr lang="cs-CZ" dirty="0" smtClean="0"/>
              <a:t>Aristoteles. Politika 1253a 10: „</a:t>
            </a:r>
            <a:r>
              <a:rPr lang="cs-CZ" dirty="0" err="1" smtClean="0"/>
              <a:t>λόγον</a:t>
            </a:r>
            <a:r>
              <a:rPr lang="cs-CZ" dirty="0" smtClean="0"/>
              <a:t> </a:t>
            </a:r>
            <a:r>
              <a:rPr lang="cs-CZ" dirty="0" err="1" smtClean="0"/>
              <a:t>δὲ</a:t>
            </a:r>
            <a:r>
              <a:rPr lang="cs-CZ" dirty="0" smtClean="0"/>
              <a:t> </a:t>
            </a:r>
            <a:r>
              <a:rPr lang="cs-CZ" dirty="0" err="1" smtClean="0"/>
              <a:t>μόνον</a:t>
            </a:r>
            <a:r>
              <a:rPr lang="cs-CZ" dirty="0" smtClean="0"/>
              <a:t> </a:t>
            </a:r>
            <a:r>
              <a:rPr lang="cs-CZ" dirty="0" err="1" smtClean="0"/>
              <a:t>ἄνθρωπος</a:t>
            </a:r>
            <a:r>
              <a:rPr lang="cs-CZ" dirty="0" smtClean="0"/>
              <a:t> </a:t>
            </a:r>
            <a:r>
              <a:rPr lang="cs-CZ" dirty="0" err="1" smtClean="0"/>
              <a:t>ἔχει</a:t>
            </a:r>
            <a:r>
              <a:rPr lang="cs-CZ" dirty="0" smtClean="0"/>
              <a:t> </a:t>
            </a:r>
            <a:r>
              <a:rPr lang="cs-CZ" dirty="0" err="1" smtClean="0"/>
              <a:t>τῶν</a:t>
            </a:r>
            <a:r>
              <a:rPr lang="cs-CZ" dirty="0" smtClean="0"/>
              <a:t> </a:t>
            </a:r>
            <a:r>
              <a:rPr lang="cs-CZ" dirty="0" err="1" smtClean="0"/>
              <a:t>ζῴων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Cicero. </a:t>
            </a:r>
            <a:r>
              <a:rPr lang="cs-CZ" i="1" dirty="0" err="1" smtClean="0"/>
              <a:t>Academica</a:t>
            </a:r>
            <a:r>
              <a:rPr lang="cs-CZ" i="1" dirty="0" smtClean="0"/>
              <a:t> </a:t>
            </a:r>
            <a:r>
              <a:rPr lang="cs-CZ" dirty="0" smtClean="0"/>
              <a:t>VII,19: „si homo </a:t>
            </a:r>
            <a:r>
              <a:rPr lang="cs-CZ" dirty="0" err="1" smtClean="0"/>
              <a:t>est</a:t>
            </a:r>
            <a:r>
              <a:rPr lang="cs-CZ" dirty="0" smtClean="0"/>
              <a:t>, </a:t>
            </a:r>
            <a:r>
              <a:rPr lang="cs-CZ" dirty="0" err="1" smtClean="0"/>
              <a:t>animal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</a:t>
            </a:r>
            <a:r>
              <a:rPr lang="cs-CZ" dirty="0" err="1" smtClean="0"/>
              <a:t>mortale</a:t>
            </a:r>
            <a:r>
              <a:rPr lang="cs-CZ" dirty="0" smtClean="0"/>
              <a:t>, </a:t>
            </a:r>
            <a:r>
              <a:rPr lang="cs-CZ" dirty="0" err="1" smtClean="0"/>
              <a:t>rationis</a:t>
            </a:r>
            <a:r>
              <a:rPr lang="cs-CZ" dirty="0" smtClean="0"/>
              <a:t> </a:t>
            </a:r>
            <a:r>
              <a:rPr lang="cs-CZ" dirty="0" err="1" smtClean="0"/>
              <a:t>particeps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Seneca. </a:t>
            </a:r>
            <a:r>
              <a:rPr lang="cs-CZ" i="1" dirty="0" err="1" smtClean="0"/>
              <a:t>Epistulae</a:t>
            </a:r>
            <a:r>
              <a:rPr lang="cs-CZ" i="1" dirty="0" smtClean="0"/>
              <a:t> </a:t>
            </a:r>
            <a:r>
              <a:rPr lang="cs-CZ" i="1" dirty="0" err="1" smtClean="0"/>
              <a:t>morales</a:t>
            </a:r>
            <a:r>
              <a:rPr lang="cs-CZ" i="1" dirty="0" smtClean="0"/>
              <a:t> ad </a:t>
            </a:r>
            <a:r>
              <a:rPr lang="cs-CZ" i="1" dirty="0" err="1" smtClean="0"/>
              <a:t>Lucilium</a:t>
            </a:r>
            <a:r>
              <a:rPr lang="cs-CZ" dirty="0" smtClean="0"/>
              <a:t>, 41,8: „</a:t>
            </a:r>
            <a:r>
              <a:rPr lang="cs-CZ" dirty="0" err="1" smtClean="0"/>
              <a:t>quod</a:t>
            </a:r>
            <a:r>
              <a:rPr lang="cs-CZ" dirty="0" smtClean="0"/>
              <a:t> proprium </a:t>
            </a:r>
            <a:r>
              <a:rPr lang="cs-CZ" dirty="0" err="1" smtClean="0"/>
              <a:t>hominis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. … </a:t>
            </a:r>
            <a:r>
              <a:rPr lang="cs-CZ" dirty="0" err="1" smtClean="0"/>
              <a:t>animus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ratio in animo </a:t>
            </a:r>
            <a:r>
              <a:rPr lang="cs-CZ" dirty="0" err="1" smtClean="0"/>
              <a:t>perfecta</a:t>
            </a:r>
            <a:r>
              <a:rPr lang="cs-CZ" dirty="0" smtClean="0"/>
              <a:t>. </a:t>
            </a:r>
            <a:r>
              <a:rPr lang="cs-CZ" dirty="0" err="1" smtClean="0"/>
              <a:t>Rationale</a:t>
            </a:r>
            <a:r>
              <a:rPr lang="cs-CZ" dirty="0" smtClean="0"/>
              <a:t> </a:t>
            </a:r>
            <a:r>
              <a:rPr lang="cs-CZ" dirty="0" err="1" smtClean="0"/>
              <a:t>enim</a:t>
            </a:r>
            <a:r>
              <a:rPr lang="cs-CZ" dirty="0" smtClean="0"/>
              <a:t> </a:t>
            </a:r>
            <a:r>
              <a:rPr lang="cs-CZ" dirty="0" err="1" smtClean="0"/>
              <a:t>animal</a:t>
            </a:r>
            <a:r>
              <a:rPr lang="cs-CZ" dirty="0" smtClean="0"/>
              <a:t> </a:t>
            </a:r>
            <a:r>
              <a:rPr lang="cs-CZ" dirty="0" err="1" smtClean="0"/>
              <a:t>est</a:t>
            </a:r>
            <a:r>
              <a:rPr lang="cs-CZ" dirty="0" smtClean="0"/>
              <a:t> homo…“</a:t>
            </a:r>
            <a:endParaRPr lang="cs-CZ" i="1" dirty="0" smtClean="0">
              <a:latin typeface="Calibri"/>
            </a:endParaRPr>
          </a:p>
          <a:p>
            <a:endParaRPr lang="cs-CZ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Paideia</a:t>
            </a:r>
            <a:r>
              <a:rPr lang="cs-CZ" cap="small" dirty="0" smtClean="0"/>
              <a:t> – </a:t>
            </a:r>
            <a:r>
              <a:rPr lang="cs-CZ" i="1" cap="small" dirty="0" err="1" smtClean="0"/>
              <a:t>educatio</a:t>
            </a:r>
            <a:r>
              <a:rPr lang="cs-CZ" cap="small" dirty="0" smtClean="0"/>
              <a:t> – </a:t>
            </a:r>
            <a:r>
              <a:rPr lang="cs-CZ" i="1" cap="small" dirty="0" err="1" smtClean="0"/>
              <a:t>humanitas</a:t>
            </a:r>
            <a:r>
              <a:rPr lang="cs-CZ" i="1" cap="small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Eudaimonia</a:t>
            </a:r>
            <a:endParaRPr lang="cs-CZ" cap="small" dirty="0" smtClean="0"/>
          </a:p>
          <a:p>
            <a:r>
              <a:rPr lang="cs-CZ" cap="small" dirty="0" err="1" smtClean="0"/>
              <a:t>Metanoia</a:t>
            </a:r>
            <a:endParaRPr lang="cs-CZ" cap="small" dirty="0" smtClean="0"/>
          </a:p>
          <a:p>
            <a:r>
              <a:rPr lang="cs-CZ" i="1" dirty="0" err="1" smtClean="0"/>
              <a:t>regnum</a:t>
            </a:r>
            <a:r>
              <a:rPr lang="cs-CZ" i="1" dirty="0" smtClean="0"/>
              <a:t> </a:t>
            </a:r>
            <a:r>
              <a:rPr lang="cs-CZ" i="1" dirty="0" err="1" smtClean="0"/>
              <a:t>hominis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Bacon</a:t>
            </a:r>
            <a:r>
              <a:rPr lang="cs-CZ" dirty="0" smtClean="0"/>
              <a:t>, F.); „...</a:t>
            </a:r>
            <a:r>
              <a:rPr lang="cs-CZ" dirty="0" err="1" smtClean="0"/>
              <a:t>nous</a:t>
            </a:r>
            <a:r>
              <a:rPr lang="cs-CZ" dirty="0" smtClean="0"/>
              <a:t> </a:t>
            </a:r>
            <a:r>
              <a:rPr lang="cs-CZ" dirty="0" err="1" smtClean="0"/>
              <a:t>rendre</a:t>
            </a:r>
            <a:r>
              <a:rPr lang="cs-CZ" dirty="0" smtClean="0"/>
              <a:t> </a:t>
            </a:r>
            <a:r>
              <a:rPr lang="cs-CZ" dirty="0" err="1" smtClean="0"/>
              <a:t>comme</a:t>
            </a:r>
            <a:r>
              <a:rPr lang="cs-CZ" dirty="0" smtClean="0"/>
              <a:t> </a:t>
            </a:r>
            <a:r>
              <a:rPr lang="cs-CZ" dirty="0" err="1" smtClean="0"/>
              <a:t>maîtres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possesseurs</a:t>
            </a:r>
            <a:r>
              <a:rPr lang="cs-CZ" dirty="0" smtClean="0"/>
              <a:t> de la </a:t>
            </a:r>
            <a:r>
              <a:rPr lang="cs-CZ" dirty="0" err="1" smtClean="0"/>
              <a:t>nature</a:t>
            </a:r>
            <a:r>
              <a:rPr lang="cs-CZ" dirty="0" smtClean="0"/>
              <a:t>“ (</a:t>
            </a:r>
            <a:r>
              <a:rPr lang="cs-CZ" dirty="0" err="1" smtClean="0"/>
              <a:t>Descartes</a:t>
            </a:r>
            <a:r>
              <a:rPr lang="cs-CZ" dirty="0" smtClean="0"/>
              <a:t>, R. </a:t>
            </a:r>
            <a:r>
              <a:rPr lang="cs-CZ" i="1" dirty="0" err="1" smtClean="0"/>
              <a:t>Discours</a:t>
            </a:r>
            <a:r>
              <a:rPr lang="cs-CZ" i="1" dirty="0" smtClean="0"/>
              <a:t> de la </a:t>
            </a:r>
            <a:r>
              <a:rPr lang="cs-CZ" i="1" dirty="0" err="1" smtClean="0"/>
              <a:t>méthode</a:t>
            </a:r>
            <a:r>
              <a:rPr lang="cs-CZ" dirty="0" smtClean="0"/>
              <a:t>)</a:t>
            </a:r>
            <a:endParaRPr lang="cs-CZ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small" dirty="0" err="1" smtClean="0"/>
              <a:t>Telos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methodos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 err="1" smtClean="0"/>
              <a:t>scholé</a:t>
            </a:r>
            <a:r>
              <a:rPr lang="cs-CZ" cap="small" dirty="0" smtClean="0"/>
              <a:t>  / </a:t>
            </a:r>
            <a:r>
              <a:rPr lang="cs-CZ" cap="small" dirty="0" err="1" smtClean="0"/>
              <a:t>ascholia</a:t>
            </a:r>
            <a:endParaRPr lang="cs-CZ" cap="small" dirty="0" smtClean="0"/>
          </a:p>
          <a:p>
            <a:r>
              <a:rPr lang="cs-CZ" cap="small" dirty="0" err="1" smtClean="0"/>
              <a:t>dia</a:t>
            </a:r>
            <a:r>
              <a:rPr lang="cs-CZ" cap="small" dirty="0" smtClean="0"/>
              <a:t>-logos</a:t>
            </a:r>
          </a:p>
          <a:p>
            <a:r>
              <a:rPr lang="cs-CZ" cap="small" dirty="0" err="1" smtClean="0"/>
              <a:t>areté</a:t>
            </a:r>
            <a:r>
              <a:rPr lang="cs-CZ" cap="small" dirty="0" smtClean="0"/>
              <a:t> (</a:t>
            </a:r>
            <a:r>
              <a:rPr lang="cs-CZ" cap="small" dirty="0" err="1" smtClean="0"/>
              <a:t>paidonomoi</a:t>
            </a:r>
            <a:r>
              <a:rPr lang="cs-CZ" cap="small" dirty="0" smtClean="0"/>
              <a:t>)</a:t>
            </a:r>
          </a:p>
          <a:p>
            <a:r>
              <a:rPr lang="cs-CZ" cap="small" dirty="0" err="1" smtClean="0"/>
              <a:t>agathos</a:t>
            </a:r>
            <a:r>
              <a:rPr lang="cs-CZ" cap="small" dirty="0" smtClean="0"/>
              <a:t> (</a:t>
            </a:r>
            <a:r>
              <a:rPr lang="cs-CZ" cap="small" dirty="0" err="1" smtClean="0"/>
              <a:t>kalon</a:t>
            </a:r>
            <a:r>
              <a:rPr lang="cs-CZ" cap="small" dirty="0" smtClean="0"/>
              <a:t> </a:t>
            </a:r>
            <a:r>
              <a:rPr lang="cs-CZ" cap="small" dirty="0" err="1" smtClean="0"/>
              <a:t>kai</a:t>
            </a:r>
            <a:r>
              <a:rPr lang="cs-CZ" cap="small" dirty="0" smtClean="0"/>
              <a:t> </a:t>
            </a:r>
            <a:r>
              <a:rPr lang="cs-CZ" cap="small" dirty="0" err="1" smtClean="0"/>
              <a:t>aganthon</a:t>
            </a:r>
            <a:r>
              <a:rPr lang="cs-CZ" cap="small" dirty="0" smtClean="0"/>
              <a:t>), fysis</a:t>
            </a:r>
          </a:p>
          <a:p>
            <a:r>
              <a:rPr lang="cs-CZ" cap="small" dirty="0" err="1" smtClean="0"/>
              <a:t>peras</a:t>
            </a:r>
            <a:endParaRPr lang="cs-CZ" cap="small" dirty="0" smtClean="0"/>
          </a:p>
          <a:p>
            <a:r>
              <a:rPr lang="cs-CZ" cap="small" dirty="0" err="1" smtClean="0"/>
              <a:t>sófrosyné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Komenského 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2474</Words>
  <Application>Microsoft Office PowerPoint</Application>
  <PresentationFormat>Předvádění na obrazovce (4:3)</PresentationFormat>
  <Paragraphs>389</Paragraphs>
  <Slides>42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 sady Office</vt:lpstr>
      <vt:lpstr>Didaktika etické výchovy</vt:lpstr>
      <vt:lpstr>K čemu? Proč?</vt:lpstr>
      <vt:lpstr>přirozenost</vt:lpstr>
      <vt:lpstr>ethos kai éthos</vt:lpstr>
      <vt:lpstr>Paideia</vt:lpstr>
      <vt:lpstr>Anthropos</vt:lpstr>
      <vt:lpstr>Paideia – educatio – humanitas </vt:lpstr>
      <vt:lpstr>Telos kai methodos</vt:lpstr>
      <vt:lpstr>Komenského Didaktika</vt:lpstr>
      <vt:lpstr>Co je didaktika dle Komenského?</vt:lpstr>
      <vt:lpstr>Kontext</vt:lpstr>
      <vt:lpstr>Methodus morum in specie. Jak obzvláštně mravům prospěšně učiti</vt:lpstr>
      <vt:lpstr>Methodus morum in specie. Jak obzvláštně mravům prospěšně učiti</vt:lpstr>
      <vt:lpstr>Didaktika etické výchovy dnes ČR a Evropské školy</vt:lpstr>
      <vt:lpstr>Snímek 15</vt:lpstr>
      <vt:lpstr>Etika a konkrétní výuka v České republice</vt:lpstr>
      <vt:lpstr>Etika a konkrétní výuka v České republice</vt:lpstr>
      <vt:lpstr>Etika a konkrétní výuka v České republice</vt:lpstr>
      <vt:lpstr>Etika a konkrétní výuka v České republice</vt:lpstr>
      <vt:lpstr>Systém etické výchovy a vzdělávání v Evropských školách (Schola Europaea)</vt:lpstr>
      <vt:lpstr>K současnému stavu Evropských škol (EE)</vt:lpstr>
      <vt:lpstr>K historii a stavu současné etické výchovy a vzdělávání v Evropských školách</vt:lpstr>
      <vt:lpstr>Tři charakteristické vlastnosti předmětu nekonfesní etika v EE</vt:lpstr>
      <vt:lpstr>Cílem: žák, který se zapojuje do osobního hledání </vt:lpstr>
      <vt:lpstr>Prostředky k naplnění cíle výuky</vt:lpstr>
      <vt:lpstr>Snímek 26</vt:lpstr>
      <vt:lpstr>Tři fáze výuky z didaktického hlediska</vt:lpstr>
      <vt:lpstr>Obecná pravidla pro výuku etiky v EE</vt:lpstr>
      <vt:lpstr>Základní náměty témat pro 1. ročník</vt:lpstr>
      <vt:lpstr>Základní náměty témat pro 2. ročník</vt:lpstr>
      <vt:lpstr>Základní náměty témat pro 3. ročník</vt:lpstr>
      <vt:lpstr>Základní náměty témat pro 4. ročník</vt:lpstr>
      <vt:lpstr>Základní náměty témat pro 5. ročník</vt:lpstr>
      <vt:lpstr>Hodnocení žáků v předmětu nekonfesní etika v EE</vt:lpstr>
      <vt:lpstr>Výuka etiky na sekundárním stupni Evropských škol</vt:lpstr>
      <vt:lpstr>Výuka etiky na sekundárním stupni Evropských škol = EE</vt:lpstr>
      <vt:lpstr>Etika pro sekundární stupeň v EE: Příklady témat:</vt:lpstr>
      <vt:lpstr>Etika pro sekundární stupeň v EE: Příklady témat:</vt:lpstr>
      <vt:lpstr>Etika pro sekundární stupeň v EE: Příklady témat:</vt:lpstr>
      <vt:lpstr>Etika pro sekundární stupeň v EE: Příklady témat:</vt:lpstr>
      <vt:lpstr>Učitel etické výchovy v EE</vt:lpstr>
      <vt:lpstr>Hodnocení etické výchovy v EE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etické výchovy</dc:title>
  <dc:creator>ZS</dc:creator>
  <cp:lastModifiedBy>ZS</cp:lastModifiedBy>
  <cp:revision>2</cp:revision>
  <dcterms:created xsi:type="dcterms:W3CDTF">2014-03-12T20:17:04Z</dcterms:created>
  <dcterms:modified xsi:type="dcterms:W3CDTF">2014-03-12T20:31:33Z</dcterms:modified>
</cp:coreProperties>
</file>