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9" r:id="rId4"/>
    <p:sldId id="270" r:id="rId5"/>
    <p:sldId id="261" r:id="rId6"/>
    <p:sldId id="262" r:id="rId7"/>
    <p:sldId id="258" r:id="rId8"/>
    <p:sldId id="263" r:id="rId9"/>
    <p:sldId id="264" r:id="rId10"/>
    <p:sldId id="268" r:id="rId11"/>
    <p:sldId id="265" r:id="rId12"/>
    <p:sldId id="271" r:id="rId13"/>
    <p:sldId id="259" r:id="rId14"/>
    <p:sldId id="26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BF4AE83-2CB2-49BC-A991-4D9084861ECA}" type="datetimeFigureOut">
              <a:rPr lang="cs-CZ" smtClean="0"/>
              <a:pPr/>
              <a:t>22.5.2014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60530B-5DBE-4169-B726-96D6C67F788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tickavychova.cz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nek\Desktop\etickavychov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16632"/>
            <a:ext cx="4608512" cy="446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rot="1264479">
            <a:off x="1473795" y="5052545"/>
            <a:ext cx="5637010" cy="882119"/>
          </a:xfrm>
        </p:spPr>
        <p:txBody>
          <a:bodyPr/>
          <a:lstStyle/>
          <a:p>
            <a:r>
              <a:rPr lang="cs-CZ" dirty="0" smtClean="0"/>
              <a:t>Zpracovala</a:t>
            </a:r>
            <a:r>
              <a:rPr lang="cs-CZ" dirty="0" smtClean="0"/>
              <a:t>: Simona </a:t>
            </a:r>
            <a:r>
              <a:rPr lang="cs-CZ" smtClean="0"/>
              <a:t>Hyková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rot="1339816">
            <a:off x="18313" y="3795614"/>
            <a:ext cx="8219695" cy="1140770"/>
          </a:xfrm>
        </p:spPr>
        <p:txBody>
          <a:bodyPr/>
          <a:lstStyle/>
          <a:p>
            <a:r>
              <a:rPr lang="cs-CZ" sz="6600" dirty="0" smtClean="0"/>
              <a:t>Etická výchova</a:t>
            </a:r>
            <a:endParaRPr lang="cs-CZ" sz="6600" dirty="0"/>
          </a:p>
        </p:txBody>
      </p:sp>
    </p:spTree>
    <p:extLst>
      <p:ext uri="{BB962C8B-B14F-4D97-AF65-F5344CB8AC3E}">
        <p14:creationId xmlns:p14="http://schemas.microsoft.com/office/powerpoint/2010/main" xmlns="" val="195809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Výchovný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Mezi aplikační témata patří:</a:t>
            </a:r>
          </a:p>
          <a:p>
            <a:pPr lvl="0"/>
            <a:r>
              <a:rPr lang="cs-CZ" dirty="0" smtClean="0"/>
              <a:t>Etické hodnoty</a:t>
            </a:r>
          </a:p>
          <a:p>
            <a:pPr lvl="0"/>
            <a:r>
              <a:rPr lang="cs-CZ" dirty="0" smtClean="0"/>
              <a:t>Sexuální zdraví</a:t>
            </a:r>
          </a:p>
          <a:p>
            <a:pPr lvl="0"/>
            <a:r>
              <a:rPr lang="cs-CZ" dirty="0" smtClean="0"/>
              <a:t>Rodinný život</a:t>
            </a:r>
          </a:p>
          <a:p>
            <a:pPr lvl="0"/>
            <a:r>
              <a:rPr lang="cs-CZ" dirty="0" smtClean="0"/>
              <a:t>Duchovní rozměr člověka</a:t>
            </a:r>
          </a:p>
          <a:p>
            <a:pPr lvl="0"/>
            <a:r>
              <a:rPr lang="cs-CZ" dirty="0" smtClean="0"/>
              <a:t>Ekonomické hodnoty</a:t>
            </a:r>
          </a:p>
          <a:p>
            <a:pPr lvl="0"/>
            <a:r>
              <a:rPr lang="cs-CZ" dirty="0" smtClean="0"/>
              <a:t>Ochrana přírody a životního prostředí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5229200"/>
            <a:ext cx="6512511" cy="1143000"/>
          </a:xfrm>
        </p:spPr>
        <p:txBody>
          <a:bodyPr/>
          <a:lstStyle/>
          <a:p>
            <a:r>
              <a:rPr lang="cs-CZ" dirty="0" smtClean="0"/>
              <a:t>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764704"/>
            <a:ext cx="8208912" cy="4320480"/>
          </a:xfrm>
        </p:spPr>
        <p:txBody>
          <a:bodyPr>
            <a:normAutofit/>
          </a:bodyPr>
          <a:lstStyle/>
          <a:p>
            <a:r>
              <a:rPr lang="cs-CZ" dirty="0" smtClean="0"/>
              <a:t>Cílem metod a prostředků není jen informovat žáka, ale umožnit mu, aby si vytvořil na dané téma vlastní názor a osvojil si přiměřené postoje a chování. </a:t>
            </a:r>
          </a:p>
          <a:p>
            <a:pPr>
              <a:buNone/>
            </a:pPr>
            <a:r>
              <a:rPr lang="cs-CZ" b="1" dirty="0" smtClean="0"/>
              <a:t>K tomuto cíli vedeme hodiny etické </a:t>
            </a:r>
            <a:r>
              <a:rPr lang="cs-CZ" b="1" smtClean="0"/>
              <a:t>výchovy uspořádáním </a:t>
            </a:r>
            <a:r>
              <a:rPr lang="cs-CZ" b="1" dirty="0" smtClean="0"/>
              <a:t>a to do těchto čtyř fází:</a:t>
            </a:r>
            <a:endParaRPr lang="cs-CZ" u="sng" dirty="0" smtClean="0"/>
          </a:p>
          <a:p>
            <a:r>
              <a:rPr lang="cs-CZ" u="sng" dirty="0" smtClean="0"/>
              <a:t>1. Senzibilizace</a:t>
            </a:r>
            <a:endParaRPr lang="cs-CZ" dirty="0" smtClean="0"/>
          </a:p>
          <a:p>
            <a:r>
              <a:rPr lang="cs-CZ" u="sng" dirty="0" smtClean="0"/>
              <a:t>2. Hodnotová reflexe</a:t>
            </a:r>
            <a:endParaRPr lang="cs-CZ" dirty="0" smtClean="0"/>
          </a:p>
          <a:p>
            <a:r>
              <a:rPr lang="cs-CZ" u="sng" dirty="0" smtClean="0"/>
              <a:t>3. Nácvik ve třídě</a:t>
            </a:r>
            <a:endParaRPr lang="cs-CZ" dirty="0" smtClean="0"/>
          </a:p>
          <a:p>
            <a:r>
              <a:rPr lang="cs-CZ" u="sng" dirty="0" smtClean="0"/>
              <a:t>4. Reálná zkušenost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372168"/>
            <a:ext cx="8208911" cy="1361088"/>
          </a:xfrm>
        </p:spPr>
        <p:txBody>
          <a:bodyPr/>
          <a:lstStyle/>
          <a:p>
            <a:r>
              <a:rPr lang="cs-CZ" dirty="0" smtClean="0"/>
              <a:t>Ctnost, zdatnost, hodnoty hodnot?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980728"/>
            <a:ext cx="7912968" cy="2808312"/>
          </a:xfrm>
        </p:spPr>
        <p:txBody>
          <a:bodyPr/>
          <a:lstStyle/>
          <a:p>
            <a:r>
              <a:rPr lang="cs-CZ" dirty="0" smtClean="0"/>
              <a:t>Etika pěstuje ctnosti – s tím souvisí otázka, jestli je něco naučitelného?</a:t>
            </a:r>
          </a:p>
          <a:p>
            <a:pPr lvl="2"/>
            <a:r>
              <a:rPr lang="cs-CZ" sz="2400" dirty="0" smtClean="0"/>
              <a:t>jde naučit ctnost?</a:t>
            </a:r>
            <a:endParaRPr lang="cs-CZ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755576" y="1844824"/>
            <a:ext cx="7848872" cy="2952328"/>
          </a:xfrm>
        </p:spPr>
        <p:txBody>
          <a:bodyPr/>
          <a:lstStyle/>
          <a:p>
            <a:r>
              <a:rPr lang="cs-CZ" dirty="0"/>
              <a:t>http://www.youtube.com/watch?v=T7IL2X2uk1I</a:t>
            </a: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175351" cy="1224136"/>
          </a:xfrm>
        </p:spPr>
        <p:txBody>
          <a:bodyPr/>
          <a:lstStyle/>
          <a:p>
            <a:r>
              <a:rPr lang="cs-CZ" dirty="0" smtClean="0"/>
              <a:t>Video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26304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4896" cy="4968551"/>
          </a:xfrm>
        </p:spPr>
        <p:txBody>
          <a:bodyPr/>
          <a:lstStyle/>
          <a:p>
            <a:r>
              <a:rPr lang="cs-CZ" i="1" dirty="0"/>
              <a:t>K etické výchově</a:t>
            </a:r>
            <a:r>
              <a:rPr lang="cs-CZ" dirty="0"/>
              <a:t>. Praha: Milada </a:t>
            </a:r>
            <a:r>
              <a:rPr lang="cs-CZ" dirty="0" err="1"/>
              <a:t>Karez</a:t>
            </a:r>
            <a:r>
              <a:rPr lang="cs-CZ" dirty="0"/>
              <a:t>, 2011. ISBN 978-80-905117-0-5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i="1" dirty="0" smtClean="0"/>
              <a:t>PLATÓN: </a:t>
            </a:r>
            <a:r>
              <a:rPr lang="cs-CZ" i="1" dirty="0" err="1" smtClean="0"/>
              <a:t>Euthydémos</a:t>
            </a:r>
            <a:r>
              <a:rPr lang="cs-CZ" dirty="0" smtClean="0"/>
              <a:t>. Praha: OIKOYMENH, 2000. ISBN 80-85241-56-9. </a:t>
            </a:r>
          </a:p>
          <a:p>
            <a:endParaRPr lang="cs-CZ" dirty="0" smtClean="0"/>
          </a:p>
          <a:p>
            <a:r>
              <a:rPr lang="cs-CZ" dirty="0"/>
              <a:t>Etická výchova. </a:t>
            </a:r>
            <a:r>
              <a:rPr lang="cs-CZ" i="1" dirty="0"/>
              <a:t>Etická výchova</a:t>
            </a:r>
            <a:r>
              <a:rPr lang="cs-CZ" dirty="0"/>
              <a:t> [online]. 2012 [cit. 2014-04-23]. </a:t>
            </a:r>
            <a:r>
              <a:rPr lang="cs-CZ" dirty="0" smtClean="0"/>
              <a:t>Dostupné </a:t>
            </a:r>
            <a:r>
              <a:rPr lang="cs-CZ" dirty="0"/>
              <a:t>z: </a:t>
            </a:r>
            <a:r>
              <a:rPr lang="cs-CZ" dirty="0">
                <a:hlinkClick r:id="rId2"/>
              </a:rPr>
              <a:t>http://www.</a:t>
            </a:r>
            <a:r>
              <a:rPr lang="cs-CZ" dirty="0" err="1">
                <a:hlinkClick r:id="rId2"/>
              </a:rPr>
              <a:t>etickavychova.cz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899592" y="260649"/>
            <a:ext cx="7175351" cy="1152128"/>
          </a:xfrm>
        </p:spPr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pic>
        <p:nvPicPr>
          <p:cNvPr id="1026" name="Picture 2" descr="C:\Documents and Settings\Student\Plocha\logo-ev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725144"/>
            <a:ext cx="7156944" cy="150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9219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496944" cy="410445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cs-CZ" dirty="0" smtClean="0"/>
              <a:t>Co je etická výchova?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Cílem </a:t>
            </a:r>
            <a:r>
              <a:rPr lang="cs-CZ" dirty="0"/>
              <a:t>je pozitivní ovlivňování postojů a chování </a:t>
            </a:r>
            <a:r>
              <a:rPr lang="cs-CZ" dirty="0" smtClean="0"/>
              <a:t>dítěte.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Nejedná </a:t>
            </a:r>
            <a:r>
              <a:rPr lang="cs-CZ" dirty="0"/>
              <a:t>se o výuku jako je například občanská výchova nebo </a:t>
            </a:r>
            <a:r>
              <a:rPr lang="cs-CZ" dirty="0" smtClean="0"/>
              <a:t>morálka nebo </a:t>
            </a:r>
            <a:r>
              <a:rPr lang="cs-CZ" dirty="0"/>
              <a:t>dokonce etiketa. </a:t>
            </a: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Namísto </a:t>
            </a:r>
            <a:r>
              <a:rPr lang="cs-CZ" dirty="0"/>
              <a:t>otázky Co je dobro? </a:t>
            </a:r>
            <a:r>
              <a:rPr lang="cs-CZ" dirty="0" smtClean="0"/>
              <a:t>Se upřednostňuje otázka Jak se chovat na veřejnosti? Což nemá s etikou nic společného.</a:t>
            </a: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352928" cy="1793167"/>
          </a:xfrm>
        </p:spPr>
        <p:txBody>
          <a:bodyPr/>
          <a:lstStyle/>
          <a:p>
            <a:r>
              <a:rPr lang="cs-CZ" dirty="0" smtClean="0"/>
              <a:t>Etická výchova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528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9" y="4372168"/>
            <a:ext cx="7982272" cy="1143000"/>
          </a:xfrm>
        </p:spPr>
        <p:txBody>
          <a:bodyPr/>
          <a:lstStyle/>
          <a:p>
            <a:r>
              <a:rPr lang="cs-CZ" dirty="0" smtClean="0"/>
              <a:t>Roční plán Etické výchovy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352928" cy="3801576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Zájmový kroužek: Etická výchova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cílová skupina: žáci 5.-9.třída ZŠ Smolkova, Praha 4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výuka: říjen – květen, 30.lekcí, 2x týdně 30.minut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7" y="4372168"/>
            <a:ext cx="7910264" cy="1143000"/>
          </a:xfrm>
        </p:spPr>
        <p:txBody>
          <a:bodyPr/>
          <a:lstStyle/>
          <a:p>
            <a:r>
              <a:rPr lang="cs-CZ" dirty="0" smtClean="0"/>
              <a:t>Cíle pracovní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776864" cy="3474720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Provést průzkum současného stavu výuky etické výchovy </a:t>
            </a:r>
          </a:p>
          <a:p>
            <a:pPr lvl="0"/>
            <a:r>
              <a:rPr lang="cs-CZ" dirty="0" smtClean="0"/>
              <a:t>Vytvořit osnovy, metodiky, pracovní listy a učebnice pro žáky</a:t>
            </a:r>
          </a:p>
          <a:p>
            <a:pPr lvl="0"/>
            <a:r>
              <a:rPr lang="cs-CZ" dirty="0" smtClean="0"/>
              <a:t>Vytvořit metodiku propojení s průřezovými tématy</a:t>
            </a:r>
          </a:p>
          <a:p>
            <a:pPr lvl="0"/>
            <a:r>
              <a:rPr lang="cs-CZ" dirty="0" smtClean="0"/>
              <a:t>Další vzdělávání pedagogických pracovníků v etické výchově</a:t>
            </a:r>
          </a:p>
          <a:p>
            <a:pPr lvl="0"/>
            <a:r>
              <a:rPr lang="cs-CZ" dirty="0" smtClean="0"/>
              <a:t>Informační kampaň</a:t>
            </a:r>
          </a:p>
          <a:p>
            <a:pPr lvl="0"/>
            <a:r>
              <a:rPr lang="cs-CZ" dirty="0" smtClean="0"/>
              <a:t>Systematická příprava učitelů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25144"/>
            <a:ext cx="7416824" cy="1143000"/>
          </a:xfrm>
        </p:spPr>
        <p:txBody>
          <a:bodyPr/>
          <a:lstStyle/>
          <a:p>
            <a:r>
              <a:rPr lang="cs-CZ" dirty="0" smtClean="0"/>
              <a:t>Principy etické výchovy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7632848" cy="3312368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Každý člověk má svoji důstojnost</a:t>
            </a:r>
          </a:p>
          <a:p>
            <a:pPr lvl="0"/>
            <a:r>
              <a:rPr lang="cs-CZ" dirty="0" smtClean="0"/>
              <a:t>Člověk je bytost svobodná a zodpovědná</a:t>
            </a:r>
          </a:p>
          <a:p>
            <a:pPr lvl="0"/>
            <a:r>
              <a:rPr lang="cs-CZ" dirty="0" smtClean="0"/>
              <a:t>Nejefektivnějším prostředkem učení je vlastní zkušenost</a:t>
            </a:r>
          </a:p>
          <a:p>
            <a:pPr lvl="0"/>
            <a:r>
              <a:rPr lang="cs-CZ" dirty="0" smtClean="0"/>
              <a:t>Pro vzdělávání je důležité výchovné společenství založené na důvěře</a:t>
            </a:r>
          </a:p>
          <a:p>
            <a:pPr lvl="0"/>
            <a:r>
              <a:rPr lang="cs-CZ" dirty="0" smtClean="0"/>
              <a:t>Učitel výchovně působí především svým příkladem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Složky etické výchovy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39552" y="692696"/>
            <a:ext cx="7272808" cy="3744416"/>
          </a:xfrm>
        </p:spPr>
        <p:txBody>
          <a:bodyPr>
            <a:normAutofit fontScale="77500" lnSpcReduction="20000"/>
          </a:bodyPr>
          <a:lstStyle/>
          <a:p>
            <a:r>
              <a:rPr lang="cs-CZ" sz="3600" u="sng" dirty="0" smtClean="0"/>
              <a:t>Předmět Etická výchova můžeme pro názornost rozdělit do čtyř složek: </a:t>
            </a:r>
          </a:p>
          <a:p>
            <a:pPr>
              <a:buNone/>
            </a:pPr>
            <a:endParaRPr lang="cs-CZ" sz="3600" u="sng" dirty="0" smtClean="0"/>
          </a:p>
          <a:p>
            <a:pPr lvl="2"/>
            <a:r>
              <a:rPr lang="cs-CZ" sz="2600" dirty="0" smtClean="0"/>
              <a:t>Prosociálnost</a:t>
            </a:r>
          </a:p>
          <a:p>
            <a:pPr lvl="2"/>
            <a:endParaRPr lang="cs-CZ" sz="2600" dirty="0" smtClean="0"/>
          </a:p>
          <a:p>
            <a:pPr lvl="2"/>
            <a:r>
              <a:rPr lang="cs-CZ" sz="2600" dirty="0" smtClean="0"/>
              <a:t>Výchovný styl</a:t>
            </a:r>
          </a:p>
          <a:p>
            <a:pPr lvl="2"/>
            <a:endParaRPr lang="cs-CZ" sz="2600" dirty="0" smtClean="0"/>
          </a:p>
          <a:p>
            <a:pPr lvl="2"/>
            <a:r>
              <a:rPr lang="cs-CZ" sz="2600" dirty="0" smtClean="0"/>
              <a:t>Výchovný program</a:t>
            </a:r>
          </a:p>
          <a:p>
            <a:pPr lvl="2"/>
            <a:endParaRPr lang="cs-CZ" sz="2600" dirty="0" smtClean="0"/>
          </a:p>
          <a:p>
            <a:pPr lvl="2"/>
            <a:r>
              <a:rPr lang="cs-CZ" sz="2600" dirty="0" smtClean="0"/>
              <a:t>Metody</a:t>
            </a:r>
          </a:p>
          <a:p>
            <a:pPr lvl="2"/>
            <a:endParaRPr lang="cs-CZ" sz="1600" dirty="0" smtClean="0"/>
          </a:p>
          <a:p>
            <a:pPr>
              <a:buNone/>
            </a:pPr>
            <a:endParaRPr lang="cs-CZ" sz="2000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280920" cy="4896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cs-CZ" dirty="0" smtClean="0"/>
              <a:t>Čím </a:t>
            </a:r>
            <a:r>
              <a:rPr lang="cs-CZ" dirty="0"/>
              <a:t>se vyznačuje prosociální chování? </a:t>
            </a:r>
            <a:endParaRPr lang="cs-CZ" b="1" dirty="0" smtClean="0"/>
          </a:p>
          <a:p>
            <a:r>
              <a:rPr lang="cs-CZ" b="1" dirty="0" smtClean="0"/>
              <a:t>Mezi </a:t>
            </a:r>
            <a:r>
              <a:rPr lang="cs-CZ" b="1" dirty="0"/>
              <a:t>charakteristiky prosociální osobnosti </a:t>
            </a:r>
            <a:r>
              <a:rPr lang="cs-CZ" b="1" dirty="0" smtClean="0"/>
              <a:t>patří:</a:t>
            </a: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Projevování </a:t>
            </a:r>
            <a:r>
              <a:rPr lang="cs-CZ" dirty="0"/>
              <a:t>soucitu s lidmi, kteří mají </a:t>
            </a:r>
            <a:r>
              <a:rPr lang="cs-CZ" dirty="0" smtClean="0"/>
              <a:t>těžkosti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Radost </a:t>
            </a:r>
            <a:r>
              <a:rPr lang="cs-CZ" dirty="0"/>
              <a:t>z obdarování někoho, nebo rozdělení se s </a:t>
            </a:r>
            <a:r>
              <a:rPr lang="cs-CZ" dirty="0" smtClean="0"/>
              <a:t>někým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Namáhání </a:t>
            </a:r>
            <a:r>
              <a:rPr lang="cs-CZ" dirty="0"/>
              <a:t>se ve prospěch </a:t>
            </a:r>
            <a:r>
              <a:rPr lang="cs-CZ" dirty="0" smtClean="0"/>
              <a:t>druhých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Přijímání </a:t>
            </a:r>
            <a:r>
              <a:rPr lang="cs-CZ" dirty="0"/>
              <a:t>úspěchů jiných lidí bez </a:t>
            </a:r>
            <a:r>
              <a:rPr lang="cs-CZ" dirty="0" smtClean="0"/>
              <a:t>závisti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Pochopení </a:t>
            </a:r>
            <a:r>
              <a:rPr lang="cs-CZ" dirty="0"/>
              <a:t>starostí a problémů jiných </a:t>
            </a:r>
            <a:r>
              <a:rPr lang="cs-CZ" dirty="0" smtClean="0"/>
              <a:t>lidí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475656" y="5373216"/>
            <a:ext cx="7175351" cy="1224136"/>
          </a:xfrm>
        </p:spPr>
        <p:txBody>
          <a:bodyPr/>
          <a:lstStyle/>
          <a:p>
            <a:r>
              <a:rPr lang="cs-CZ" dirty="0" smtClean="0"/>
              <a:t>Prosociálnosti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703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Výchovný styl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43000" y="476672"/>
            <a:ext cx="7029400" cy="38164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V etické výchově je výchovný styl určen těmito zásadami:</a:t>
            </a:r>
          </a:p>
          <a:p>
            <a:pPr lvl="0"/>
            <a:r>
              <a:rPr lang="cs-CZ" dirty="0" smtClean="0"/>
              <a:t>Vytvořit z třídy výchovné společenství.</a:t>
            </a:r>
          </a:p>
          <a:p>
            <a:pPr lvl="0"/>
            <a:r>
              <a:rPr lang="cs-CZ" dirty="0" smtClean="0"/>
              <a:t>Přijmout druhého takového, jaký je, vyjádřit mu sympatie.</a:t>
            </a:r>
          </a:p>
          <a:p>
            <a:pPr lvl="0"/>
            <a:r>
              <a:rPr lang="cs-CZ" dirty="0" smtClean="0"/>
              <a:t>Stanovit jasná pravidla hry.</a:t>
            </a:r>
          </a:p>
          <a:p>
            <a:pPr lvl="0"/>
            <a:r>
              <a:rPr lang="cs-CZ" dirty="0" smtClean="0"/>
              <a:t>Vybízet k prosociálnosti.</a:t>
            </a:r>
          </a:p>
          <a:p>
            <a:pPr lvl="0"/>
            <a:r>
              <a:rPr lang="cs-CZ" dirty="0" smtClean="0"/>
              <a:t>Odměny a trest užívat přiměřeně.</a:t>
            </a:r>
          </a:p>
          <a:p>
            <a:pPr lvl="0"/>
            <a:r>
              <a:rPr lang="cs-CZ" dirty="0" smtClean="0"/>
              <a:t>Do výchovného procesu zapojit i rodiče.</a:t>
            </a:r>
          </a:p>
          <a:p>
            <a:pPr lvl="0"/>
            <a:r>
              <a:rPr lang="cs-CZ" dirty="0" smtClean="0"/>
              <a:t>Vytvářet radostnou atmosféru. 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5517232"/>
            <a:ext cx="6512511" cy="1143000"/>
          </a:xfrm>
        </p:spPr>
        <p:txBody>
          <a:bodyPr/>
          <a:lstStyle/>
          <a:p>
            <a:r>
              <a:rPr lang="cs-CZ" dirty="0" smtClean="0"/>
              <a:t>Výchovný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908720"/>
            <a:ext cx="7992888" cy="40324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u="sng" dirty="0" smtClean="0"/>
              <a:t>Skládá se z deseti bodů, které podporují pozitivní vývoj osobnosti žáka:</a:t>
            </a:r>
            <a:endParaRPr lang="cs-CZ" b="1" dirty="0" smtClean="0"/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Mezilidské vztahy a komunikace.</a:t>
            </a:r>
          </a:p>
          <a:p>
            <a:pPr lvl="0"/>
            <a:r>
              <a:rPr lang="cs-CZ" dirty="0" smtClean="0"/>
              <a:t>Důstojnost lidské osoby. Pozitivní hodnocení sebe.</a:t>
            </a:r>
          </a:p>
          <a:p>
            <a:pPr lvl="0"/>
            <a:r>
              <a:rPr lang="cs-CZ" dirty="0" smtClean="0"/>
              <a:t>Pozitivní hodnocení druhých.</a:t>
            </a:r>
          </a:p>
          <a:p>
            <a:pPr lvl="0"/>
            <a:r>
              <a:rPr lang="cs-CZ" dirty="0" smtClean="0"/>
              <a:t>Kreativita a iniciativa. Řešení problémů a úkolů. Přijetí vlastního a společného rozhodnutí.</a:t>
            </a:r>
          </a:p>
          <a:p>
            <a:pPr lvl="0"/>
            <a:r>
              <a:rPr lang="cs-CZ" dirty="0" smtClean="0"/>
              <a:t>Komunikace citů.</a:t>
            </a:r>
          </a:p>
          <a:p>
            <a:pPr lvl="0"/>
            <a:r>
              <a:rPr lang="cs-CZ" dirty="0" smtClean="0"/>
              <a:t>Interpersonální a sociální empatie.</a:t>
            </a:r>
          </a:p>
          <a:p>
            <a:pPr lvl="0"/>
            <a:r>
              <a:rPr lang="cs-CZ" dirty="0" smtClean="0"/>
              <a:t>Asertivita. Zvládnutí agresivity a soutěživosti. Sebeovládání. Řešení konfliktů.</a:t>
            </a:r>
          </a:p>
          <a:p>
            <a:pPr lvl="0"/>
            <a:r>
              <a:rPr lang="cs-CZ" dirty="0" smtClean="0"/>
              <a:t>Reálné a zobrazené vzory.</a:t>
            </a:r>
          </a:p>
          <a:p>
            <a:pPr lvl="0"/>
            <a:r>
              <a:rPr lang="cs-CZ" dirty="0" smtClean="0"/>
              <a:t>Prosociální chování v osobních vztazích. Pomoc, darování, dělení se, spolupráce, přátelství.</a:t>
            </a:r>
          </a:p>
          <a:p>
            <a:pPr lvl="0"/>
            <a:r>
              <a:rPr lang="cs-CZ" dirty="0" smtClean="0"/>
              <a:t>Prosociální chování ve veřejném životě. Solidarita a sociální problémy.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238</TotalTime>
  <Words>499</Words>
  <Application>Microsoft Office PowerPoint</Application>
  <PresentationFormat>Předvádění na obrazovce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Aerodynamika</vt:lpstr>
      <vt:lpstr>Etická výchova</vt:lpstr>
      <vt:lpstr>Etická výchova</vt:lpstr>
      <vt:lpstr>Roční plán Etické výchovy </vt:lpstr>
      <vt:lpstr>Cíle pracovní skupiny</vt:lpstr>
      <vt:lpstr>Principy etické výchovy </vt:lpstr>
      <vt:lpstr>Složky etické výchovy </vt:lpstr>
      <vt:lpstr>Prosociálnosti</vt:lpstr>
      <vt:lpstr>Výchovný styl </vt:lpstr>
      <vt:lpstr>Výchovný program</vt:lpstr>
      <vt:lpstr>Výchovný program</vt:lpstr>
      <vt:lpstr>Metody</vt:lpstr>
      <vt:lpstr>Ctnost, zdatnost, hodnoty hodnot?</vt:lpstr>
      <vt:lpstr>Video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Etická výchova</dc:title>
  <dc:creator>Janek</dc:creator>
  <cp:lastModifiedBy>Jabok</cp:lastModifiedBy>
  <cp:revision>18</cp:revision>
  <dcterms:created xsi:type="dcterms:W3CDTF">2014-04-22T11:27:43Z</dcterms:created>
  <dcterms:modified xsi:type="dcterms:W3CDTF">2014-05-22T12:40:28Z</dcterms:modified>
</cp:coreProperties>
</file>