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2ADB1-736D-4B9D-9C60-1B0F54EDBB85}" type="datetimeFigureOut">
              <a:rPr lang="cs-CZ" smtClean="0"/>
              <a:t>22.5.2014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7A266-CC79-46A4-8C1D-439D93BF8EE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Cíle</a:t>
            </a:r>
            <a:br>
              <a:rPr lang="cs-CZ" dirty="0" smtClean="0"/>
            </a:br>
            <a:r>
              <a:rPr lang="cs-CZ" dirty="0" smtClean="0"/>
              <a:t>při výuce etiky/náboženství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dirty="0" smtClean="0"/>
              <a:t>Cíl etické výchovy v systému Evropských škol</a:t>
            </a:r>
            <a:endParaRPr lang="cs-CZ" sz="40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 žák, který se zapojuje do osobního hledání </a:t>
            </a:r>
          </a:p>
          <a:p>
            <a:pPr eaLnBrk="1" hangingPunct="1"/>
            <a:r>
              <a:rPr lang="cs-CZ" dirty="0" smtClean="0"/>
              <a:t>svého </a:t>
            </a:r>
            <a:r>
              <a:rPr lang="cs-CZ" dirty="0" smtClean="0"/>
              <a:t>místa a své úlohy v rodině, skupině, ve společnosti</a:t>
            </a:r>
          </a:p>
          <a:p>
            <a:pPr eaLnBrk="1" hangingPunct="1"/>
            <a:r>
              <a:rPr lang="cs-CZ" dirty="0" smtClean="0"/>
              <a:t>hodnot a principů, které vedou jeho činy, myšlenky, životní volby;</a:t>
            </a:r>
          </a:p>
          <a:p>
            <a:pPr eaLnBrk="1" hangingPunct="1"/>
            <a:r>
              <a:rPr lang="cs-CZ" dirty="0" smtClean="0"/>
              <a:t>odpovědí na (celoživotní) existenciální otázky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Cíle náboženské výchovy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nejvlastnější rozvoj lidské osobnosti (pomoci v člověku ukrytému druhému člověku, aby rozepjal křídla - viz Ernst </a:t>
            </a:r>
            <a:r>
              <a:rPr lang="cs-CZ" dirty="0" err="1" smtClean="0"/>
              <a:t>Bloch</a:t>
            </a:r>
            <a:r>
              <a:rPr lang="cs-CZ" dirty="0" smtClean="0"/>
              <a:t>) - pomoc rozvoji našeho lidství</a:t>
            </a:r>
          </a:p>
          <a:p>
            <a:r>
              <a:rPr lang="cs-CZ" dirty="0" smtClean="0"/>
              <a:t>dospělé (rozuměj: zralé) utváření vlastního života - namísto kopírování a klišé (tedy namísto neautentického života) - "Zcitlivění pro to, co je ukryto za tím, co stojí v popředí a je uchopitelné, co dává člověku a jeho světu smysl, a uvedení do přiměřených výrazových forem pro vztah člověka k podstatě dávající smysl jeho bytí" (A. </a:t>
            </a:r>
            <a:r>
              <a:rPr lang="cs-CZ" dirty="0" err="1" smtClean="0"/>
              <a:t>Exler</a:t>
            </a:r>
            <a:r>
              <a:rPr lang="cs-CZ" dirty="0" smtClean="0"/>
              <a:t>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dle Muchová, L. </a:t>
            </a:r>
            <a:r>
              <a:rPr lang="cs-CZ" i="1" dirty="0" smtClean="0"/>
              <a:t>Úvod do náboženské pedagogiky</a:t>
            </a:r>
            <a:r>
              <a:rPr lang="cs-CZ" dirty="0" smtClean="0"/>
              <a:t>. Olomouc: MCM, 1994, s. 36nn</a:t>
            </a:r>
            <a:r>
              <a:rPr lang="cs-CZ" dirty="0" smtClean="0"/>
              <a:t>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cíle náboženské výchovy</a:t>
            </a:r>
            <a:br>
              <a:rPr lang="cs-CZ" dirty="0" smtClean="0"/>
            </a:br>
            <a:r>
              <a:rPr lang="cs-CZ" dirty="0" smtClean="0"/>
              <a:t>dle J. </a:t>
            </a:r>
            <a:r>
              <a:rPr lang="cs-CZ" dirty="0" err="1" smtClean="0"/>
              <a:t>Quadfliega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směřování:</a:t>
            </a:r>
          </a:p>
          <a:p>
            <a:r>
              <a:rPr lang="cs-CZ" dirty="0" smtClean="0"/>
              <a:t>do oblasti "já" - "lidé" - "věci": schopnost: </a:t>
            </a:r>
            <a:r>
              <a:rPr lang="cs-CZ" b="1" dirty="0" smtClean="0"/>
              <a:t>rozumět</a:t>
            </a:r>
            <a:r>
              <a:rPr lang="cs-CZ" dirty="0" smtClean="0"/>
              <a:t> sám sobě, </a:t>
            </a:r>
            <a:r>
              <a:rPr lang="cs-CZ" b="1" dirty="0" smtClean="0"/>
              <a:t>utvářet</a:t>
            </a:r>
            <a:r>
              <a:rPr lang="cs-CZ" dirty="0" smtClean="0"/>
              <a:t> svůj život, </a:t>
            </a:r>
            <a:r>
              <a:rPr lang="cs-CZ" b="1" dirty="0" smtClean="0"/>
              <a:t>vycházet</a:t>
            </a:r>
            <a:r>
              <a:rPr lang="cs-CZ" dirty="0" smtClean="0"/>
              <a:t> s bližními lidsky, rozumět druhým a respektovat je, zacházet se zvířaty a věcmi přiměřeně zvířatům a věcem;</a:t>
            </a:r>
          </a:p>
          <a:p>
            <a:r>
              <a:rPr lang="cs-CZ" dirty="0" smtClean="0"/>
              <a:t>do oblasti "já a Bůh" - "Bůh  a já": schopnost: </a:t>
            </a:r>
            <a:r>
              <a:rPr lang="cs-CZ" b="1" dirty="0" smtClean="0"/>
              <a:t>znázorňovat</a:t>
            </a:r>
            <a:r>
              <a:rPr lang="cs-CZ" dirty="0" smtClean="0"/>
              <a:t> náboženské výrazové formy, </a:t>
            </a:r>
            <a:r>
              <a:rPr lang="cs-CZ" b="1" dirty="0" smtClean="0"/>
              <a:t>objevovat</a:t>
            </a:r>
            <a:r>
              <a:rPr lang="cs-CZ" dirty="0" smtClean="0"/>
              <a:t> a </a:t>
            </a:r>
            <a:r>
              <a:rPr lang="cs-CZ" b="1" dirty="0" smtClean="0"/>
              <a:t>interpretovat</a:t>
            </a:r>
            <a:r>
              <a:rPr lang="cs-CZ" dirty="0" smtClean="0"/>
              <a:t> skryté nebo otevřené výpovědi  o Bohu; </a:t>
            </a:r>
            <a:r>
              <a:rPr lang="cs-CZ" b="1" dirty="0" smtClean="0"/>
              <a:t>uvědomit</a:t>
            </a:r>
            <a:r>
              <a:rPr lang="cs-CZ" dirty="0" smtClean="0"/>
              <a:t> si zvláštní nárok Bible jako zdroje výpovědi o Bohu.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cíle pro oblast náboženského vzdělávání a výchovy</a:t>
            </a:r>
            <a:br>
              <a:rPr lang="cs-CZ" sz="3200" dirty="0" smtClean="0"/>
            </a:br>
            <a:r>
              <a:rPr lang="cs-CZ" sz="3200" dirty="0" smtClean="0"/>
              <a:t>dle </a:t>
            </a:r>
            <a:r>
              <a:rPr lang="cs-CZ" sz="3200" dirty="0" smtClean="0"/>
              <a:t>R. </a:t>
            </a:r>
            <a:r>
              <a:rPr lang="cs-CZ" sz="3200" dirty="0" err="1" smtClean="0"/>
              <a:t>Leuenberger</a:t>
            </a:r>
            <a:r>
              <a:rPr lang="cs-CZ" sz="3200" dirty="0" err="1"/>
              <a:t>a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cs-CZ" dirty="0" smtClean="0"/>
              <a:t>umět: </a:t>
            </a:r>
          </a:p>
          <a:p>
            <a:pPr lvl="2"/>
            <a:r>
              <a:rPr lang="cs-CZ" dirty="0" smtClean="0"/>
              <a:t>se </a:t>
            </a:r>
            <a:r>
              <a:rPr lang="cs-CZ" b="1" dirty="0" smtClean="0"/>
              <a:t>ptát</a:t>
            </a:r>
            <a:r>
              <a:rPr lang="cs-CZ" dirty="0" smtClean="0"/>
              <a:t> po nosné moci v celé rozporuplnosti lidského bytí</a:t>
            </a:r>
          </a:p>
          <a:p>
            <a:pPr lvl="2"/>
            <a:r>
              <a:rPr lang="cs-CZ" b="1" dirty="0" smtClean="0"/>
              <a:t>vysvětlovat</a:t>
            </a:r>
            <a:r>
              <a:rPr lang="cs-CZ" dirty="0" smtClean="0"/>
              <a:t> vlastní náboženské zkušenosti</a:t>
            </a:r>
          </a:p>
          <a:p>
            <a:pPr lvl="2"/>
            <a:r>
              <a:rPr lang="cs-CZ" b="1" dirty="0" smtClean="0"/>
              <a:t>odhalovat</a:t>
            </a:r>
            <a:r>
              <a:rPr lang="cs-CZ" dirty="0" smtClean="0"/>
              <a:t> zneužívání náboženských kategorií a postojů</a:t>
            </a:r>
          </a:p>
          <a:p>
            <a:pPr lvl="2"/>
            <a:r>
              <a:rPr lang="cs-CZ" dirty="0" smtClean="0"/>
              <a:t>neagresivně </a:t>
            </a:r>
            <a:r>
              <a:rPr lang="cs-CZ" b="1" dirty="0" smtClean="0"/>
              <a:t>hovořit</a:t>
            </a:r>
            <a:r>
              <a:rPr lang="cs-CZ" dirty="0" smtClean="0"/>
              <a:t> o náboženských pojetích, která jsou v rozporu s vlastním pojetím</a:t>
            </a:r>
          </a:p>
          <a:p>
            <a:pPr lvl="2"/>
            <a:r>
              <a:rPr lang="cs-CZ" b="1" dirty="0" smtClean="0"/>
              <a:t>meditovat</a:t>
            </a:r>
            <a:r>
              <a:rPr lang="cs-CZ" dirty="0" smtClean="0"/>
              <a:t> a </a:t>
            </a:r>
            <a:r>
              <a:rPr lang="cs-CZ" b="1" dirty="0" smtClean="0"/>
              <a:t>reflektovat</a:t>
            </a:r>
            <a:r>
              <a:rPr lang="cs-CZ" dirty="0" smtClean="0"/>
              <a:t> možný význam náboženské tradice pro vlastní život a společnost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výchovné úkoly podle dimenzí religiozity Charlese </a:t>
            </a:r>
            <a:r>
              <a:rPr lang="cs-CZ" dirty="0" err="1" smtClean="0"/>
              <a:t>Glocka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 smtClean="0"/>
              <a:t>(dimenze </a:t>
            </a:r>
            <a:r>
              <a:rPr lang="cs-CZ" b="1" dirty="0" smtClean="0"/>
              <a:t>následování</a:t>
            </a:r>
            <a:r>
              <a:rPr lang="cs-CZ" dirty="0" smtClean="0"/>
              <a:t>) přivedení k eticko-sociálnímu chování</a:t>
            </a:r>
          </a:p>
          <a:p>
            <a:pPr lvl="1"/>
            <a:r>
              <a:rPr lang="cs-CZ" dirty="0" smtClean="0"/>
              <a:t>(ideologická dimenze) </a:t>
            </a:r>
            <a:r>
              <a:rPr lang="cs-CZ" b="1" dirty="0" smtClean="0"/>
              <a:t>kognitivní</a:t>
            </a:r>
            <a:r>
              <a:rPr lang="cs-CZ" dirty="0" smtClean="0"/>
              <a:t> konfrontace s podstatou náboženství</a:t>
            </a:r>
          </a:p>
          <a:p>
            <a:pPr lvl="1"/>
            <a:r>
              <a:rPr lang="cs-CZ" dirty="0" smtClean="0"/>
              <a:t>(</a:t>
            </a:r>
            <a:r>
              <a:rPr lang="cs-CZ" b="1" dirty="0" smtClean="0"/>
              <a:t>rituální</a:t>
            </a:r>
            <a:r>
              <a:rPr lang="cs-CZ" dirty="0" smtClean="0"/>
              <a:t> dimenze) zážitek bohoslužebné oslavy a zvyků</a:t>
            </a:r>
          </a:p>
          <a:p>
            <a:pPr lvl="1"/>
            <a:r>
              <a:rPr lang="cs-CZ" dirty="0" smtClean="0"/>
              <a:t>(dimenze </a:t>
            </a:r>
            <a:r>
              <a:rPr lang="cs-CZ" b="1" dirty="0" smtClean="0"/>
              <a:t>zkušenosti</a:t>
            </a:r>
            <a:r>
              <a:rPr lang="cs-CZ" dirty="0" smtClean="0"/>
              <a:t>) povzbuzení pro osobní zásadní rozhodnutí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další možné perspektivy</a:t>
            </a:r>
            <a:br>
              <a:rPr lang="cs-CZ" dirty="0" smtClean="0"/>
            </a:br>
            <a:r>
              <a:rPr lang="cs-CZ" dirty="0" smtClean="0"/>
              <a:t>náboženské výchovy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směřování k člověku: </a:t>
            </a:r>
          </a:p>
          <a:p>
            <a:pPr lvl="1"/>
            <a:r>
              <a:rPr lang="cs-CZ" dirty="0" smtClean="0"/>
              <a:t>který má </a:t>
            </a:r>
            <a:r>
              <a:rPr lang="cs-CZ" b="1" dirty="0" smtClean="0"/>
              <a:t>odvahu</a:t>
            </a:r>
            <a:r>
              <a:rPr lang="cs-CZ" dirty="0" smtClean="0"/>
              <a:t> svobodně </a:t>
            </a:r>
            <a:r>
              <a:rPr lang="cs-CZ" b="1" dirty="0" smtClean="0"/>
              <a:t>utvářet</a:t>
            </a:r>
            <a:r>
              <a:rPr lang="cs-CZ" dirty="0" smtClean="0"/>
              <a:t> svůj život</a:t>
            </a:r>
          </a:p>
          <a:p>
            <a:pPr lvl="1"/>
            <a:r>
              <a:rPr lang="cs-CZ" dirty="0" smtClean="0"/>
              <a:t>jehož život je schopen neustálého </a:t>
            </a:r>
            <a:r>
              <a:rPr lang="cs-CZ" b="1" dirty="0" smtClean="0"/>
              <a:t>zrání</a:t>
            </a:r>
          </a:p>
          <a:p>
            <a:pPr lvl="1"/>
            <a:r>
              <a:rPr lang="cs-CZ" dirty="0" smtClean="0"/>
              <a:t>který je schopen: </a:t>
            </a:r>
          </a:p>
          <a:p>
            <a:pPr lvl="2"/>
            <a:r>
              <a:rPr lang="cs-CZ" dirty="0" smtClean="0"/>
              <a:t>bezpodmínečné </a:t>
            </a:r>
            <a:r>
              <a:rPr lang="cs-CZ" b="1" dirty="0" smtClean="0"/>
              <a:t>důvěry</a:t>
            </a:r>
          </a:p>
          <a:p>
            <a:pPr lvl="2"/>
            <a:r>
              <a:rPr lang="cs-CZ" b="1" dirty="0" smtClean="0"/>
              <a:t>dialogu</a:t>
            </a:r>
          </a:p>
          <a:p>
            <a:pPr lvl="2"/>
            <a:r>
              <a:rPr lang="cs-CZ" b="1" dirty="0" smtClean="0"/>
              <a:t>vyjádřit</a:t>
            </a:r>
            <a:r>
              <a:rPr lang="cs-CZ" dirty="0" smtClean="0"/>
              <a:t> oslavu i bolest</a:t>
            </a:r>
          </a:p>
          <a:p>
            <a:pPr lvl="2"/>
            <a:r>
              <a:rPr lang="cs-CZ" b="1" dirty="0" smtClean="0"/>
              <a:t>oběti</a:t>
            </a:r>
            <a:r>
              <a:rPr lang="cs-CZ" dirty="0" smtClean="0"/>
              <a:t> a </a:t>
            </a:r>
            <a:r>
              <a:rPr lang="cs-CZ" b="1" dirty="0" smtClean="0"/>
              <a:t>lásky</a:t>
            </a:r>
          </a:p>
          <a:p>
            <a:pPr lvl="2"/>
            <a:r>
              <a:rPr lang="cs-CZ" b="1" dirty="0" smtClean="0"/>
              <a:t>solidarity</a:t>
            </a:r>
          </a:p>
          <a:p>
            <a:pPr lvl="2"/>
            <a:r>
              <a:rPr lang="cs-CZ" b="1" dirty="0" smtClean="0"/>
              <a:t>hovořit o naději</a:t>
            </a:r>
            <a:r>
              <a:rPr lang="cs-CZ" dirty="0" smtClean="0"/>
              <a:t>, ze které žije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339</Words>
  <Application>Microsoft Office PowerPoint</Application>
  <PresentationFormat>Předvádění na obrazovce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Cíle při výuce etiky/náboženství</vt:lpstr>
      <vt:lpstr>Cíl etické výchovy v systému Evropských škol</vt:lpstr>
      <vt:lpstr>Cíle náboženské výchovy</vt:lpstr>
      <vt:lpstr>cíle náboženské výchovy dle J. Quadfliega</vt:lpstr>
      <vt:lpstr>cíle pro oblast náboženského vzdělávání a výchovy dle R. Leuenbergera</vt:lpstr>
      <vt:lpstr>výchovné úkoly podle dimenzí religiozity Charlese Glocka</vt:lpstr>
      <vt:lpstr>další možné perspektivy náboženské výchovy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Cíle při výuce etiky/náboženství</dc:title>
  <dc:creator>ZS</dc:creator>
  <cp:lastModifiedBy>ZS</cp:lastModifiedBy>
  <cp:revision>2</cp:revision>
  <dcterms:created xsi:type="dcterms:W3CDTF">2014-05-22T08:22:04Z</dcterms:created>
  <dcterms:modified xsi:type="dcterms:W3CDTF">2014-05-22T08:34:44Z</dcterms:modified>
</cp:coreProperties>
</file>