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3"/>
  </p:notesMasterIdLst>
  <p:handoutMasterIdLst>
    <p:handoutMasterId r:id="rId24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301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76425-CB3E-4E58-997B-9C42A3B023EF}" type="datetimeFigureOut">
              <a:rPr lang="cs-CZ" smtClean="0"/>
              <a:pPr/>
              <a:t>17.2.2014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CAEFF-033A-4D6C-8509-D7B262D27A1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577CAB-2BF8-4963-9DAD-D1E0C7E2C153}" type="datetimeFigureOut">
              <a:rPr lang="cs-CZ" smtClean="0"/>
              <a:pPr/>
              <a:t>17.2.2014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CCAD16-FB20-466B-AF07-8C880BD8ADC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2E36E4-9C86-424F-93F1-C54DA6AABF89}" type="slidenum">
              <a:rPr lang="cs-CZ"/>
              <a:pPr/>
              <a:t>10</a:t>
            </a:fld>
            <a:endParaRPr lang="cs-CZ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66750"/>
            <a:ext cx="4646612" cy="3484563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352" y="4374292"/>
            <a:ext cx="5049297" cy="4076186"/>
          </a:xfrm>
          <a:noFill/>
          <a:ln w="9525"/>
        </p:spPr>
        <p:txBody>
          <a:bodyPr/>
          <a:lstStyle/>
          <a:p>
            <a:pPr eaLnBrk="1" hangingPunct="1"/>
            <a:endParaRPr lang="cs-CZ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8C0989-9D0E-4E79-9656-1C3BD515A4B9}" type="slidenum">
              <a:rPr lang="cs-CZ"/>
              <a:pPr/>
              <a:t>15</a:t>
            </a:fld>
            <a:endParaRPr lang="cs-CZ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66750"/>
            <a:ext cx="4646612" cy="3484563"/>
          </a:xfrm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352" y="4374292"/>
            <a:ext cx="5049297" cy="4076186"/>
          </a:xfrm>
          <a:noFill/>
          <a:ln w="9525"/>
        </p:spPr>
        <p:txBody>
          <a:bodyPr/>
          <a:lstStyle/>
          <a:p>
            <a:pPr eaLnBrk="1" hangingPunct="1"/>
            <a:r>
              <a:rPr lang="cs-CZ" sz="2000" dirty="0">
                <a:solidFill>
                  <a:srgbClr val="FF0000"/>
                </a:solidFill>
              </a:rPr>
              <a:t>Anglie: </a:t>
            </a:r>
            <a:r>
              <a:rPr lang="cs-CZ" sz="1300" dirty="0"/>
              <a:t>R. 1925 kardinál </a:t>
            </a:r>
            <a:r>
              <a:rPr lang="cs-CZ" sz="1300" dirty="0" err="1"/>
              <a:t>Bourne</a:t>
            </a:r>
            <a:r>
              <a:rPr lang="cs-CZ" sz="1300" dirty="0"/>
              <a:t>: „…pokud je u nás dvojí nazírání na výchovu – nazírání těch, jimž více vyhovuje, aby jejich děti ve školním věku dostaly jen povšechné poučení o náboženství, a nazírání těch, kdo jsou přesvědčeni, že není opravdové výchovy bez náboženského základu – dotud dvojí soustava škol musí zůstat</a:t>
            </a:r>
            <a:r>
              <a:rPr lang="cs-CZ" sz="1300" dirty="0" smtClean="0"/>
              <a:t>.“</a:t>
            </a:r>
            <a:endParaRPr lang="cs-CZ" sz="1300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7B25E4-9E3D-46BD-B4EF-005841F7D791}" type="slidenum">
              <a:rPr lang="cs-CZ"/>
              <a:pPr/>
              <a:t>16</a:t>
            </a:fld>
            <a:endParaRPr lang="cs-CZ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66750"/>
            <a:ext cx="4646612" cy="3484563"/>
          </a:xfrm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352" y="4374292"/>
            <a:ext cx="5049297" cy="4076186"/>
          </a:xfrm>
          <a:noFill/>
          <a:ln w="9525"/>
        </p:spPr>
        <p:txBody>
          <a:bodyPr/>
          <a:lstStyle/>
          <a:p>
            <a:pPr eaLnBrk="1" hangingPunct="1"/>
            <a:endParaRPr lang="cs-CZ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19</a:t>
            </a:fld>
            <a:endParaRPr 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20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i="1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6BD882-7E78-4D33-A4D7-B4C484C30FD1}" type="slidenum">
              <a:rPr lang="cs-CZ"/>
              <a:pPr/>
              <a:t>6</a:t>
            </a:fld>
            <a:endParaRPr lang="cs-CZ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66750"/>
            <a:ext cx="4646612" cy="3484563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352" y="4374292"/>
            <a:ext cx="5049297" cy="4076186"/>
          </a:xfrm>
          <a:noFill/>
          <a:ln w="9525"/>
        </p:spPr>
        <p:txBody>
          <a:bodyPr/>
          <a:lstStyle/>
          <a:p>
            <a:pPr eaLnBrk="1" hangingPunct="1"/>
            <a:r>
              <a:rPr lang="cs-CZ" sz="2000" dirty="0">
                <a:solidFill>
                  <a:srgbClr val="FF0000"/>
                </a:solidFill>
              </a:rPr>
              <a:t>Francie: </a:t>
            </a:r>
            <a:r>
              <a:rPr lang="cs-CZ" dirty="0" smtClean="0"/>
              <a:t>školní inspektor </a:t>
            </a:r>
            <a:r>
              <a:rPr lang="cs-CZ" dirty="0" err="1" smtClean="0"/>
              <a:t>Dufrenne</a:t>
            </a:r>
            <a:r>
              <a:rPr lang="cs-CZ" dirty="0" smtClean="0"/>
              <a:t>: „…důsledkem, když ne předmětem tohoto vyučování bude, učinit víru v Boha nemožnou.“</a:t>
            </a:r>
          </a:p>
          <a:p>
            <a:pPr eaLnBrk="1" hangingPunct="1"/>
            <a:r>
              <a:rPr lang="cs-CZ" dirty="0" smtClean="0"/>
              <a:t>R. 1925 vyhlašuje štrasburský biskup Ruch církevní tresty, jimž by propadli rodiče, kteří pošlou děti do státní školy. Dále viz </a:t>
            </a:r>
            <a:r>
              <a:rPr lang="cs-CZ" dirty="0" err="1" smtClean="0"/>
              <a:t>Dibon</a:t>
            </a:r>
            <a:r>
              <a:rPr lang="cs-CZ" dirty="0" smtClean="0"/>
              <a:t>, F., </a:t>
            </a:r>
            <a:r>
              <a:rPr lang="cs-CZ" i="1" dirty="0" smtClean="0"/>
              <a:t>O</a:t>
            </a:r>
            <a:r>
              <a:rPr lang="en-US" i="1" dirty="0" smtClean="0">
                <a:cs typeface="Arial" charset="0"/>
              </a:rPr>
              <a:t>ù</a:t>
            </a:r>
            <a:r>
              <a:rPr lang="cs-CZ" i="1" dirty="0" smtClean="0">
                <a:cs typeface="Arial" charset="0"/>
              </a:rPr>
              <a:t> m</a:t>
            </a:r>
            <a:r>
              <a:rPr lang="en-US" i="1" dirty="0" smtClean="0">
                <a:cs typeface="Arial" charset="0"/>
              </a:rPr>
              <a:t>è</a:t>
            </a:r>
            <a:r>
              <a:rPr lang="cs-CZ" i="1" dirty="0" smtClean="0">
                <a:cs typeface="Arial" charset="0"/>
              </a:rPr>
              <a:t>ne </a:t>
            </a:r>
            <a:r>
              <a:rPr lang="en-US" i="1" dirty="0" smtClean="0">
                <a:cs typeface="Arial" charset="0"/>
              </a:rPr>
              <a:t>ľ</a:t>
            </a:r>
            <a:r>
              <a:rPr lang="cs-CZ" i="1" dirty="0" err="1" smtClean="0">
                <a:cs typeface="Arial" charset="0"/>
              </a:rPr>
              <a:t>Ecole</a:t>
            </a:r>
            <a:r>
              <a:rPr lang="cs-CZ" i="1" dirty="0" smtClean="0">
                <a:cs typeface="Arial" charset="0"/>
              </a:rPr>
              <a:t> </a:t>
            </a:r>
            <a:r>
              <a:rPr lang="cs-CZ" i="1" dirty="0" err="1" smtClean="0">
                <a:cs typeface="Arial" charset="0"/>
              </a:rPr>
              <a:t>sans</a:t>
            </a:r>
            <a:r>
              <a:rPr lang="cs-CZ" i="1" dirty="0" smtClean="0">
                <a:cs typeface="Arial" charset="0"/>
              </a:rPr>
              <a:t> </a:t>
            </a:r>
            <a:r>
              <a:rPr lang="cs-CZ" i="1" dirty="0" err="1" smtClean="0">
                <a:cs typeface="Arial" charset="0"/>
              </a:rPr>
              <a:t>Dieu</a:t>
            </a:r>
            <a:r>
              <a:rPr lang="cs-CZ" dirty="0" smtClean="0">
                <a:cs typeface="Arial" charset="0"/>
              </a:rPr>
              <a:t>, Paris 1925.</a:t>
            </a:r>
            <a:endParaRPr lang="en-US" dirty="0" smtClean="0">
              <a:cs typeface="Arial" charset="0"/>
            </a:endParaRPr>
          </a:p>
          <a:p>
            <a:pPr eaLnBrk="1" hangingPunct="1"/>
            <a:r>
              <a:rPr lang="cs-CZ" sz="2000" dirty="0">
                <a:solidFill>
                  <a:srgbClr val="FF0000"/>
                </a:solidFill>
              </a:rPr>
              <a:t>Švýcarsko: </a:t>
            </a:r>
            <a:r>
              <a:rPr lang="cs-CZ" dirty="0" smtClean="0"/>
              <a:t>R. 1922 na státem vydržované katolické univerzitě ve </a:t>
            </a:r>
            <a:r>
              <a:rPr lang="cs-CZ" dirty="0" err="1" smtClean="0"/>
              <a:t>Frýburku</a:t>
            </a:r>
            <a:r>
              <a:rPr lang="cs-CZ" dirty="0" smtClean="0"/>
              <a:t> pracovalo 65 vyučujících (univerzita se všemi fakultami kromě lékařské). </a:t>
            </a:r>
            <a:r>
              <a:rPr lang="cs-CZ" dirty="0" err="1" smtClean="0"/>
              <a:t>Beck</a:t>
            </a:r>
            <a:r>
              <a:rPr lang="cs-CZ" dirty="0" smtClean="0"/>
              <a:t>, </a:t>
            </a:r>
            <a:r>
              <a:rPr lang="cs-CZ" i="1" dirty="0" smtClean="0"/>
              <a:t>Der </a:t>
            </a:r>
            <a:r>
              <a:rPr lang="cs-CZ" i="1" dirty="0" err="1" smtClean="0"/>
              <a:t>neue</a:t>
            </a:r>
            <a:r>
              <a:rPr lang="cs-CZ" i="1" dirty="0" smtClean="0"/>
              <a:t> </a:t>
            </a:r>
            <a:r>
              <a:rPr lang="cs-CZ" i="1" dirty="0" err="1" smtClean="0"/>
              <a:t>Schulkampf</a:t>
            </a:r>
            <a:r>
              <a:rPr lang="cs-CZ" i="1" dirty="0" smtClean="0"/>
              <a:t>,</a:t>
            </a:r>
            <a:r>
              <a:rPr lang="cs-CZ" dirty="0" smtClean="0"/>
              <a:t> </a:t>
            </a:r>
            <a:r>
              <a:rPr lang="cs-CZ" dirty="0" err="1" smtClean="0"/>
              <a:t>Olten</a:t>
            </a:r>
            <a:r>
              <a:rPr lang="cs-CZ" dirty="0" smtClean="0"/>
              <a:t> 1918: vzájemná problematika výuky náboženství a snahy o zavedení občanské výchovy. Dále viz </a:t>
            </a:r>
            <a:r>
              <a:rPr lang="cs-CZ" dirty="0" err="1" smtClean="0"/>
              <a:t>Ruegg</a:t>
            </a:r>
            <a:r>
              <a:rPr lang="cs-CZ" dirty="0" smtClean="0"/>
              <a:t>, A., </a:t>
            </a:r>
            <a:r>
              <a:rPr lang="cs-CZ" i="1" dirty="0" smtClean="0"/>
              <a:t>Die </a:t>
            </a:r>
            <a:r>
              <a:rPr lang="cs-CZ" i="1" dirty="0" err="1" smtClean="0"/>
              <a:t>Schule</a:t>
            </a:r>
            <a:r>
              <a:rPr lang="cs-CZ" i="1" dirty="0" smtClean="0"/>
              <a:t> ohne </a:t>
            </a:r>
            <a:r>
              <a:rPr lang="cs-CZ" i="1" dirty="0" err="1" smtClean="0"/>
              <a:t>Seele</a:t>
            </a:r>
            <a:r>
              <a:rPr lang="cs-CZ" dirty="0" smtClean="0"/>
              <a:t>, </a:t>
            </a:r>
            <a:r>
              <a:rPr lang="cs-CZ" dirty="0" err="1" smtClean="0"/>
              <a:t>Zürich</a:t>
            </a:r>
            <a:r>
              <a:rPr lang="cs-CZ" dirty="0" smtClean="0"/>
              <a:t> 1923.</a:t>
            </a:r>
          </a:p>
          <a:p>
            <a:pPr eaLnBrk="1" hangingPunct="1"/>
            <a:r>
              <a:rPr lang="cs-CZ" sz="2000" dirty="0">
                <a:solidFill>
                  <a:srgbClr val="FF0000"/>
                </a:solidFill>
              </a:rPr>
              <a:t>Belgie: </a:t>
            </a:r>
            <a:r>
              <a:rPr lang="cs-CZ" dirty="0" smtClean="0"/>
              <a:t>Podle statistiky byla v r. 1923 přibližně 1/3 všech učitelů v Belgii ze stavu řeholního (z toho poměr mužů a žen 1:8). V r. 1832 založena katolická univerzita se 6ti fakultami a dalšími ústavy (Lovaň). Dále viz </a:t>
            </a:r>
            <a:r>
              <a:rPr lang="cs-CZ" dirty="0" err="1" smtClean="0"/>
              <a:t>Bessi</a:t>
            </a:r>
            <a:r>
              <a:rPr lang="en-US" dirty="0" smtClean="0">
                <a:cs typeface="Arial" charset="0"/>
              </a:rPr>
              <a:t>è</a:t>
            </a:r>
            <a:r>
              <a:rPr lang="cs-CZ" dirty="0" smtClean="0">
                <a:cs typeface="Arial" charset="0"/>
              </a:rPr>
              <a:t>res, A., </a:t>
            </a:r>
            <a:r>
              <a:rPr lang="cs-CZ" i="1" dirty="0" smtClean="0">
                <a:cs typeface="Arial" charset="0"/>
              </a:rPr>
              <a:t>Pour la Justice </a:t>
            </a:r>
            <a:r>
              <a:rPr lang="cs-CZ" i="1" dirty="0" err="1" smtClean="0">
                <a:cs typeface="Arial" charset="0"/>
              </a:rPr>
              <a:t>scolaire</a:t>
            </a:r>
            <a:r>
              <a:rPr lang="cs-CZ" dirty="0" smtClean="0">
                <a:cs typeface="Arial" charset="0"/>
              </a:rPr>
              <a:t>, 1921.</a:t>
            </a:r>
            <a:endParaRPr lang="en-US" dirty="0" smtClean="0">
              <a:cs typeface="Arial" charset="0"/>
            </a:endParaRPr>
          </a:p>
          <a:p>
            <a:pPr eaLnBrk="1" hangingPunct="1"/>
            <a:endParaRPr lang="cs-CZ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B1E529-1640-4E14-A235-A2E54BD3A87D}" type="slidenum">
              <a:rPr lang="cs-CZ"/>
              <a:pPr/>
              <a:t>7</a:t>
            </a:fld>
            <a:endParaRPr lang="cs-CZ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666750"/>
            <a:ext cx="4646612" cy="3484563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352" y="4374292"/>
            <a:ext cx="5049297" cy="4076186"/>
          </a:xfrm>
          <a:noFill/>
          <a:ln w="9525"/>
        </p:spPr>
        <p:txBody>
          <a:bodyPr/>
          <a:lstStyle/>
          <a:p>
            <a:pPr eaLnBrk="1" hangingPunct="1"/>
            <a:endParaRPr lang="cs-CZ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3781EC-25A7-402D-BA6B-FFDF8978E275}" type="datetime1">
              <a:rPr lang="cs-CZ" smtClean="0"/>
              <a:pPr/>
              <a:t>17.2.2014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DCEC04-01C0-41AF-9A4A-FD51014AC546}" type="datetime1">
              <a:rPr lang="cs-CZ" smtClean="0"/>
              <a:pPr/>
              <a:t>17.2.2014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E6A02F-226A-4EA6-96B6-74389555C6D8}" type="datetime1">
              <a:rPr lang="cs-CZ" smtClean="0"/>
              <a:pPr/>
              <a:t>17.2.2014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737421-2E00-4A17-90E7-D3148C96DAE5}" type="datetime1">
              <a:rPr lang="cs-CZ" smtClean="0"/>
              <a:pPr/>
              <a:t>17.2.2014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7398E7-B7C7-4276-BE02-83C9816D8053}" type="datetime1">
              <a:rPr lang="cs-CZ" smtClean="0"/>
              <a:pPr/>
              <a:t>17.2.2014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B32A10-CAE8-4296-B5AB-E4BF406794B4}" type="datetime1">
              <a:rPr lang="cs-CZ" smtClean="0"/>
              <a:pPr/>
              <a:t>17.2.2014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FF6ADA-B380-4C63-8CBA-F50EFFFD2430}" type="datetime1">
              <a:rPr lang="cs-CZ" smtClean="0"/>
              <a:pPr/>
              <a:t>17.2.2014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2DAD8A-1637-4EBC-A71A-087B14B27335}" type="datetime1">
              <a:rPr lang="cs-CZ" smtClean="0"/>
              <a:pPr/>
              <a:t>17.2.2014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D5F8A4-5239-4BDE-9224-88DE14395D0A}" type="datetime1">
              <a:rPr lang="cs-CZ" smtClean="0"/>
              <a:pPr/>
              <a:t>17.2.2014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7E749F-24EA-46EC-8EBA-D609B1818666}" type="datetime1">
              <a:rPr lang="cs-CZ" smtClean="0"/>
              <a:pPr/>
              <a:t>17.2.2014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3E97CC-F8E5-42D9-BDFD-E8E8E66D779E}" type="datetime1">
              <a:rPr lang="cs-CZ" smtClean="0"/>
              <a:pPr/>
              <a:t>17.2.2014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822F1AE-24F8-4404-9281-61F432AA229B}" type="datetime1">
              <a:rPr lang="cs-CZ" smtClean="0"/>
              <a:pPr/>
              <a:t>17.2.2014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8C9C2A0-A6C7-439E-8404-F1B80ADDF5A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List_aplikace_Microsoft_Office_Excel_97-20035.xls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List_aplikace_Microsoft_Office_Excel_97-20036.xls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List_aplikace_Microsoft_Office_Excel_97-20037.xls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List_aplikace_Microsoft_Office_Excel_97-20038.xls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List_aplikace_Microsoft_Office_Excel_97-20032.xls"/><Relationship Id="rId4" Type="http://schemas.openxmlformats.org/officeDocument/2006/relationships/oleObject" Target="../embeddings/List_aplikace_Microsoft_Office_Excel_97-20031.xls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List_aplikace_Microsoft_Office_Excel_97-20034.xls"/><Relationship Id="rId4" Type="http://schemas.openxmlformats.org/officeDocument/2006/relationships/oleObject" Target="../embeddings/List_aplikace_Microsoft_Office_Excel_97-20033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404664"/>
            <a:ext cx="8640960" cy="2334121"/>
          </a:xfrm>
        </p:spPr>
        <p:txBody>
          <a:bodyPr lIns="92075" tIns="46038" rIns="92075" bIns="46038" anchor="ctr" anchorCtr="0">
            <a:normAutofit fontScale="90000"/>
          </a:bodyPr>
          <a:lstStyle/>
          <a:p>
            <a:pPr algn="ctr">
              <a:defRPr/>
            </a:pP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2900" dirty="0" smtClean="0"/>
              <a:t>Etika a etická výchova v zrcadle evropského školství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4000" dirty="0" smtClean="0"/>
              <a:t>PhDr</a:t>
            </a:r>
            <a:r>
              <a:rPr lang="cs-CZ" sz="4000" dirty="0"/>
              <a:t>. Bc. Zuzana Svobodová, PhD.</a:t>
            </a:r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/>
            </a:r>
            <a:br>
              <a:rPr lang="cs-CZ" sz="3200" dirty="0" smtClean="0"/>
            </a:br>
            <a:endParaRPr lang="en-US" sz="4800" dirty="0" smtClean="0">
              <a:cs typeface="Arial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352800"/>
            <a:ext cx="6553200" cy="2133600"/>
          </a:xfrm>
          <a:solidFill>
            <a:schemeClr val="hlink"/>
          </a:solidFill>
          <a:ln w="12700" cap="sq">
            <a:solidFill>
              <a:schemeClr val="tx1"/>
            </a:solidFill>
          </a:ln>
          <a:effectLst>
            <a:outerShdw dist="197566" dir="2700000" algn="ctr" rotWithShape="0">
              <a:schemeClr val="bg2"/>
            </a:outerShdw>
          </a:effectLst>
        </p:spPr>
        <p:txBody>
          <a:bodyPr lIns="92075" tIns="46038" rIns="92075" bIns="46038" anchor="ctr" anchorCtr="1">
            <a:normAutofit/>
          </a:bodyPr>
          <a:lstStyle/>
          <a:p>
            <a:pPr eaLnBrk="1" hangingPunct="1">
              <a:defRPr/>
            </a:pPr>
            <a:r>
              <a:rPr lang="cs-CZ" sz="6000" dirty="0" smtClean="0"/>
              <a:t>Etika a výuka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9302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404813"/>
            <a:ext cx="8229600" cy="72548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200" b="1" dirty="0" smtClean="0">
                <a:latin typeface="Verdana" pitchFamily="34" charset="0"/>
              </a:rPr>
              <a:t>Příklady přerodu „nové“ školy (3)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9488" y="1557338"/>
            <a:ext cx="8164512" cy="50403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2800" b="1" u="sng" dirty="0" smtClean="0">
                <a:latin typeface="Garamond" pitchFamily="18" charset="0"/>
              </a:rPr>
              <a:t>Belgie</a:t>
            </a:r>
          </a:p>
          <a:p>
            <a:pPr eaLnBrk="1" hangingPunct="1"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Do r. 1842: o vzdělání pečovala rodina, církev a soukromí učitelé.</a:t>
            </a:r>
          </a:p>
          <a:p>
            <a:pPr eaLnBrk="1" hangingPunct="1"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Od r. 1842: obecní školy s povinnou výukou náboženství. </a:t>
            </a:r>
          </a:p>
          <a:p>
            <a:pPr eaLnBrk="1" hangingPunct="1"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R. 1879: zákonem vyučování náboženství v obecních školách zakázáno, nepřiznána „chudinská podpora“.</a:t>
            </a:r>
          </a:p>
          <a:p>
            <a:pPr eaLnBrk="1" hangingPunct="1"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R. 1895: na obecních školách povolena výuka náboženství.</a:t>
            </a:r>
          </a:p>
          <a:p>
            <a:pPr eaLnBrk="1" hangingPunct="1"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R. 1975: v zákoně pojem „pluralistická škola“.</a:t>
            </a:r>
          </a:p>
          <a:p>
            <a:pPr eaLnBrk="1" hangingPunct="1">
              <a:defRPr/>
            </a:pPr>
            <a:endParaRPr lang="en-US" sz="2800" dirty="0" smtClean="0">
              <a:solidFill>
                <a:srgbClr val="000066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9302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000" dirty="0" smtClean="0"/>
              <a:t>Belgie</a:t>
            </a:r>
            <a:br>
              <a:rPr lang="cs-CZ" sz="4000" dirty="0" smtClean="0"/>
            </a:br>
            <a:r>
              <a:rPr lang="cs-CZ" sz="4000" dirty="0" smtClean="0"/>
              <a:t>rozložení pracovníků ve školství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50825" y="1719263"/>
          <a:ext cx="8713788" cy="4243387"/>
        </p:xfrm>
        <a:graphic>
          <a:graphicData uri="http://schemas.openxmlformats.org/presentationml/2006/ole">
            <p:oleObj spid="_x0000_s9218" name="Graf" r:id="rId4" imgW="3505335" imgH="2524015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9302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04813"/>
            <a:ext cx="7905750" cy="7254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3200" b="1" dirty="0" smtClean="0">
                <a:latin typeface="Verdana" pitchFamily="34" charset="0"/>
              </a:rPr>
              <a:t>Příklady přerodu „nové“ školy (4)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115616" y="1268413"/>
            <a:ext cx="8028384" cy="42179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sz="2800" b="1" u="sng" dirty="0" smtClean="0">
                <a:latin typeface="Garamond" pitchFamily="18" charset="0"/>
              </a:rPr>
              <a:t>Německo</a:t>
            </a:r>
            <a:endParaRPr lang="cs-CZ" sz="2800" dirty="0" smtClean="0">
              <a:latin typeface="Garamond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cs-CZ" sz="2400" dirty="0" smtClean="0">
                <a:latin typeface="Garamond" pitchFamily="18" charset="0"/>
              </a:rPr>
              <a:t>K počátkům:</a:t>
            </a:r>
          </a:p>
          <a:p>
            <a:pPr eaLnBrk="1" hangingPunct="1">
              <a:buFontTx/>
              <a:buNone/>
              <a:defRPr/>
            </a:pPr>
            <a:r>
              <a:rPr lang="cs-CZ" sz="2400" u="sng" dirty="0" smtClean="0">
                <a:latin typeface="Garamond" pitchFamily="18" charset="0"/>
              </a:rPr>
              <a:t>Do r. 1918 </a:t>
            </a:r>
            <a:r>
              <a:rPr lang="cs-CZ" sz="2400" dirty="0" smtClean="0">
                <a:latin typeface="Garamond" pitchFamily="18" charset="0"/>
              </a:rPr>
              <a:t>(úředně) obecná škola je </a:t>
            </a:r>
            <a:r>
              <a:rPr lang="cs-CZ" sz="2400" b="1" dirty="0" smtClean="0">
                <a:latin typeface="Garamond" pitchFamily="18" charset="0"/>
              </a:rPr>
              <a:t>náboženská</a:t>
            </a:r>
          </a:p>
          <a:p>
            <a:pPr eaLnBrk="1" hangingPunct="1">
              <a:buFontTx/>
              <a:buNone/>
              <a:defRPr/>
            </a:pPr>
            <a:r>
              <a:rPr lang="cs-CZ" sz="2400" b="1" dirty="0" smtClean="0">
                <a:solidFill>
                  <a:schemeClr val="accent2"/>
                </a:solidFill>
                <a:latin typeface="Verdana" pitchFamily="34" charset="0"/>
              </a:rPr>
              <a:t> </a:t>
            </a:r>
            <a:endParaRPr lang="cs-CZ" sz="1100" b="1" dirty="0" smtClean="0">
              <a:solidFill>
                <a:schemeClr val="accent2"/>
              </a:solidFill>
              <a:latin typeface="Verdana" pitchFamily="34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95536" y="4509120"/>
          <a:ext cx="8388350" cy="1778000"/>
        </p:xfrm>
        <a:graphic>
          <a:graphicData uri="http://schemas.openxmlformats.org/presentationml/2006/ole">
            <p:oleObj spid="_x0000_s10242" name="Graf" r:id="rId4" imgW="7896352" imgH="5200565" progId="Excel.Sheet.8">
              <p:embed/>
            </p:oleObj>
          </a:graphicData>
        </a:graphic>
      </p:graphicFrame>
      <p:sp>
        <p:nvSpPr>
          <p:cNvPr id="4101" name="Obdélník 4"/>
          <p:cNvSpPr>
            <a:spLocks noChangeArrowheads="1"/>
          </p:cNvSpPr>
          <p:nvPr/>
        </p:nvSpPr>
        <p:spPr bwMode="auto">
          <a:xfrm>
            <a:off x="1259632" y="2852936"/>
            <a:ext cx="7503368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cs-CZ" sz="2000" b="1" u="sng" dirty="0">
                <a:latin typeface="Garamond" pitchFamily="18" charset="0"/>
              </a:rPr>
              <a:t>R. 1918</a:t>
            </a:r>
            <a:r>
              <a:rPr lang="cs-CZ" sz="2000" b="1" dirty="0">
                <a:latin typeface="Garamond" pitchFamily="18" charset="0"/>
              </a:rPr>
              <a:t> ministerský výnos</a:t>
            </a:r>
            <a:r>
              <a:rPr lang="cs-CZ" sz="2000" dirty="0">
                <a:latin typeface="Garamond" pitchFamily="18" charset="0"/>
              </a:rPr>
              <a:t>, jímž se ponechává výuka náboženství, ale odstraňuje se její zkoušení, modlitby, sledování účasti na bohoslužbách a přijímání svátostí. </a:t>
            </a:r>
            <a:r>
              <a:rPr lang="cs-CZ" sz="2000" b="1" dirty="0">
                <a:latin typeface="Garamond" pitchFamily="18" charset="0"/>
              </a:rPr>
              <a:t>Biskupové se ihned stavějí proti snaze zavést namísto náboženství </a:t>
            </a:r>
            <a:r>
              <a:rPr lang="cs-CZ" sz="2000" b="1" u="sng" dirty="0">
                <a:latin typeface="Garamond" pitchFamily="18" charset="0"/>
              </a:rPr>
              <a:t>morálku (mravouku</a:t>
            </a:r>
            <a:r>
              <a:rPr lang="cs-CZ" sz="2000" b="1" dirty="0">
                <a:latin typeface="Garamond" pitchFamily="18" charset="0"/>
              </a:rPr>
              <a:t>) a výsledkem je:</a:t>
            </a:r>
          </a:p>
          <a:p>
            <a:pPr algn="l"/>
            <a:r>
              <a:rPr lang="cs-CZ" sz="2000" b="1" u="sng" dirty="0">
                <a:latin typeface="Garamond" pitchFamily="18" charset="0"/>
              </a:rPr>
              <a:t>1.4.1919</a:t>
            </a:r>
            <a:r>
              <a:rPr lang="cs-CZ" sz="2000" b="1" dirty="0">
                <a:latin typeface="Garamond" pitchFamily="18" charset="0"/>
              </a:rPr>
              <a:t> odvolání ministerského výnosu</a:t>
            </a:r>
            <a:r>
              <a:rPr lang="cs-CZ" sz="2000" dirty="0">
                <a:latin typeface="Garamond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323528" y="620688"/>
          <a:ext cx="8496944" cy="5688632"/>
        </p:xfrm>
        <a:graphic>
          <a:graphicData uri="http://schemas.openxmlformats.org/presentationml/2006/ole">
            <p:oleObj spid="_x0000_s11266" name="Graf" r:id="rId4" imgW="5257732" imgH="3695802" progId="Excel.Sheet.8">
              <p:embed/>
            </p:oleObj>
          </a:graphicData>
        </a:graphic>
      </p:graphicFrame>
      <p:sp>
        <p:nvSpPr>
          <p:cNvPr id="47114" name="Rectangle 10"/>
          <p:cNvSpPr>
            <a:spLocks noGrp="1" noChangeArrowheads="1"/>
          </p:cNvSpPr>
          <p:nvPr>
            <p:ph type="title"/>
          </p:nvPr>
        </p:nvSpPr>
        <p:spPr>
          <a:xfrm>
            <a:off x="107504" y="0"/>
            <a:ext cx="9144000" cy="692696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sz="3200" b="1" dirty="0" smtClean="0">
                <a:latin typeface="Garamond" pitchFamily="18" charset="0"/>
              </a:rPr>
              <a:t>Školy v Německu (1909-1911)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21016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mtClean="0"/>
              <a:t>Katolické školy v Německu dnes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800" dirty="0" smtClean="0">
                <a:latin typeface="Garamond" pitchFamily="18" charset="0"/>
              </a:rPr>
              <a:t>872 katolických škol</a:t>
            </a:r>
          </a:p>
          <a:p>
            <a:pPr lvl="1" eaLnBrk="1" hangingPunct="1">
              <a:defRPr/>
            </a:pPr>
            <a:r>
              <a:rPr lang="cs-CZ" sz="2400" dirty="0" smtClean="0">
                <a:latin typeface="Garamond" pitchFamily="18" charset="0"/>
              </a:rPr>
              <a:t>25% v Bavorsku</a:t>
            </a:r>
          </a:p>
          <a:p>
            <a:pPr lvl="1" eaLnBrk="1" hangingPunct="1">
              <a:defRPr/>
            </a:pPr>
            <a:r>
              <a:rPr lang="cs-CZ" sz="2400" dirty="0" smtClean="0">
                <a:latin typeface="Garamond" pitchFamily="18" charset="0"/>
              </a:rPr>
              <a:t>23% v Severním </a:t>
            </a:r>
            <a:r>
              <a:rPr lang="cs-CZ" sz="2400" dirty="0" err="1" smtClean="0">
                <a:latin typeface="Garamond" pitchFamily="18" charset="0"/>
              </a:rPr>
              <a:t>Westfálsku</a:t>
            </a:r>
            <a:endParaRPr lang="cs-CZ" sz="2400" dirty="0" smtClean="0">
              <a:latin typeface="Garamond" pitchFamily="18" charset="0"/>
            </a:endParaRPr>
          </a:p>
          <a:p>
            <a:pPr lvl="1" eaLnBrk="1" hangingPunct="1">
              <a:defRPr/>
            </a:pPr>
            <a:r>
              <a:rPr lang="cs-CZ" sz="2400" dirty="0" smtClean="0">
                <a:latin typeface="Garamond" pitchFamily="18" charset="0"/>
              </a:rPr>
              <a:t>po 12% v </a:t>
            </a:r>
            <a:r>
              <a:rPr lang="cs-CZ" sz="2400" dirty="0" err="1" smtClean="0">
                <a:latin typeface="Garamond" pitchFamily="18" charset="0"/>
              </a:rPr>
              <a:t>Baden</a:t>
            </a:r>
            <a:r>
              <a:rPr lang="cs-CZ" sz="2400" dirty="0" smtClean="0">
                <a:latin typeface="Garamond" pitchFamily="18" charset="0"/>
              </a:rPr>
              <a:t>-Württembersku a v Dolním Sasku</a:t>
            </a:r>
          </a:p>
          <a:p>
            <a:pPr lvl="1" eaLnBrk="1" hangingPunct="1">
              <a:buFontTx/>
              <a:buNone/>
              <a:defRPr/>
            </a:pPr>
            <a:endParaRPr lang="cs-CZ" sz="2400" dirty="0" smtClean="0">
              <a:latin typeface="Garamond" pitchFamily="18" charset="0"/>
            </a:endParaRPr>
          </a:p>
          <a:p>
            <a:pPr eaLnBrk="1" hangingPunct="1">
              <a:defRPr/>
            </a:pPr>
            <a:r>
              <a:rPr lang="cs-CZ" sz="2800" dirty="0" smtClean="0">
                <a:latin typeface="Garamond" pitchFamily="18" charset="0"/>
              </a:rPr>
              <a:t>27% katolických škol je dívčích</a:t>
            </a:r>
          </a:p>
          <a:p>
            <a:pPr eaLnBrk="1" hangingPunct="1">
              <a:defRPr/>
            </a:pPr>
            <a:r>
              <a:rPr lang="cs-CZ" sz="2800" dirty="0" smtClean="0">
                <a:latin typeface="Garamond" pitchFamily="18" charset="0"/>
              </a:rPr>
              <a:t>4% katolických škol je chlapeckých</a:t>
            </a:r>
          </a:p>
          <a:p>
            <a:pPr eaLnBrk="1" hangingPunct="1">
              <a:defRPr/>
            </a:pPr>
            <a:endParaRPr lang="cs-CZ" sz="2800" dirty="0" smtClean="0">
              <a:solidFill>
                <a:srgbClr val="000066"/>
              </a:solidFill>
            </a:endParaRPr>
          </a:p>
          <a:p>
            <a:pPr algn="r" eaLnBrk="1" hangingPunct="1">
              <a:buFontTx/>
              <a:buNone/>
              <a:defRPr/>
            </a:pPr>
            <a:r>
              <a:rPr lang="cs-CZ" sz="2800" i="1" dirty="0" smtClean="0">
                <a:latin typeface="Garamond" pitchFamily="18" charset="0"/>
              </a:rPr>
              <a:t>data ze </a:t>
            </a:r>
            <a:r>
              <a:rPr lang="cs-CZ" sz="2800" i="1" dirty="0" err="1" smtClean="0">
                <a:latin typeface="Garamond" pitchFamily="18" charset="0"/>
              </a:rPr>
              <a:t>šk</a:t>
            </a:r>
            <a:r>
              <a:rPr lang="cs-CZ" sz="2800" i="1" dirty="0" smtClean="0">
                <a:latin typeface="Garamond" pitchFamily="18" charset="0"/>
              </a:rPr>
              <a:t>. r. 2006/7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165032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8509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sz="4400" b="1" dirty="0" smtClean="0">
                <a:latin typeface="Garamond" pitchFamily="18" charset="0"/>
              </a:rPr>
              <a:t>Příklady přerodu „nové“ školy (5)</a:t>
            </a:r>
            <a:r>
              <a:rPr lang="cs-CZ" sz="4400" dirty="0" smtClean="0">
                <a:latin typeface="Garamond" pitchFamily="18" charset="0"/>
              </a:rPr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187624" y="1700808"/>
            <a:ext cx="7956376" cy="3888432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800" b="1" u="sng" dirty="0" smtClean="0">
                <a:latin typeface="Garamond" pitchFamily="18" charset="0"/>
              </a:rPr>
              <a:t>Anglie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2400" b="1" u="sng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Od r. 1689 povolena pouze protestantská výchova, odhalení katoličtí učitelé trestáni. Od r. 1902 státní školství nábožensky neutrální, povoleny školy církevní (po splnění podmínek byly financovány státem a obcí).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Školské zákony: 1944, 1988 (Stálé poradní výbory pro náboženskou výchovu)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V r. 2005 bylo 9,5% školní populace v katolických školách, kde 70% žáků a 62% učitelů jsou katolického vyznání. (CEEC, 2008)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9302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8509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sz="4400" b="1" dirty="0" smtClean="0">
                <a:latin typeface="Garamond" pitchFamily="18" charset="0"/>
              </a:rPr>
              <a:t>Příklady přerodu „nové“ školy (6)</a:t>
            </a:r>
            <a:r>
              <a:rPr lang="cs-CZ" sz="4400" dirty="0" smtClean="0">
                <a:latin typeface="Garamond" pitchFamily="18" charset="0"/>
              </a:rPr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187624" y="1556792"/>
            <a:ext cx="7632848" cy="4536504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800" b="1" u="sng" dirty="0" smtClean="0">
                <a:latin typeface="Garamond" pitchFamily="18" charset="0"/>
              </a:rPr>
              <a:t>Kanada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2400" b="1" u="sng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dirty="0" smtClean="0">
                <a:latin typeface="Garamond" pitchFamily="18" charset="0"/>
              </a:rPr>
              <a:t>Farské (církevní) denní školy, </a:t>
            </a:r>
            <a:r>
              <a:rPr lang="cs-CZ" sz="2400" b="1" dirty="0" smtClean="0">
                <a:latin typeface="Garamond" pitchFamily="18" charset="0"/>
              </a:rPr>
              <a:t>Kanadský katechismus</a:t>
            </a:r>
            <a:r>
              <a:rPr lang="cs-CZ" sz="2400" dirty="0" smtClean="0">
                <a:latin typeface="Garamond" pitchFamily="18" charset="0"/>
              </a:rPr>
              <a:t> </a:t>
            </a:r>
            <a:r>
              <a:rPr lang="cs-CZ" sz="2400" dirty="0" smtClean="0">
                <a:latin typeface="Garamond" pitchFamily="18" charset="0"/>
                <a:cs typeface="Arial" charset="0"/>
              </a:rPr>
              <a:t>–</a:t>
            </a:r>
            <a:r>
              <a:rPr lang="cs-CZ" sz="2400" dirty="0" smtClean="0">
                <a:latin typeface="Garamond" pitchFamily="18" charset="0"/>
              </a:rPr>
              <a:t> program pro základní školy podobný protestantským učebním osnovám.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dirty="0" smtClean="0">
                <a:latin typeface="Garamond" pitchFamily="18" charset="0"/>
              </a:rPr>
              <a:t>New </a:t>
            </a:r>
            <a:r>
              <a:rPr lang="cs-CZ" sz="2400" dirty="0" err="1" smtClean="0">
                <a:latin typeface="Garamond" pitchFamily="18" charset="0"/>
              </a:rPr>
              <a:t>Foundland</a:t>
            </a:r>
            <a:r>
              <a:rPr lang="cs-CZ" sz="2400" dirty="0" smtClean="0">
                <a:latin typeface="Garamond" pitchFamily="18" charset="0"/>
              </a:rPr>
              <a:t> a Labrador: </a:t>
            </a:r>
            <a:r>
              <a:rPr lang="cs-CZ" sz="2400" b="1" dirty="0" smtClean="0">
                <a:latin typeface="Garamond" pitchFamily="18" charset="0"/>
              </a:rPr>
              <a:t>Všechny základní a střední školy církevní</a:t>
            </a:r>
            <a:r>
              <a:rPr lang="cs-CZ" sz="2400" dirty="0" smtClean="0">
                <a:latin typeface="Garamond" pitchFamily="18" charset="0"/>
              </a:rPr>
              <a:t>, 3 denominační výbory: letniční, římskokatolický a integrovaný, </a:t>
            </a:r>
            <a:r>
              <a:rPr lang="cs-CZ" sz="2400" b="1" dirty="0" smtClean="0">
                <a:latin typeface="Garamond" pitchFamily="18" charset="0"/>
              </a:rPr>
              <a:t>celé </a:t>
            </a:r>
            <a:r>
              <a:rPr lang="cs-CZ" sz="2400" b="1" dirty="0" err="1" smtClean="0">
                <a:latin typeface="Garamond" pitchFamily="18" charset="0"/>
              </a:rPr>
              <a:t>postředoškolské</a:t>
            </a:r>
            <a:r>
              <a:rPr lang="cs-CZ" sz="2400" b="1" dirty="0" smtClean="0">
                <a:latin typeface="Garamond" pitchFamily="18" charset="0"/>
              </a:rPr>
              <a:t> vzdělávání je necírkevní</a:t>
            </a:r>
            <a:r>
              <a:rPr lang="cs-CZ" sz="2400" dirty="0" smtClean="0">
                <a:latin typeface="Garamond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2400" dirty="0" smtClean="0"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b="1" u="sng" dirty="0" smtClean="0">
                <a:latin typeface="Garamond" pitchFamily="18" charset="0"/>
              </a:rPr>
              <a:t>Cíl náboženského vzdělávání: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400" b="1" dirty="0" smtClean="0">
                <a:latin typeface="Garamond" pitchFamily="18" charset="0"/>
              </a:rPr>
              <a:t>kritické chápání náboženství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400" b="1" dirty="0" smtClean="0">
                <a:latin typeface="Garamond" pitchFamily="18" charset="0"/>
              </a:rPr>
              <a:t>ocenění individuální a sociální důležitosti náboženství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cs-CZ" sz="2400" b="1" u="sng" dirty="0" smtClean="0">
                <a:latin typeface="Garamond" pitchFamily="18" charset="0"/>
              </a:rPr>
              <a:t>osobní poučení prostřednictvím uvážení velkých hodnot náboženství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  <a:defRPr/>
            </a:pPr>
            <a:endParaRPr lang="cs-CZ" sz="1700" b="1" dirty="0" smtClean="0">
              <a:solidFill>
                <a:srgbClr val="000066"/>
              </a:solidFill>
              <a:latin typeface="Verdana" pitchFamily="34" charset="0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9302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16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  <a:latin typeface="Garamond" pitchFamily="18" charset="0"/>
              </a:rPr>
              <a:t>USA</a:t>
            </a:r>
            <a:br>
              <a:rPr lang="cs-CZ" dirty="0" smtClean="0">
                <a:solidFill>
                  <a:srgbClr val="FF0000"/>
                </a:solidFill>
                <a:latin typeface="Garamond" pitchFamily="18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Garamond" pitchFamily="18" charset="0"/>
              </a:rPr>
              <a:t>Školy státní (neutrální) a soukromé (s možností výuky náboženství). Kolem r. 1920 se výuky náboženství účastní polovina všech dětí. Všechny snahy o zakázání církevních škol nakonec prohlášeny za protiústavní, s důrazem na to, že </a:t>
            </a:r>
            <a:r>
              <a:rPr lang="cs-CZ" b="1" u="sng" dirty="0" smtClean="0">
                <a:latin typeface="Garamond" pitchFamily="18" charset="0"/>
              </a:rPr>
              <a:t>dítě není tvorem státu, ale jeho vychovatelé mají práva a povinnosti svobodné a odpovědné volby pro výchovu</a:t>
            </a:r>
            <a:r>
              <a:rPr lang="cs-CZ" dirty="0" smtClean="0">
                <a:latin typeface="Garamond" pitchFamily="18" charset="0"/>
              </a:rPr>
              <a:t>.</a:t>
            </a:r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17</a:t>
            </a:fld>
            <a:endParaRPr lang="cs-CZ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8301608" cy="86409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cs-CZ" sz="4400" b="1" dirty="0" smtClean="0">
                <a:solidFill>
                  <a:srgbClr val="FF0000"/>
                </a:solidFill>
                <a:latin typeface="Garamond" pitchFamily="18" charset="0"/>
              </a:rPr>
              <a:t>České země</a:t>
            </a:r>
            <a:endParaRPr lang="cs-CZ" sz="4400" dirty="0" smtClean="0">
              <a:latin typeface="Garamond" pitchFamily="18" charset="0"/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556792"/>
            <a:ext cx="7200800" cy="4464496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endParaRPr lang="cs-CZ" b="1" dirty="0" smtClean="0">
              <a:solidFill>
                <a:srgbClr val="FF0000"/>
              </a:solidFill>
              <a:latin typeface="Garamond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cs-CZ" dirty="0" smtClean="0">
                <a:latin typeface="Garamond" pitchFamily="18" charset="0"/>
              </a:rPr>
              <a:t>V  r. 1921 je ještě na školách obecních i občanských větší počet učitelů hlásících se ke křesťanské víře než bezvěrců. </a:t>
            </a:r>
            <a:r>
              <a:rPr lang="cs-CZ" u="sng" dirty="0" smtClean="0">
                <a:latin typeface="Garamond" pitchFamily="18" charset="0"/>
              </a:rPr>
              <a:t>Malým školským zákonem</a:t>
            </a:r>
            <a:r>
              <a:rPr lang="cs-CZ" dirty="0" smtClean="0">
                <a:latin typeface="Garamond" pitchFamily="18" charset="0"/>
              </a:rPr>
              <a:t> se však škola stává „bezkonfesijní“ – náboženství není vyučovacím předmětem a je </a:t>
            </a:r>
            <a:r>
              <a:rPr lang="cs-CZ" u="sng" dirty="0" smtClean="0">
                <a:latin typeface="Garamond" pitchFamily="18" charset="0"/>
              </a:rPr>
              <a:t>zavedena</a:t>
            </a:r>
            <a:r>
              <a:rPr lang="cs-CZ" dirty="0" smtClean="0">
                <a:latin typeface="Garamond" pitchFamily="18" charset="0"/>
              </a:rPr>
              <a:t> </a:t>
            </a:r>
            <a:r>
              <a:rPr lang="cs-CZ" u="sng" dirty="0" smtClean="0">
                <a:latin typeface="Garamond" pitchFamily="18" charset="0"/>
              </a:rPr>
              <a:t>občanská nauka a etika</a:t>
            </a:r>
            <a:r>
              <a:rPr lang="cs-CZ" dirty="0" smtClean="0">
                <a:latin typeface="Garamond" pitchFamily="18" charset="0"/>
              </a:rPr>
              <a:t>. Církevní školy se zrušily. Církve mohly vyučovat náboženství soukromě  mimo školu, ale i taková výuka byla pod státním dozorem.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21016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18</a:t>
            </a:fld>
            <a:endParaRPr lang="cs-CZ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8636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dirty="0" smtClean="0">
                <a:latin typeface="Garamond" pitchFamily="18" charset="0"/>
              </a:rPr>
              <a:t>Současný stav katolických škol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idx="1"/>
          </p:nvPr>
        </p:nvSpPr>
        <p:spPr>
          <a:xfrm>
            <a:off x="1115616" y="1700808"/>
            <a:ext cx="7704856" cy="4392488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</a:rPr>
              <a:t>Ve světě více než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</a:rPr>
              <a:t>	120 000 katolických škol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</a:rPr>
              <a:t>	1000 katolických vysokých škol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endParaRPr lang="cs-CZ" sz="2400" b="1" dirty="0" smtClean="0">
              <a:latin typeface="Garamond" pitchFamily="18" charset="0"/>
            </a:endParaRPr>
          </a:p>
          <a:p>
            <a:pPr algn="ctr"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  <a:cs typeface="Arial" charset="0"/>
              </a:rPr>
              <a:t>→ </a:t>
            </a:r>
            <a:r>
              <a:rPr lang="cs-CZ" sz="2400" b="1" dirty="0" smtClean="0">
                <a:latin typeface="Garamond" pitchFamily="18" charset="0"/>
              </a:rPr>
              <a:t>stále největší celosvětová vzdělávací síť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cs-CZ" sz="2400" b="1" dirty="0" smtClean="0">
              <a:latin typeface="Garamond" pitchFamily="18" charset="0"/>
            </a:endParaRP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</a:rPr>
              <a:t>Belgie: 58% školáků v církevních školách – prvenství v Evropě (68% ve vlámské Belgii, 50% ve francouzské Belgii, celkem více než 1 150 000 žáků, více než 3 250 katolických škol)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</a:rPr>
              <a:t>Irsko: 30%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</a:rPr>
              <a:t>Skotsko: 21%</a:t>
            </a: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</a:rPr>
              <a:t>Francie, Španělsko : 20% školáků v církevních školách</a:t>
            </a:r>
          </a:p>
          <a:p>
            <a:pPr eaLnBrk="1" hangingPunct="1">
              <a:lnSpc>
                <a:spcPct val="110000"/>
              </a:lnSpc>
              <a:defRPr/>
            </a:pPr>
            <a:endParaRPr lang="cs-CZ" sz="2400" b="1" dirty="0" smtClean="0">
              <a:latin typeface="Garamond" pitchFamily="18" charset="0"/>
            </a:endParaRPr>
          </a:p>
          <a:p>
            <a:pPr eaLnBrk="1" hangingPunct="1">
              <a:lnSpc>
                <a:spcPct val="110000"/>
              </a:lnSpc>
              <a:buFontTx/>
              <a:buNone/>
              <a:defRPr/>
            </a:pPr>
            <a:r>
              <a:rPr lang="cs-CZ" sz="2400" b="1" dirty="0" smtClean="0">
                <a:latin typeface="Garamond" pitchFamily="18" charset="0"/>
              </a:rPr>
              <a:t>Bělorusko, Bulharsko, Finsko a Island nemají katolické školy.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21016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19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611560" y="6400800"/>
            <a:ext cx="777686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050213" cy="11430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kumimoji="1" lang="cs-CZ" sz="4000" b="1" dirty="0" smtClean="0"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</a:rPr>
              <a:t>Témata</a:t>
            </a:r>
            <a:endParaRPr lang="cs-CZ" sz="4000" dirty="0" smtClean="0"/>
          </a:p>
        </p:txBody>
      </p:sp>
      <p:sp>
        <p:nvSpPr>
          <p:cNvPr id="10243" name="Rectangle 1"/>
          <p:cNvSpPr>
            <a:spLocks noChangeArrowheads="1"/>
          </p:cNvSpPr>
          <p:nvPr/>
        </p:nvSpPr>
        <p:spPr bwMode="auto">
          <a:xfrm>
            <a:off x="827584" y="1268114"/>
            <a:ext cx="7776864" cy="5178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3882" tIns="152352" bIns="38088" anchor="ctr">
            <a:spAutoFit/>
          </a:bodyPr>
          <a:lstStyle/>
          <a:p>
            <a:pPr algn="l" eaLnBrk="0" hangingPunct="0">
              <a:buFontTx/>
              <a:buChar char="•"/>
            </a:pP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Arial" charset="0"/>
              </a:rPr>
              <a:t>Etika – co znamená?</a:t>
            </a:r>
            <a:endParaRPr kumimoji="1" lang="cs-CZ" sz="3600" dirty="0">
              <a:latin typeface="Garamond" pitchFamily="18" charset="0"/>
              <a:ea typeface="Times New Roman" pitchFamily="18" charset="0"/>
              <a:cs typeface="Arial" charset="0"/>
            </a:endParaRPr>
          </a:p>
          <a:p>
            <a:pPr algn="l" eaLnBrk="0" hangingPunct="0">
              <a:buFontTx/>
              <a:buChar char="•"/>
            </a:pP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ea typeface="Times New Roman" pitchFamily="18" charset="0"/>
                <a:cs typeface="Arial" charset="0"/>
              </a:rPr>
              <a:t>K historii školství v Evropě</a:t>
            </a:r>
            <a:endParaRPr kumimoji="1" lang="cs-CZ" sz="3600" dirty="0">
              <a:latin typeface="Garamond" pitchFamily="18" charset="0"/>
            </a:endParaRPr>
          </a:p>
          <a:p>
            <a:pPr algn="l" eaLnBrk="0" hangingPunct="0">
              <a:buFontTx/>
              <a:buChar char="•"/>
            </a:pP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Současný stav výuky etiky v Evropě</a:t>
            </a:r>
            <a:endParaRPr kumimoji="1" lang="cs-CZ" sz="3600" dirty="0">
              <a:latin typeface="Garamond" pitchFamily="18" charset="0"/>
            </a:endParaRPr>
          </a:p>
          <a:p>
            <a:pPr algn="l" eaLnBrk="0" hangingPunct="0">
              <a:buFontTx/>
              <a:buChar char="•"/>
            </a:pP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Výběr školy – volba filosofické </a:t>
            </a:r>
            <a:r>
              <a:rPr kumimoji="1" lang="cs-CZ" sz="3600" b="1" dirty="0" smtClean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	koncepce </a:t>
            </a: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výuky</a:t>
            </a:r>
            <a:endParaRPr kumimoji="1" lang="cs-CZ" sz="3600" dirty="0">
              <a:latin typeface="Garamond" pitchFamily="18" charset="0"/>
            </a:endParaRPr>
          </a:p>
          <a:p>
            <a:pPr algn="l" eaLnBrk="0" hangingPunct="0">
              <a:buFontTx/>
              <a:buChar char="•"/>
            </a:pP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K obsahu výuky etiky</a:t>
            </a:r>
            <a:endParaRPr kumimoji="1" lang="cs-CZ" sz="3600" dirty="0">
              <a:latin typeface="Garamond" pitchFamily="18" charset="0"/>
            </a:endParaRPr>
          </a:p>
          <a:p>
            <a:pPr algn="l" eaLnBrk="0" hangingPunct="0">
              <a:buFontTx/>
              <a:buChar char="•"/>
            </a:pP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Příklady pojetí etické výchovy</a:t>
            </a:r>
            <a:endParaRPr kumimoji="1" lang="cs-CZ" sz="3600" dirty="0">
              <a:latin typeface="Garamond" pitchFamily="18" charset="0"/>
            </a:endParaRPr>
          </a:p>
          <a:p>
            <a:pPr algn="l" eaLnBrk="0" hangingPunct="0">
              <a:buFontTx/>
              <a:buChar char="•"/>
            </a:pP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K některým klíčovým textům</a:t>
            </a:r>
            <a:endParaRPr kumimoji="1" lang="cs-CZ" sz="3600" dirty="0">
              <a:latin typeface="Garamond" pitchFamily="18" charset="0"/>
            </a:endParaRPr>
          </a:p>
          <a:p>
            <a:pPr algn="l" eaLnBrk="0" hangingPunct="0">
              <a:buFontTx/>
              <a:buChar char="•"/>
            </a:pPr>
            <a:r>
              <a:rPr kumimoji="1" lang="cs-CZ" sz="3600" b="1" dirty="0">
                <a:solidFill>
                  <a:srgbClr val="000000"/>
                </a:solidFill>
                <a:latin typeface="Garamond" pitchFamily="18" charset="0"/>
                <a:cs typeface="Times New Roman" pitchFamily="18" charset="0"/>
              </a:rPr>
              <a:t>K diskuzi nad etickou výchovou</a:t>
            </a:r>
            <a:endParaRPr kumimoji="1" lang="cs-CZ" sz="3600" dirty="0">
              <a:latin typeface="Garamond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0" name="Rectangle 6"/>
          <p:cNvSpPr>
            <a:spLocks noGrp="1" noChangeArrowheads="1"/>
          </p:cNvSpPr>
          <p:nvPr>
            <p:ph type="title"/>
          </p:nvPr>
        </p:nvSpPr>
        <p:spPr>
          <a:xfrm>
            <a:off x="395536" y="5949280"/>
            <a:ext cx="8229600" cy="490537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cs-CZ" sz="2400" dirty="0" smtClean="0"/>
              <a:t>Pramen: N. </a:t>
            </a:r>
            <a:r>
              <a:rPr lang="cs-CZ" sz="2400" dirty="0" err="1" smtClean="0"/>
              <a:t>Fontainův</a:t>
            </a:r>
            <a:r>
              <a:rPr lang="cs-CZ" sz="2400" dirty="0" smtClean="0"/>
              <a:t> průzkum (80. léta 20. století)</a:t>
            </a:r>
            <a:r>
              <a:rPr lang="cs-CZ" sz="4000" dirty="0" smtClean="0"/>
              <a:t> 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>
            <p:ph sz="half" idx="1"/>
          </p:nvPr>
        </p:nvGraphicFramePr>
        <p:xfrm>
          <a:off x="574675" y="188913"/>
          <a:ext cx="8193088" cy="5648325"/>
        </p:xfrm>
        <a:graphic>
          <a:graphicData uri="http://schemas.openxmlformats.org/presentationml/2006/ole">
            <p:oleObj spid="_x0000_s12290" name="Worksheet" r:id="rId4" imgW="5581785" imgH="3848190" progId="Excel.Sheet.8">
              <p:embed/>
            </p:oleObj>
          </a:graphicData>
        </a:graphic>
      </p:graphicFrame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6804992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20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323528" y="228600"/>
            <a:ext cx="8424936" cy="808038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cs-CZ" sz="4400" dirty="0" smtClean="0">
                <a:latin typeface="Garamond" pitchFamily="18" charset="0"/>
              </a:rPr>
              <a:t>Náboženství a etika v dnešní škole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idx="1"/>
          </p:nvPr>
        </p:nvSpPr>
        <p:spPr>
          <a:xfrm>
            <a:off x="1115616" y="1484784"/>
            <a:ext cx="7704856" cy="468052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defRPr/>
            </a:pPr>
            <a:r>
              <a:rPr lang="cs-CZ" sz="2800" dirty="0" smtClean="0">
                <a:latin typeface="Garamond" pitchFamily="18" charset="0"/>
              </a:rPr>
              <a:t>Příklady zemí </a:t>
            </a:r>
            <a:r>
              <a:rPr lang="cs-CZ" sz="2800" b="1" dirty="0" smtClean="0">
                <a:solidFill>
                  <a:srgbClr val="FF0000"/>
                </a:solidFill>
                <a:latin typeface="Garamond" pitchFamily="18" charset="0"/>
              </a:rPr>
              <a:t>s povinnou výukou předmětu náboženství/etika</a:t>
            </a:r>
            <a:r>
              <a:rPr lang="cs-CZ" sz="2800" b="1" dirty="0" smtClean="0">
                <a:latin typeface="Garamond" pitchFamily="18" charset="0"/>
              </a:rPr>
              <a:t> </a:t>
            </a:r>
            <a:r>
              <a:rPr lang="cs-CZ" sz="2800" dirty="0" smtClean="0">
                <a:latin typeface="Garamond" pitchFamily="18" charset="0"/>
              </a:rPr>
              <a:t>(na státních školách):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Velká Británie, Malta, Lucembursko, Německo, Irsko, Belgie (58% školáků v církevních školách - prvenství v Evropě), Holandsko, Rakousko, Norsko, Španělsko, Lichtenštejnsko, Polsko, Itálie, Řecko, Finsko, Dánsko, Portugalsko, Kypr, Litva, Rumunsko, Slovensko, Maďarsko, Lotyšsko.</a:t>
            </a:r>
          </a:p>
          <a:p>
            <a:pPr eaLnBrk="1" hangingPunct="1">
              <a:defRPr/>
            </a:pPr>
            <a:r>
              <a:rPr lang="cs-CZ" sz="2800" dirty="0" smtClean="0">
                <a:latin typeface="Garamond" pitchFamily="18" charset="0"/>
              </a:rPr>
              <a:t>Příklady zemí, </a:t>
            </a:r>
            <a:r>
              <a:rPr lang="cs-CZ" sz="2800" b="1" dirty="0" smtClean="0">
                <a:solidFill>
                  <a:srgbClr val="FF0000"/>
                </a:solidFill>
                <a:latin typeface="Garamond" pitchFamily="18" charset="0"/>
              </a:rPr>
              <a:t>kde se nevyučuje povinný předmět náboženství/etika</a:t>
            </a:r>
            <a:r>
              <a:rPr lang="cs-CZ" sz="2800" dirty="0" smtClean="0">
                <a:latin typeface="Garamond" pitchFamily="18" charset="0"/>
              </a:rPr>
              <a:t>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Česká republika, Estonsko, Francie (ovšem 20% školáků v církevních školách), Slovinsko, Švédsko.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cs-CZ" sz="1400" dirty="0" smtClean="0">
                <a:latin typeface="Garamond" pitchFamily="18" charset="0"/>
              </a:rPr>
              <a:t>Zdroj: </a:t>
            </a:r>
            <a:r>
              <a:rPr lang="cs-CZ" sz="1400" dirty="0" err="1" smtClean="0">
                <a:latin typeface="Garamond" pitchFamily="18" charset="0"/>
              </a:rPr>
              <a:t>Eurydice</a:t>
            </a:r>
            <a:r>
              <a:rPr lang="cs-CZ" sz="1400" dirty="0" smtClean="0">
                <a:latin typeface="Garamond" pitchFamily="18" charset="0"/>
              </a:rPr>
              <a:t> 2003, Statistika Evropské komise pro katolické vzdělávání z r. 2000/2001.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9302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21</a:t>
            </a:fld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331640" y="764704"/>
            <a:ext cx="734481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cs-CZ" sz="4000" dirty="0"/>
          </a:p>
          <a:p>
            <a:r>
              <a:rPr lang="cs-CZ" sz="3200" dirty="0">
                <a:latin typeface="Garamond" pitchFamily="18" charset="0"/>
              </a:rPr>
              <a:t>CO je </a:t>
            </a:r>
            <a:r>
              <a:rPr lang="cs-CZ" sz="3200" dirty="0" smtClean="0">
                <a:latin typeface="Garamond" pitchFamily="18" charset="0"/>
              </a:rPr>
              <a:t>cílem </a:t>
            </a:r>
            <a:r>
              <a:rPr lang="cs-CZ" sz="3200" dirty="0">
                <a:latin typeface="Garamond" pitchFamily="18" charset="0"/>
              </a:rPr>
              <a:t>při etické výchově a vzdělávání?</a:t>
            </a:r>
          </a:p>
          <a:p>
            <a:endParaRPr lang="cs-CZ" sz="3200" dirty="0">
              <a:latin typeface="Garamond" pitchFamily="18" charset="0"/>
            </a:endParaRPr>
          </a:p>
          <a:p>
            <a:r>
              <a:rPr lang="cs-CZ" sz="3200" dirty="0">
                <a:latin typeface="Garamond" pitchFamily="18" charset="0"/>
              </a:rPr>
              <a:t>JAKÉ CESTY vedou k </a:t>
            </a:r>
            <a:r>
              <a:rPr lang="cs-CZ" sz="3200" dirty="0" smtClean="0">
                <a:latin typeface="Garamond" pitchFamily="18" charset="0"/>
              </a:rPr>
              <a:t>tomuto cíli</a:t>
            </a:r>
            <a:r>
              <a:rPr lang="cs-CZ" sz="3200" dirty="0">
                <a:latin typeface="Garamond" pitchFamily="18" charset="0"/>
              </a:rPr>
              <a:t>?</a:t>
            </a:r>
          </a:p>
          <a:p>
            <a:endParaRPr lang="cs-CZ" sz="3200" dirty="0">
              <a:latin typeface="Garamond" pitchFamily="18" charset="0"/>
            </a:endParaRPr>
          </a:p>
          <a:p>
            <a:r>
              <a:rPr lang="cs-CZ" sz="3200" dirty="0">
                <a:latin typeface="Garamond" pitchFamily="18" charset="0"/>
              </a:rPr>
              <a:t>JAKÉ MOŽNOSTI máme na cestě k cíli?</a:t>
            </a:r>
          </a:p>
          <a:p>
            <a:endParaRPr lang="cs-CZ" sz="3200" dirty="0">
              <a:latin typeface="Garamond" pitchFamily="18" charset="0"/>
            </a:endParaRPr>
          </a:p>
          <a:p>
            <a:r>
              <a:rPr lang="cs-CZ" sz="3200" dirty="0">
                <a:latin typeface="Garamond" pitchFamily="18" charset="0"/>
              </a:rPr>
              <a:t>JAKÉ PŘEKÁŽKY musíme překonávat?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251520" y="6400800"/>
            <a:ext cx="8064896" cy="274320"/>
          </a:xfrm>
        </p:spPr>
        <p:txBody>
          <a:bodyPr/>
          <a:lstStyle/>
          <a:p>
            <a:pPr algn="ctr"/>
            <a:r>
              <a:rPr lang="cs-CZ" smtClean="0"/>
              <a:t>Zuzana Svobodová: Etika a etická výchova v zrcadle evropského školství</a:t>
            </a:r>
            <a:endParaRPr lang="cs-CZ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10400" cy="639762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000" dirty="0" smtClean="0"/>
              <a:t>Východiska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1187624" y="990600"/>
            <a:ext cx="7575376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dirty="0" smtClean="0">
                <a:solidFill>
                  <a:srgbClr val="FF0000"/>
                </a:solidFill>
              </a:rPr>
              <a:t>terminologie</a:t>
            </a:r>
            <a:endParaRPr lang="cs-CZ" i="1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cs-CZ" sz="2800" i="1" dirty="0" smtClean="0">
              <a:solidFill>
                <a:srgbClr val="FF9933"/>
              </a:solidFill>
              <a:cs typeface="Arial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800" dirty="0" err="1" smtClean="0">
                <a:solidFill>
                  <a:schemeClr val="accent3"/>
                </a:solidFill>
                <a:latin typeface="Garamond" pitchFamily="18" charset="0"/>
                <a:cs typeface="Arial" charset="0"/>
              </a:rPr>
              <a:t>ethídzó</a:t>
            </a:r>
            <a:r>
              <a:rPr lang="cs-CZ" sz="2800" dirty="0" smtClean="0">
                <a:solidFill>
                  <a:schemeClr val="accent3"/>
                </a:solidFill>
                <a:latin typeface="Garamond" pitchFamily="18" charset="0"/>
                <a:cs typeface="Arial" charset="0"/>
              </a:rPr>
              <a:t>: </a:t>
            </a:r>
            <a:r>
              <a:rPr lang="cs-CZ" sz="2800" dirty="0" smtClean="0">
                <a:latin typeface="Garamond" pitchFamily="18" charset="0"/>
                <a:cs typeface="Arial" charset="0"/>
              </a:rPr>
              <a:t>navykám, učím, navádím, zvykám (si)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800" b="1" u="sng" dirty="0" smtClean="0">
                <a:solidFill>
                  <a:schemeClr val="accent3"/>
                </a:solidFill>
                <a:latin typeface="Garamond" pitchFamily="18" charset="0"/>
                <a:cs typeface="Arial" charset="0"/>
              </a:rPr>
              <a:t>to </a:t>
            </a:r>
            <a:r>
              <a:rPr lang="cs-CZ" sz="2800" b="1" u="sng" dirty="0" err="1" smtClean="0">
                <a:solidFill>
                  <a:schemeClr val="accent3"/>
                </a:solidFill>
                <a:latin typeface="Garamond" pitchFamily="18" charset="0"/>
                <a:cs typeface="Arial" charset="0"/>
              </a:rPr>
              <a:t>ethos</a:t>
            </a:r>
            <a:r>
              <a:rPr lang="cs-CZ" sz="2800" u="sng" dirty="0" smtClean="0">
                <a:solidFill>
                  <a:srgbClr val="FF9933"/>
                </a:solidFill>
                <a:latin typeface="Garamond" pitchFamily="18" charset="0"/>
                <a:cs typeface="Arial" charset="0"/>
              </a:rPr>
              <a:t>: </a:t>
            </a:r>
            <a:r>
              <a:rPr lang="cs-CZ" sz="2800" i="1" u="sng" dirty="0" smtClean="0">
                <a:latin typeface="Garamond" pitchFamily="18" charset="0"/>
                <a:cs typeface="Arial" charset="0"/>
              </a:rPr>
              <a:t>zvyk, obyčej</a:t>
            </a:r>
            <a:r>
              <a:rPr lang="cs-CZ" sz="2800" u="sng" dirty="0" smtClean="0">
                <a:latin typeface="Garamond" pitchFamily="18" charset="0"/>
                <a:cs typeface="Arial" charset="0"/>
              </a:rPr>
              <a:t>, </a:t>
            </a:r>
            <a:r>
              <a:rPr lang="cs-CZ" sz="2800" i="1" u="sng" dirty="0" smtClean="0">
                <a:latin typeface="Garamond" pitchFamily="18" charset="0"/>
                <a:cs typeface="Arial" charset="0"/>
              </a:rPr>
              <a:t>mrav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800" dirty="0" err="1" smtClean="0">
                <a:solidFill>
                  <a:schemeClr val="accent3"/>
                </a:solidFill>
                <a:latin typeface="Garamond" pitchFamily="18" charset="0"/>
                <a:cs typeface="Arial" charset="0"/>
              </a:rPr>
              <a:t>ethó</a:t>
            </a:r>
            <a:r>
              <a:rPr lang="cs-CZ" sz="2800" dirty="0" smtClean="0">
                <a:solidFill>
                  <a:schemeClr val="accent3"/>
                </a:solidFill>
                <a:latin typeface="Garamond" pitchFamily="18" charset="0"/>
                <a:cs typeface="Arial" charset="0"/>
              </a:rPr>
              <a:t>: </a:t>
            </a:r>
            <a:r>
              <a:rPr lang="cs-CZ" sz="2800" dirty="0" err="1" smtClean="0">
                <a:latin typeface="Garamond" pitchFamily="18" charset="0"/>
                <a:cs typeface="Arial" charset="0"/>
              </a:rPr>
              <a:t>svojím</a:t>
            </a:r>
            <a:r>
              <a:rPr lang="cs-CZ" sz="2800" dirty="0" smtClean="0">
                <a:latin typeface="Garamond" pitchFamily="18" charset="0"/>
                <a:cs typeface="Arial" charset="0"/>
              </a:rPr>
              <a:t>, dle svého zvyku, obyčejně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800" dirty="0" smtClean="0">
                <a:solidFill>
                  <a:schemeClr val="accent3"/>
                </a:solidFill>
                <a:latin typeface="Garamond" pitchFamily="18" charset="0"/>
                <a:cs typeface="Arial" charset="0"/>
              </a:rPr>
              <a:t>to </a:t>
            </a:r>
            <a:r>
              <a:rPr lang="cs-CZ" sz="2800" dirty="0" err="1" smtClean="0">
                <a:solidFill>
                  <a:schemeClr val="accent3"/>
                </a:solidFill>
                <a:latin typeface="Garamond" pitchFamily="18" charset="0"/>
                <a:cs typeface="Arial" charset="0"/>
              </a:rPr>
              <a:t>ethisma</a:t>
            </a:r>
            <a:r>
              <a:rPr lang="cs-CZ" sz="2800" dirty="0" smtClean="0">
                <a:solidFill>
                  <a:schemeClr val="accent3"/>
                </a:solidFill>
                <a:latin typeface="Garamond" pitchFamily="18" charset="0"/>
                <a:cs typeface="Arial" charset="0"/>
              </a:rPr>
              <a:t>: </a:t>
            </a:r>
            <a:r>
              <a:rPr lang="cs-CZ" sz="2800" dirty="0" smtClean="0">
                <a:latin typeface="Garamond" pitchFamily="18" charset="0"/>
                <a:cs typeface="Arial" charset="0"/>
              </a:rPr>
              <a:t>navyknutí, navedení, zvyk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800" dirty="0" smtClean="0">
                <a:solidFill>
                  <a:schemeClr val="accent3"/>
                </a:solidFill>
                <a:latin typeface="Garamond" pitchFamily="18" charset="0"/>
                <a:cs typeface="Arial" charset="0"/>
              </a:rPr>
              <a:t>to </a:t>
            </a:r>
            <a:r>
              <a:rPr lang="cs-CZ" sz="2800" dirty="0" err="1" smtClean="0">
                <a:solidFill>
                  <a:schemeClr val="accent3"/>
                </a:solidFill>
                <a:latin typeface="Garamond" pitchFamily="18" charset="0"/>
                <a:cs typeface="Arial" charset="0"/>
              </a:rPr>
              <a:t>ethnos</a:t>
            </a:r>
            <a:r>
              <a:rPr lang="cs-CZ" sz="2800" dirty="0" smtClean="0">
                <a:solidFill>
                  <a:schemeClr val="accent3"/>
                </a:solidFill>
                <a:latin typeface="Garamond" pitchFamily="18" charset="0"/>
                <a:cs typeface="Arial" charset="0"/>
              </a:rPr>
              <a:t>: </a:t>
            </a:r>
            <a:r>
              <a:rPr lang="cs-CZ" sz="2800" dirty="0" err="1" smtClean="0">
                <a:latin typeface="Garamond" pitchFamily="18" charset="0"/>
                <a:cs typeface="Arial" charset="0"/>
              </a:rPr>
              <a:t>svojeť</a:t>
            </a:r>
            <a:r>
              <a:rPr lang="cs-CZ" sz="2800" dirty="0" smtClean="0">
                <a:latin typeface="Garamond" pitchFamily="18" charset="0"/>
                <a:cs typeface="Arial" charset="0"/>
              </a:rPr>
              <a:t>, svojina; množství sobě navzájem zvyklé; tovaryšstvo, spolek, sbor, zástup druhů; rod, národ; lid; stav; hejno; stádo; roj (včel)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800" b="1" u="sng" dirty="0" smtClean="0">
                <a:solidFill>
                  <a:srgbClr val="00B050"/>
                </a:solidFill>
                <a:latin typeface="Garamond" pitchFamily="18" charset="0"/>
                <a:cs typeface="Arial" charset="0"/>
              </a:rPr>
              <a:t>to </a:t>
            </a:r>
            <a:r>
              <a:rPr lang="cs-CZ" sz="2800" b="1" u="sng" dirty="0" err="1" smtClean="0">
                <a:solidFill>
                  <a:srgbClr val="00B050"/>
                </a:solidFill>
                <a:latin typeface="Garamond" pitchFamily="18" charset="0"/>
                <a:cs typeface="Arial" charset="0"/>
              </a:rPr>
              <a:t>éthos</a:t>
            </a:r>
            <a:r>
              <a:rPr lang="cs-CZ" sz="2800" u="sng" dirty="0" smtClean="0">
                <a:latin typeface="Garamond" pitchFamily="18" charset="0"/>
                <a:cs typeface="Arial" charset="0"/>
              </a:rPr>
              <a:t>: </a:t>
            </a:r>
            <a:r>
              <a:rPr lang="cs-CZ" sz="2800" i="1" u="sng" dirty="0" smtClean="0">
                <a:latin typeface="Garamond" pitchFamily="18" charset="0"/>
                <a:cs typeface="Arial" charset="0"/>
              </a:rPr>
              <a:t>svá, vlastní, obvyklá místa</a:t>
            </a:r>
            <a:r>
              <a:rPr lang="cs-CZ" sz="2800" u="sng" dirty="0" smtClean="0">
                <a:latin typeface="Garamond" pitchFamily="18" charset="0"/>
                <a:cs typeface="Arial" charset="0"/>
              </a:rPr>
              <a:t> (pastvy), </a:t>
            </a:r>
            <a:r>
              <a:rPr lang="cs-CZ" sz="2800" i="1" u="sng" dirty="0" smtClean="0">
                <a:latin typeface="Garamond" pitchFamily="18" charset="0"/>
                <a:cs typeface="Arial" charset="0"/>
              </a:rPr>
              <a:t>sídla, vlast, zvyk-</a:t>
            </a:r>
            <a:r>
              <a:rPr lang="cs-CZ" sz="2800" i="1" u="sng" dirty="0" err="1" smtClean="0">
                <a:latin typeface="Garamond" pitchFamily="18" charset="0"/>
                <a:cs typeface="Arial" charset="0"/>
              </a:rPr>
              <a:t>lost</a:t>
            </a:r>
            <a:r>
              <a:rPr lang="cs-CZ" sz="2800" i="1" u="sng" dirty="0" smtClean="0">
                <a:latin typeface="Garamond" pitchFamily="18" charset="0"/>
                <a:cs typeface="Arial" charset="0"/>
              </a:rPr>
              <a:t>, obyčej</a:t>
            </a:r>
            <a:r>
              <a:rPr lang="cs-CZ" sz="2800" u="sng" dirty="0" smtClean="0">
                <a:latin typeface="Garamond" pitchFamily="18" charset="0"/>
                <a:cs typeface="Arial" charset="0"/>
              </a:rPr>
              <a:t>; </a:t>
            </a:r>
            <a:r>
              <a:rPr lang="cs-CZ" sz="2800" i="1" u="sng" dirty="0" smtClean="0">
                <a:latin typeface="Garamond" pitchFamily="18" charset="0"/>
                <a:cs typeface="Arial" charset="0"/>
              </a:rPr>
              <a:t>mrav, povaha, myšlení, smýšlení</a:t>
            </a:r>
            <a:r>
              <a:rPr lang="cs-CZ" sz="2800" u="sng" dirty="0" smtClean="0">
                <a:latin typeface="Garamond" pitchFamily="18" charset="0"/>
                <a:cs typeface="Arial" charset="0"/>
              </a:rPr>
              <a:t>; podle Aristotela </a:t>
            </a:r>
            <a:r>
              <a:rPr lang="cs-CZ" sz="2800" i="1" u="sng" dirty="0" smtClean="0">
                <a:latin typeface="Garamond" pitchFamily="18" charset="0"/>
                <a:cs typeface="Arial" charset="0"/>
              </a:rPr>
              <a:t>vzor mravního jednání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s-CZ" sz="2800" b="1" dirty="0" smtClean="0">
                <a:solidFill>
                  <a:srgbClr val="FFFF00"/>
                </a:solidFill>
                <a:latin typeface="Garamond" pitchFamily="18" charset="0"/>
                <a:cs typeface="Arial" charset="0"/>
              </a:rPr>
              <a:t> </a:t>
            </a:r>
            <a:r>
              <a:rPr lang="cs-CZ" sz="2800" b="1" dirty="0" smtClean="0">
                <a:latin typeface="Garamond" pitchFamily="18" charset="0"/>
                <a:cs typeface="Arial" charset="0"/>
              </a:rPr>
              <a:t>(</a:t>
            </a:r>
            <a:r>
              <a:rPr lang="cs-CZ" sz="2800" b="1" dirty="0" smtClean="0">
                <a:solidFill>
                  <a:srgbClr val="00B0F0"/>
                </a:solidFill>
                <a:latin typeface="Garamond" pitchFamily="18" charset="0"/>
                <a:cs typeface="Arial" charset="0"/>
              </a:rPr>
              <a:t>to </a:t>
            </a:r>
            <a:r>
              <a:rPr lang="cs-CZ" sz="2800" b="1" dirty="0" err="1" smtClean="0">
                <a:solidFill>
                  <a:srgbClr val="00B0F0"/>
                </a:solidFill>
                <a:latin typeface="Garamond" pitchFamily="18" charset="0"/>
                <a:cs typeface="Arial" charset="0"/>
              </a:rPr>
              <a:t>etos</a:t>
            </a:r>
            <a:r>
              <a:rPr lang="cs-CZ" sz="2800" dirty="0" smtClean="0">
                <a:latin typeface="Garamond" pitchFamily="18" charset="0"/>
                <a:cs typeface="Arial" charset="0"/>
              </a:rPr>
              <a:t>: rok, </a:t>
            </a:r>
            <a:r>
              <a:rPr lang="cs-CZ" sz="2800" dirty="0" err="1" smtClean="0">
                <a:latin typeface="Garamond" pitchFamily="18" charset="0"/>
                <a:cs typeface="Arial" charset="0"/>
              </a:rPr>
              <a:t>rok</a:t>
            </a:r>
            <a:r>
              <a:rPr lang="cs-CZ" sz="2800" dirty="0" smtClean="0">
                <a:latin typeface="Garamond" pitchFamily="18" charset="0"/>
                <a:cs typeface="Arial" charset="0"/>
              </a:rPr>
              <a:t> co rok, </a:t>
            </a:r>
            <a:r>
              <a:rPr lang="cs-CZ" sz="2800" dirty="0" err="1" smtClean="0">
                <a:latin typeface="Garamond" pitchFamily="18" charset="0"/>
                <a:cs typeface="Arial" charset="0"/>
              </a:rPr>
              <a:t>rok</a:t>
            </a:r>
            <a:r>
              <a:rPr lang="cs-CZ" sz="2800" dirty="0" smtClean="0">
                <a:latin typeface="Garamond" pitchFamily="18" charset="0"/>
                <a:cs typeface="Arial" charset="0"/>
              </a:rPr>
              <a:t> po roku)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51520" y="6400800"/>
            <a:ext cx="8064896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K vývoji </a:t>
            </a:r>
            <a:r>
              <a:rPr lang="cs-CZ" dirty="0" err="1" smtClean="0"/>
              <a:t>educatio</a:t>
            </a:r>
            <a:r>
              <a:rPr lang="cs-CZ" dirty="0" smtClean="0"/>
              <a:t> </a:t>
            </a:r>
            <a:r>
              <a:rPr lang="en-US" dirty="0" smtClean="0">
                <a:cs typeface="Arial" charset="0"/>
              </a:rPr>
              <a:t>&amp;</a:t>
            </a:r>
            <a:r>
              <a:rPr lang="cs-CZ" dirty="0" smtClean="0">
                <a:cs typeface="Arial" charset="0"/>
              </a:rPr>
              <a:t> </a:t>
            </a:r>
            <a:r>
              <a:rPr lang="cs-CZ" dirty="0" err="1" smtClean="0"/>
              <a:t>religio</a:t>
            </a:r>
            <a:endParaRPr lang="cs-CZ" dirty="0" smtClean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idx="1"/>
          </p:nvPr>
        </p:nvSpPr>
        <p:spPr>
          <a:xfrm>
            <a:off x="1187624" y="1844824"/>
            <a:ext cx="7422976" cy="3908276"/>
          </a:xfrm>
        </p:spPr>
        <p:txBody>
          <a:bodyPr>
            <a:normAutofit fontScale="92500"/>
          </a:bodyPr>
          <a:lstStyle/>
          <a:p>
            <a:pPr eaLnBrk="1" hangingPunct="1">
              <a:buFontTx/>
              <a:buNone/>
              <a:defRPr/>
            </a:pPr>
            <a:r>
              <a:rPr lang="cs-CZ" sz="2400" b="1" u="sng" dirty="0" smtClean="0">
                <a:latin typeface="Garamond" pitchFamily="18" charset="0"/>
              </a:rPr>
              <a:t>První fáze</a:t>
            </a:r>
          </a:p>
          <a:p>
            <a:pPr eaLnBrk="1" hangingPunct="1">
              <a:defRPr/>
            </a:pPr>
            <a:r>
              <a:rPr lang="cs-CZ" sz="2400" dirty="0" smtClean="0">
                <a:latin typeface="Garamond" pitchFamily="18" charset="0"/>
              </a:rPr>
              <a:t>Proměna významu </a:t>
            </a:r>
            <a:r>
              <a:rPr lang="cs-CZ" sz="2400" i="1" dirty="0" err="1" smtClean="0">
                <a:latin typeface="Garamond" pitchFamily="18" charset="0"/>
              </a:rPr>
              <a:t>educatio</a:t>
            </a:r>
            <a:r>
              <a:rPr lang="cs-CZ" sz="2400" dirty="0" smtClean="0">
                <a:latin typeface="Garamond" pitchFamily="18" charset="0"/>
              </a:rPr>
              <a:t>: Nedělní </a:t>
            </a:r>
            <a:r>
              <a:rPr lang="cs-CZ" sz="2400" dirty="0" err="1" smtClean="0">
                <a:latin typeface="Garamond" pitchFamily="18" charset="0"/>
              </a:rPr>
              <a:t>prázdeň</a:t>
            </a:r>
            <a:r>
              <a:rPr lang="cs-CZ" sz="2400" dirty="0" smtClean="0">
                <a:latin typeface="Garamond" pitchFamily="18" charset="0"/>
              </a:rPr>
              <a:t> – </a:t>
            </a:r>
            <a:r>
              <a:rPr lang="cs-CZ" sz="2400" dirty="0" err="1" smtClean="0">
                <a:latin typeface="Garamond" pitchFamily="18" charset="0"/>
              </a:rPr>
              <a:t>ř</a:t>
            </a:r>
            <a:r>
              <a:rPr lang="cs-CZ" sz="2400" dirty="0" smtClean="0">
                <a:latin typeface="Garamond" pitchFamily="18" charset="0"/>
              </a:rPr>
              <a:t>. </a:t>
            </a:r>
            <a:r>
              <a:rPr lang="cs-CZ" sz="2400" i="1" dirty="0" smtClean="0">
                <a:latin typeface="Garamond" pitchFamily="18" charset="0"/>
              </a:rPr>
              <a:t>SCHOLÉ</a:t>
            </a:r>
            <a:r>
              <a:rPr lang="cs-CZ" sz="2400" dirty="0" smtClean="0">
                <a:latin typeface="Garamond" pitchFamily="18" charset="0"/>
              </a:rPr>
              <a:t> (l. </a:t>
            </a:r>
            <a:r>
              <a:rPr lang="cs-CZ" sz="2400" i="1" dirty="0" err="1" smtClean="0">
                <a:latin typeface="Garamond" pitchFamily="18" charset="0"/>
              </a:rPr>
              <a:t>otium</a:t>
            </a:r>
            <a:r>
              <a:rPr lang="cs-CZ" sz="2400" dirty="0" smtClean="0">
                <a:latin typeface="Garamond" pitchFamily="18" charset="0"/>
              </a:rPr>
              <a:t>) se stává školou, tj. přípravou pro praktický život,  v němž zaneprázdněnost – </a:t>
            </a:r>
            <a:r>
              <a:rPr lang="cs-CZ" sz="2400" dirty="0" err="1" smtClean="0">
                <a:latin typeface="Garamond" pitchFamily="18" charset="0"/>
              </a:rPr>
              <a:t>ř</a:t>
            </a:r>
            <a:r>
              <a:rPr lang="cs-CZ" sz="2400" dirty="0" smtClean="0">
                <a:latin typeface="Garamond" pitchFamily="18" charset="0"/>
              </a:rPr>
              <a:t>. ASCHOLIA (l. </a:t>
            </a:r>
            <a:r>
              <a:rPr lang="cs-CZ" sz="2400" i="1" dirty="0" err="1" smtClean="0">
                <a:latin typeface="Garamond" pitchFamily="18" charset="0"/>
              </a:rPr>
              <a:t>negotium</a:t>
            </a:r>
            <a:r>
              <a:rPr lang="cs-CZ" sz="2400" dirty="0" smtClean="0">
                <a:latin typeface="Garamond" pitchFamily="18" charset="0"/>
              </a:rPr>
              <a:t>).</a:t>
            </a:r>
          </a:p>
          <a:p>
            <a:pPr eaLnBrk="1" hangingPunct="1">
              <a:defRPr/>
            </a:pPr>
            <a:r>
              <a:rPr lang="cs-CZ" sz="2400" dirty="0" smtClean="0">
                <a:latin typeface="Garamond" pitchFamily="18" charset="0"/>
              </a:rPr>
              <a:t>Proměna významu </a:t>
            </a:r>
            <a:r>
              <a:rPr lang="cs-CZ" sz="2400" i="1" dirty="0" err="1" smtClean="0">
                <a:latin typeface="Garamond" pitchFamily="18" charset="0"/>
              </a:rPr>
              <a:t>religio</a:t>
            </a:r>
            <a:r>
              <a:rPr lang="cs-CZ" sz="2400" dirty="0" smtClean="0">
                <a:latin typeface="Garamond" pitchFamily="18" charset="0"/>
              </a:rPr>
              <a:t>: </a:t>
            </a:r>
            <a:r>
              <a:rPr lang="cs-CZ" sz="2400" i="1" dirty="0" err="1" smtClean="0">
                <a:latin typeface="Garamond" pitchFamily="18" charset="0"/>
              </a:rPr>
              <a:t>Religio</a:t>
            </a:r>
            <a:r>
              <a:rPr lang="cs-CZ" sz="2400" dirty="0" smtClean="0">
                <a:latin typeface="Garamond" pitchFamily="18" charset="0"/>
              </a:rPr>
              <a:t> se stává znamením </a:t>
            </a:r>
            <a:r>
              <a:rPr lang="cs-CZ" sz="2400" b="1" u="sng" dirty="0" smtClean="0">
                <a:latin typeface="Garamond" pitchFamily="18" charset="0"/>
              </a:rPr>
              <a:t>občanské příslušnosti</a:t>
            </a:r>
            <a:r>
              <a:rPr lang="cs-CZ" sz="2400" dirty="0" smtClean="0">
                <a:latin typeface="Garamond" pitchFamily="18" charset="0"/>
              </a:rPr>
              <a:t>.</a:t>
            </a:r>
          </a:p>
          <a:p>
            <a:pPr eaLnBrk="1" hangingPunct="1">
              <a:defRPr/>
            </a:pPr>
            <a:endParaRPr lang="cs-CZ" sz="2400" dirty="0" smtClean="0">
              <a:latin typeface="Garamond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cs-CZ" sz="2400" b="1" u="sng" dirty="0" smtClean="0">
                <a:latin typeface="Garamond" pitchFamily="18" charset="0"/>
              </a:rPr>
              <a:t>Druhá fáze</a:t>
            </a:r>
          </a:p>
          <a:p>
            <a:pPr eaLnBrk="1" hangingPunct="1">
              <a:defRPr/>
            </a:pPr>
            <a:r>
              <a:rPr lang="cs-CZ" sz="2400" dirty="0" err="1" smtClean="0">
                <a:latin typeface="Garamond" pitchFamily="18" charset="0"/>
              </a:rPr>
              <a:t>Religio</a:t>
            </a:r>
            <a:r>
              <a:rPr lang="cs-CZ" sz="2400" dirty="0" smtClean="0">
                <a:latin typeface="Garamond" pitchFamily="18" charset="0"/>
              </a:rPr>
              <a:t> a </a:t>
            </a:r>
            <a:r>
              <a:rPr lang="cs-CZ" sz="2400" dirty="0" err="1" smtClean="0">
                <a:latin typeface="Garamond" pitchFamily="18" charset="0"/>
              </a:rPr>
              <a:t>educatio</a:t>
            </a:r>
            <a:r>
              <a:rPr lang="cs-CZ" sz="2400" dirty="0" smtClean="0">
                <a:latin typeface="Garamond" pitchFamily="18" charset="0"/>
              </a:rPr>
              <a:t> chrámové školy</a:t>
            </a:r>
          </a:p>
          <a:p>
            <a:pPr eaLnBrk="1" hangingPunct="1">
              <a:defRPr/>
            </a:pPr>
            <a:r>
              <a:rPr lang="cs-CZ" sz="2400" dirty="0" err="1" smtClean="0">
                <a:latin typeface="Garamond" pitchFamily="18" charset="0"/>
              </a:rPr>
              <a:t>Religio</a:t>
            </a:r>
            <a:r>
              <a:rPr lang="cs-CZ" sz="2400" dirty="0" smtClean="0">
                <a:latin typeface="Garamond" pitchFamily="18" charset="0"/>
              </a:rPr>
              <a:t> a </a:t>
            </a:r>
            <a:r>
              <a:rPr lang="cs-CZ" sz="2400" dirty="0" err="1" smtClean="0">
                <a:latin typeface="Garamond" pitchFamily="18" charset="0"/>
              </a:rPr>
              <a:t>educatio</a:t>
            </a:r>
            <a:r>
              <a:rPr lang="cs-CZ" sz="2400" dirty="0" smtClean="0">
                <a:latin typeface="Garamond" pitchFamily="18" charset="0"/>
              </a:rPr>
              <a:t> občanské/státní školy</a:t>
            </a:r>
            <a:endParaRPr lang="cs-CZ" sz="2400" dirty="0">
              <a:latin typeface="Garamond" pitchFamily="18" charset="0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23528" y="6400800"/>
            <a:ext cx="7992888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968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1" smtClean="0">
                <a:latin typeface="Verdana" pitchFamily="34" charset="0"/>
              </a:rPr>
              <a:t>Příklady přerodu „nové“ školy (1)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1268760"/>
            <a:ext cx="7632848" cy="4924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400" b="1" u="sng" dirty="0" smtClean="0">
                <a:latin typeface="Garamond" pitchFamily="18" charset="0"/>
              </a:rPr>
              <a:t>Francie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sz="2000" dirty="0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</a:rPr>
              <a:t>Školy vedené řeholními společenstvími </a:t>
            </a:r>
            <a:r>
              <a:rPr lang="cs-CZ" sz="2200" dirty="0" smtClean="0">
                <a:latin typeface="Garamond" pitchFamily="18" charset="0"/>
                <a:cs typeface="Arial" charset="0"/>
              </a:rPr>
              <a:t>→ Francouzská revoluce (1789, uzavření)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</a:rPr>
              <a:t>1790 občanská ústava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</a:rPr>
              <a:t>1791 učitel i kněz je nucen přísahat na ústavu</a:t>
            </a:r>
            <a:endParaRPr lang="cs-CZ" sz="2200" dirty="0" smtClean="0">
              <a:latin typeface="Garamond" pitchFamily="18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  <a:cs typeface="Arial" charset="0"/>
              </a:rPr>
              <a:t>1801 Konkordát (otevření, „svobodné“ školy – s výukou náboženství)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</a:rPr>
              <a:t>od 80. let 19. století vznikají „neutrální“ školy státní (veřejné).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</a:rPr>
              <a:t>9.12.1905 - oddělení církve od státu, které znamenalo také oddělení církve a školy a na primární školy se dostává etika a laická etická výchova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</a:rPr>
              <a:t>1968 - od toho roku se neučila ve Francii etická výchova (</a:t>
            </a:r>
            <a:r>
              <a:rPr lang="cs-CZ" sz="2200" i="1" dirty="0" smtClean="0">
                <a:latin typeface="Garamond" pitchFamily="18" charset="0"/>
              </a:rPr>
              <a:t>la </a:t>
            </a:r>
            <a:r>
              <a:rPr lang="cs-CZ" sz="2200" i="1" dirty="0" err="1" smtClean="0">
                <a:latin typeface="Garamond" pitchFamily="18" charset="0"/>
              </a:rPr>
              <a:t>morale</a:t>
            </a:r>
            <a:r>
              <a:rPr lang="cs-CZ" sz="2200" dirty="0" smtClean="0">
                <a:latin typeface="Garamond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</a:rPr>
              <a:t>2008 - několik řádků oficiálních </a:t>
            </a:r>
            <a:r>
              <a:rPr lang="cs-CZ" sz="2200" i="1" dirty="0" smtClean="0">
                <a:latin typeface="Garamond" pitchFamily="18" charset="0"/>
              </a:rPr>
              <a:t>Instrukcí</a:t>
            </a:r>
            <a:r>
              <a:rPr lang="cs-CZ" sz="2200" dirty="0" smtClean="0">
                <a:latin typeface="Garamond" pitchFamily="18" charset="0"/>
              </a:rPr>
              <a:t> podpořilo výuku EV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200" dirty="0" smtClean="0">
                <a:latin typeface="Garamond" pitchFamily="18" charset="0"/>
              </a:rPr>
              <a:t>v současnosti se vede diskuze o podobě EV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93024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9683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1" dirty="0" smtClean="0">
                <a:latin typeface="Verdana" pitchFamily="34" charset="0"/>
              </a:rPr>
              <a:t>Příklady přerodu „nové“ školy (2)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187624" y="1700808"/>
            <a:ext cx="7200800" cy="43924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z="2400" b="1" u="sng" dirty="0" smtClean="0">
                <a:latin typeface="Garamond" pitchFamily="18" charset="0"/>
              </a:rPr>
              <a:t>Nizozemí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sz="2400" b="1" u="sng" dirty="0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R. 1857 zákon povolující existenci katolických škol, stát je však nedotuje.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sz="2800" dirty="0" smtClean="0">
                <a:latin typeface="Garamond" pitchFamily="18" charset="0"/>
              </a:rPr>
              <a:t>Od r. 1920 stát přispívá stejnou měrou na školy státní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7021016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6877000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91440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cs-CZ" sz="4000" dirty="0" smtClean="0"/>
              <a:t>Nizozemí</a:t>
            </a:r>
            <a:br>
              <a:rPr lang="cs-CZ" sz="4000" dirty="0" smtClean="0"/>
            </a:br>
            <a:r>
              <a:rPr lang="cs-CZ" sz="4000" dirty="0" smtClean="0"/>
              <a:t>Rozložení počtu učitelů ve školství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23850" y="1911350"/>
          <a:ext cx="4103688" cy="3933825"/>
        </p:xfrm>
        <a:graphic>
          <a:graphicData uri="http://schemas.openxmlformats.org/presentationml/2006/ole">
            <p:oleObj spid="_x0000_s7170" name="Graf" r:id="rId4" imgW="3762451" imgH="2200250" progId="Excel.Sheet.8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148263" y="1916113"/>
          <a:ext cx="3473450" cy="3960812"/>
        </p:xfrm>
        <a:graphic>
          <a:graphicData uri="http://schemas.openxmlformats.org/presentationml/2006/ole">
            <p:oleObj spid="_x0000_s7171" name="Graf" r:id="rId5" imgW="3505335" imgH="2524015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295400" y="6400800"/>
            <a:ext cx="6877000" cy="274320"/>
          </a:xfrm>
        </p:spPr>
        <p:txBody>
          <a:bodyPr/>
          <a:lstStyle/>
          <a:p>
            <a:pPr algn="ctr"/>
            <a:r>
              <a:rPr lang="cs-CZ" dirty="0" smtClean="0"/>
              <a:t>Zuzana Svobodová: Etika a etická výchova v zrcadle evropského školství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748713" cy="77787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dirty="0" smtClean="0">
                <a:latin typeface="Garamond" pitchFamily="18" charset="0"/>
              </a:rPr>
              <a:t>Nizozemí: 1980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79388" y="1196975"/>
          <a:ext cx="4465637" cy="3351213"/>
        </p:xfrm>
        <a:graphic>
          <a:graphicData uri="http://schemas.openxmlformats.org/presentationml/2006/ole">
            <p:oleObj spid="_x0000_s8194" name="Graf" r:id="rId4" imgW="3505335" imgH="2524015" progId="Excel.Sheet.8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689475" y="1196975"/>
          <a:ext cx="4379913" cy="4537075"/>
        </p:xfrm>
        <a:graphic>
          <a:graphicData uri="http://schemas.openxmlformats.org/presentationml/2006/ole">
            <p:oleObj spid="_x0000_s8195" name="Graf" r:id="rId5" imgW="3829101" imgH="2686033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240</TotalTime>
  <Words>1480</Words>
  <Application>Microsoft Office PowerPoint</Application>
  <PresentationFormat>Předvádění na obrazovce (4:3)</PresentationFormat>
  <Paragraphs>183</Paragraphs>
  <Slides>21</Slides>
  <Notes>20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21</vt:i4>
      </vt:variant>
    </vt:vector>
  </HeadingPairs>
  <TitlesOfParts>
    <vt:vector size="24" baseType="lpstr">
      <vt:lpstr>Slunovrat</vt:lpstr>
      <vt:lpstr>Graf</vt:lpstr>
      <vt:lpstr>Worksheet</vt:lpstr>
      <vt:lpstr>  Etika a etická výchova v zrcadle evropského školství  PhDr. Bc. Zuzana Svobodová, PhD.   </vt:lpstr>
      <vt:lpstr>Témata</vt:lpstr>
      <vt:lpstr>Snímek 3</vt:lpstr>
      <vt:lpstr>Východiska</vt:lpstr>
      <vt:lpstr>K vývoji educatio &amp; religio</vt:lpstr>
      <vt:lpstr>Příklady přerodu „nové“ školy (1)</vt:lpstr>
      <vt:lpstr>Příklady přerodu „nové“ školy (2)</vt:lpstr>
      <vt:lpstr>Nizozemí Rozložení počtu učitelů ve školství</vt:lpstr>
      <vt:lpstr>Nizozemí: 1980</vt:lpstr>
      <vt:lpstr>Příklady přerodu „nové“ školy (3)</vt:lpstr>
      <vt:lpstr>Belgie rozložení pracovníků ve školství</vt:lpstr>
      <vt:lpstr>Příklady přerodu „nové“ školy (4)</vt:lpstr>
      <vt:lpstr>Školy v Německu (1909-1911)</vt:lpstr>
      <vt:lpstr>Katolické školy v Německu dnes</vt:lpstr>
      <vt:lpstr>Příklady přerodu „nové“ školy (5) </vt:lpstr>
      <vt:lpstr>Příklady přerodu „nové“ školy (6) </vt:lpstr>
      <vt:lpstr>USA </vt:lpstr>
      <vt:lpstr>České země</vt:lpstr>
      <vt:lpstr>Současný stav katolických škol</vt:lpstr>
      <vt:lpstr>Pramen: N. Fontainův průzkum (80. léta 20. století) </vt:lpstr>
      <vt:lpstr>Náboženství a etika v dnešní škole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a etická výchova v zrcadle evropského školství  PhDr. Bc. Zuzana Svobodová, PhD.</dc:title>
  <dc:creator>ZS</dc:creator>
  <cp:lastModifiedBy>ZS</cp:lastModifiedBy>
  <cp:revision>30</cp:revision>
  <dcterms:created xsi:type="dcterms:W3CDTF">2011-10-14T19:38:27Z</dcterms:created>
  <dcterms:modified xsi:type="dcterms:W3CDTF">2014-02-17T07:46:56Z</dcterms:modified>
</cp:coreProperties>
</file>