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47"/>
  </p:notesMasterIdLst>
  <p:handoutMasterIdLst>
    <p:handoutMasterId r:id="rId48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301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3" r:id="rId26"/>
    <p:sldId id="284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2" r:id="rId43"/>
    <p:sldId id="303" r:id="rId44"/>
    <p:sldId id="281" r:id="rId45"/>
    <p:sldId id="282" r:id="rId4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76425-CB3E-4E58-997B-9C42A3B023EF}" type="datetimeFigureOut">
              <a:rPr lang="cs-CZ" smtClean="0"/>
              <a:pPr/>
              <a:t>13.2.2014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CAEFF-033A-4D6C-8509-D7B262D27A1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77CAB-2BF8-4963-9DAD-D1E0C7E2C153}" type="datetimeFigureOut">
              <a:rPr lang="cs-CZ" smtClean="0"/>
              <a:pPr/>
              <a:t>13.2.2014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CAD16-FB20-466B-AF07-8C880BD8ADC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E36E4-9C86-424F-93F1-C54DA6AABF89}" type="slidenum">
              <a:rPr lang="cs-CZ"/>
              <a:pPr/>
              <a:t>10</a:t>
            </a:fld>
            <a:endParaRPr lang="cs-CZ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66750"/>
            <a:ext cx="4646612" cy="3484563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52" y="4374292"/>
            <a:ext cx="5049297" cy="4076186"/>
          </a:xfrm>
          <a:noFill/>
          <a:ln w="9525"/>
        </p:spPr>
        <p:txBody>
          <a:bodyPr/>
          <a:lstStyle/>
          <a:p>
            <a:pPr eaLnBrk="1" hangingPunct="1"/>
            <a:endParaRPr lang="cs-CZ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8C0989-9D0E-4E79-9656-1C3BD515A4B9}" type="slidenum">
              <a:rPr lang="cs-CZ"/>
              <a:pPr/>
              <a:t>15</a:t>
            </a:fld>
            <a:endParaRPr lang="cs-CZ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66750"/>
            <a:ext cx="4646612" cy="3484563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52" y="4374292"/>
            <a:ext cx="5049297" cy="4076186"/>
          </a:xfrm>
          <a:noFill/>
          <a:ln w="9525"/>
        </p:spPr>
        <p:txBody>
          <a:bodyPr/>
          <a:lstStyle/>
          <a:p>
            <a:pPr eaLnBrk="1" hangingPunct="1"/>
            <a:r>
              <a:rPr lang="cs-CZ" sz="2000" dirty="0">
                <a:solidFill>
                  <a:srgbClr val="FF0000"/>
                </a:solidFill>
              </a:rPr>
              <a:t>Anglie: </a:t>
            </a:r>
            <a:r>
              <a:rPr lang="cs-CZ" sz="1300" dirty="0"/>
              <a:t>R. 1925 kardinál </a:t>
            </a:r>
            <a:r>
              <a:rPr lang="cs-CZ" sz="1300" dirty="0" err="1"/>
              <a:t>Bourne</a:t>
            </a:r>
            <a:r>
              <a:rPr lang="cs-CZ" sz="1300" dirty="0"/>
              <a:t>: „…pokud je u nás dvojí nazírání na výchovu – nazírání těch, jimž více vyhovuje, aby jejich děti ve školním věku dostaly jen povšechné poučení o náboženství, a nazírání těch, kdo jsou přesvědčeni, že není opravdové výchovy bez náboženského základu – dotud dvojí soustava škol musí zůstat</a:t>
            </a:r>
            <a:r>
              <a:rPr lang="cs-CZ" sz="1300" dirty="0" smtClean="0"/>
              <a:t>.“</a:t>
            </a:r>
            <a:endParaRPr lang="cs-CZ" sz="1300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7B25E4-9E3D-46BD-B4EF-005841F7D791}" type="slidenum">
              <a:rPr lang="cs-CZ"/>
              <a:pPr/>
              <a:t>16</a:t>
            </a:fld>
            <a:endParaRPr lang="cs-CZ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66750"/>
            <a:ext cx="4646612" cy="3484563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52" y="4374292"/>
            <a:ext cx="5049297" cy="4076186"/>
          </a:xfrm>
          <a:noFill/>
          <a:ln w="9525"/>
        </p:spPr>
        <p:txBody>
          <a:bodyPr/>
          <a:lstStyle/>
          <a:p>
            <a:pPr eaLnBrk="1" hangingPunct="1"/>
            <a:endParaRPr lang="cs-CZ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25</a:t>
            </a:fld>
            <a:endParaRPr 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26</a:t>
            </a:fld>
            <a:endParaRPr 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CA97FD-E0B3-4D85-BEDE-49F08AB979CE}" type="slidenum">
              <a:rPr lang="cs-CZ"/>
              <a:pPr/>
              <a:t>29</a:t>
            </a:fld>
            <a:endParaRPr lang="cs-CZ"/>
          </a:p>
        </p:txBody>
      </p:sp>
      <p:sp>
        <p:nvSpPr>
          <p:cNvPr id="9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Označení dokumentů vyhlašujících jednotlivé programy v systému EU/EE: 78-D-66; 1998-D-22, 2002-D-56.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92D1DC-CB1A-4467-9343-E76C2D880729}" type="slidenum">
              <a:rPr lang="cs-CZ"/>
              <a:pPr/>
              <a:t>33</a:t>
            </a:fld>
            <a:endParaRPr lang="cs-CZ"/>
          </a:p>
        </p:txBody>
      </p:sp>
      <p:sp>
        <p:nvSpPr>
          <p:cNvPr id="6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cs-CZ" sz="1600">
                <a:solidFill>
                  <a:srgbClr val="000000"/>
                </a:solidFill>
              </a:rPr>
              <a:t>36</a:t>
            </a:r>
            <a:r>
              <a:rPr lang="en-US" sz="1600">
                <a:solidFill>
                  <a:srgbClr val="000000"/>
                </a:solidFill>
              </a:rPr>
              <a:t> přístupů, které tvoří obecnou strukturu předmětu nekonfesní etika pro každý z prvních pěti ročníků základní školy na Evropských školách (Schola Europea).</a:t>
            </a:r>
            <a:r>
              <a:rPr lang="cs-CZ" sz="1600">
                <a:solidFill>
                  <a:srgbClr val="000000"/>
                </a:solidFill>
              </a:rPr>
              <a:t> I</a:t>
            </a:r>
            <a:r>
              <a:rPr lang="cs-CZ"/>
              <a:t>nspirace Guilfordovou krychlí.</a:t>
            </a:r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44</a:t>
            </a:fld>
            <a:endParaRPr lang="cs-CZ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45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i="1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6BD882-7E78-4D33-A4D7-B4C484C30FD1}" type="slidenum">
              <a:rPr lang="cs-CZ"/>
              <a:pPr/>
              <a:t>6</a:t>
            </a:fld>
            <a:endParaRPr lang="cs-CZ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66750"/>
            <a:ext cx="4646612" cy="3484563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52" y="4374292"/>
            <a:ext cx="5049297" cy="4076186"/>
          </a:xfrm>
          <a:noFill/>
          <a:ln w="9525"/>
        </p:spPr>
        <p:txBody>
          <a:bodyPr/>
          <a:lstStyle/>
          <a:p>
            <a:pPr eaLnBrk="1" hangingPunct="1"/>
            <a:r>
              <a:rPr lang="cs-CZ" sz="2000" dirty="0">
                <a:solidFill>
                  <a:srgbClr val="FF0000"/>
                </a:solidFill>
              </a:rPr>
              <a:t>Francie: </a:t>
            </a:r>
            <a:r>
              <a:rPr lang="cs-CZ" dirty="0" smtClean="0"/>
              <a:t>školní inspektor </a:t>
            </a:r>
            <a:r>
              <a:rPr lang="cs-CZ" dirty="0" err="1" smtClean="0"/>
              <a:t>Dufrenne</a:t>
            </a:r>
            <a:r>
              <a:rPr lang="cs-CZ" dirty="0" smtClean="0"/>
              <a:t>: „…důsledkem, když ne předmětem tohoto vyučování bude, učinit víru v Boha nemožnou.“</a:t>
            </a:r>
          </a:p>
          <a:p>
            <a:pPr eaLnBrk="1" hangingPunct="1"/>
            <a:r>
              <a:rPr lang="cs-CZ" dirty="0" smtClean="0"/>
              <a:t>R. 1925 vyhlašuje štrasburský biskup Ruch církevní tresty, jimž by propadli rodiče, kteří pošlou děti do státní školy. Dále viz </a:t>
            </a:r>
            <a:r>
              <a:rPr lang="cs-CZ" dirty="0" err="1" smtClean="0"/>
              <a:t>Dibon</a:t>
            </a:r>
            <a:r>
              <a:rPr lang="cs-CZ" dirty="0" smtClean="0"/>
              <a:t>, F., </a:t>
            </a:r>
            <a:r>
              <a:rPr lang="cs-CZ" i="1" dirty="0" smtClean="0"/>
              <a:t>O</a:t>
            </a:r>
            <a:r>
              <a:rPr lang="en-US" i="1" dirty="0" smtClean="0">
                <a:cs typeface="Arial" charset="0"/>
              </a:rPr>
              <a:t>ù</a:t>
            </a:r>
            <a:r>
              <a:rPr lang="cs-CZ" i="1" dirty="0" smtClean="0">
                <a:cs typeface="Arial" charset="0"/>
              </a:rPr>
              <a:t> m</a:t>
            </a:r>
            <a:r>
              <a:rPr lang="en-US" i="1" dirty="0" smtClean="0">
                <a:cs typeface="Arial" charset="0"/>
              </a:rPr>
              <a:t>è</a:t>
            </a:r>
            <a:r>
              <a:rPr lang="cs-CZ" i="1" dirty="0" smtClean="0">
                <a:cs typeface="Arial" charset="0"/>
              </a:rPr>
              <a:t>ne </a:t>
            </a:r>
            <a:r>
              <a:rPr lang="en-US" i="1" dirty="0" smtClean="0">
                <a:cs typeface="Arial" charset="0"/>
              </a:rPr>
              <a:t>ľ</a:t>
            </a:r>
            <a:r>
              <a:rPr lang="cs-CZ" i="1" dirty="0" err="1" smtClean="0">
                <a:cs typeface="Arial" charset="0"/>
              </a:rPr>
              <a:t>Ecole</a:t>
            </a:r>
            <a:r>
              <a:rPr lang="cs-CZ" i="1" dirty="0" smtClean="0">
                <a:cs typeface="Arial" charset="0"/>
              </a:rPr>
              <a:t> </a:t>
            </a:r>
            <a:r>
              <a:rPr lang="cs-CZ" i="1" dirty="0" err="1" smtClean="0">
                <a:cs typeface="Arial" charset="0"/>
              </a:rPr>
              <a:t>sans</a:t>
            </a:r>
            <a:r>
              <a:rPr lang="cs-CZ" i="1" dirty="0" smtClean="0">
                <a:cs typeface="Arial" charset="0"/>
              </a:rPr>
              <a:t> </a:t>
            </a:r>
            <a:r>
              <a:rPr lang="cs-CZ" i="1" dirty="0" err="1" smtClean="0">
                <a:cs typeface="Arial" charset="0"/>
              </a:rPr>
              <a:t>Dieu</a:t>
            </a:r>
            <a:r>
              <a:rPr lang="cs-CZ" dirty="0" smtClean="0">
                <a:cs typeface="Arial" charset="0"/>
              </a:rPr>
              <a:t>, Paris 1925.</a:t>
            </a:r>
            <a:endParaRPr lang="en-US" dirty="0" smtClean="0">
              <a:cs typeface="Arial" charset="0"/>
            </a:endParaRPr>
          </a:p>
          <a:p>
            <a:pPr eaLnBrk="1" hangingPunct="1"/>
            <a:r>
              <a:rPr lang="cs-CZ" sz="2000" dirty="0">
                <a:solidFill>
                  <a:srgbClr val="FF0000"/>
                </a:solidFill>
              </a:rPr>
              <a:t>Švýcarsko: </a:t>
            </a:r>
            <a:r>
              <a:rPr lang="cs-CZ" dirty="0" smtClean="0"/>
              <a:t>R. 1922 na státem vydržované katolické univerzitě ve </a:t>
            </a:r>
            <a:r>
              <a:rPr lang="cs-CZ" dirty="0" err="1" smtClean="0"/>
              <a:t>Frýburku</a:t>
            </a:r>
            <a:r>
              <a:rPr lang="cs-CZ" dirty="0" smtClean="0"/>
              <a:t> pracovalo 65 vyučujících (univerzita se všemi fakultami kromě lékařské). </a:t>
            </a:r>
            <a:r>
              <a:rPr lang="cs-CZ" dirty="0" err="1" smtClean="0"/>
              <a:t>Beck</a:t>
            </a:r>
            <a:r>
              <a:rPr lang="cs-CZ" dirty="0" smtClean="0"/>
              <a:t>, </a:t>
            </a:r>
            <a:r>
              <a:rPr lang="cs-CZ" i="1" dirty="0" smtClean="0"/>
              <a:t>Der </a:t>
            </a:r>
            <a:r>
              <a:rPr lang="cs-CZ" i="1" dirty="0" err="1" smtClean="0"/>
              <a:t>neue</a:t>
            </a:r>
            <a:r>
              <a:rPr lang="cs-CZ" i="1" dirty="0" smtClean="0"/>
              <a:t> </a:t>
            </a:r>
            <a:r>
              <a:rPr lang="cs-CZ" i="1" dirty="0" err="1" smtClean="0"/>
              <a:t>Schulkampf</a:t>
            </a:r>
            <a:r>
              <a:rPr lang="cs-CZ" i="1" dirty="0" smtClean="0"/>
              <a:t>,</a:t>
            </a:r>
            <a:r>
              <a:rPr lang="cs-CZ" dirty="0" smtClean="0"/>
              <a:t> </a:t>
            </a:r>
            <a:r>
              <a:rPr lang="cs-CZ" dirty="0" err="1" smtClean="0"/>
              <a:t>Olten</a:t>
            </a:r>
            <a:r>
              <a:rPr lang="cs-CZ" dirty="0" smtClean="0"/>
              <a:t> 1918: vzájemná problematika výuky náboženství a snahy o zavedení občanské výchovy. Dále viz </a:t>
            </a:r>
            <a:r>
              <a:rPr lang="cs-CZ" dirty="0" err="1" smtClean="0"/>
              <a:t>Ruegg</a:t>
            </a:r>
            <a:r>
              <a:rPr lang="cs-CZ" dirty="0" smtClean="0"/>
              <a:t>, A., </a:t>
            </a:r>
            <a:r>
              <a:rPr lang="cs-CZ" i="1" dirty="0" smtClean="0"/>
              <a:t>Die </a:t>
            </a:r>
            <a:r>
              <a:rPr lang="cs-CZ" i="1" dirty="0" err="1" smtClean="0"/>
              <a:t>Schule</a:t>
            </a:r>
            <a:r>
              <a:rPr lang="cs-CZ" i="1" dirty="0" smtClean="0"/>
              <a:t> ohne </a:t>
            </a:r>
            <a:r>
              <a:rPr lang="cs-CZ" i="1" dirty="0" err="1" smtClean="0"/>
              <a:t>Seele</a:t>
            </a:r>
            <a:r>
              <a:rPr lang="cs-CZ" dirty="0" smtClean="0"/>
              <a:t>, </a:t>
            </a:r>
            <a:r>
              <a:rPr lang="cs-CZ" dirty="0" err="1" smtClean="0"/>
              <a:t>Zürich</a:t>
            </a:r>
            <a:r>
              <a:rPr lang="cs-CZ" dirty="0" smtClean="0"/>
              <a:t> 1923.</a:t>
            </a:r>
          </a:p>
          <a:p>
            <a:pPr eaLnBrk="1" hangingPunct="1"/>
            <a:r>
              <a:rPr lang="cs-CZ" sz="2000" dirty="0">
                <a:solidFill>
                  <a:srgbClr val="FF0000"/>
                </a:solidFill>
              </a:rPr>
              <a:t>Belgie: </a:t>
            </a:r>
            <a:r>
              <a:rPr lang="cs-CZ" dirty="0" smtClean="0"/>
              <a:t>Podle statistiky byla v r. 1923 přibližně 1/3 všech učitelů v Belgii ze stavu řeholního (z toho poměr mužů a žen 1:8). V r. 1832 založena katolická univerzita se 6ti fakultami a dalšími ústavy (Lovaň). Dále viz </a:t>
            </a:r>
            <a:r>
              <a:rPr lang="cs-CZ" dirty="0" err="1" smtClean="0"/>
              <a:t>Bessi</a:t>
            </a:r>
            <a:r>
              <a:rPr lang="en-US" dirty="0" smtClean="0">
                <a:cs typeface="Arial" charset="0"/>
              </a:rPr>
              <a:t>è</a:t>
            </a:r>
            <a:r>
              <a:rPr lang="cs-CZ" dirty="0" smtClean="0">
                <a:cs typeface="Arial" charset="0"/>
              </a:rPr>
              <a:t>res, A., </a:t>
            </a:r>
            <a:r>
              <a:rPr lang="cs-CZ" i="1" dirty="0" smtClean="0">
                <a:cs typeface="Arial" charset="0"/>
              </a:rPr>
              <a:t>Pour la Justice </a:t>
            </a:r>
            <a:r>
              <a:rPr lang="cs-CZ" i="1" dirty="0" err="1" smtClean="0">
                <a:cs typeface="Arial" charset="0"/>
              </a:rPr>
              <a:t>scolaire</a:t>
            </a:r>
            <a:r>
              <a:rPr lang="cs-CZ" dirty="0" smtClean="0">
                <a:cs typeface="Arial" charset="0"/>
              </a:rPr>
              <a:t>, 1921.</a:t>
            </a:r>
            <a:endParaRPr lang="en-US" dirty="0" smtClean="0">
              <a:cs typeface="Arial" charset="0"/>
            </a:endParaRPr>
          </a:p>
          <a:p>
            <a:pPr eaLnBrk="1" hangingPunct="1"/>
            <a:endParaRPr lang="cs-CZ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B1E529-1640-4E14-A235-A2E54BD3A87D}" type="slidenum">
              <a:rPr lang="cs-CZ"/>
              <a:pPr/>
              <a:t>7</a:t>
            </a:fld>
            <a:endParaRPr lang="cs-CZ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66750"/>
            <a:ext cx="4646612" cy="3484563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52" y="4374292"/>
            <a:ext cx="5049297" cy="4076186"/>
          </a:xfrm>
          <a:noFill/>
          <a:ln w="9525"/>
        </p:spPr>
        <p:txBody>
          <a:bodyPr/>
          <a:lstStyle/>
          <a:p>
            <a:pPr eaLnBrk="1" hangingPunct="1"/>
            <a:endParaRPr lang="cs-CZ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3781EC-25A7-402D-BA6B-FFDF8978E275}" type="datetime1">
              <a:rPr lang="cs-CZ" smtClean="0"/>
              <a:pPr/>
              <a:t>13.2.2014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CEC04-01C0-41AF-9A4A-FD51014AC546}" type="datetime1">
              <a:rPr lang="cs-CZ" smtClean="0"/>
              <a:pPr/>
              <a:t>13.2.2014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6A02F-226A-4EA6-96B6-74389555C6D8}" type="datetime1">
              <a:rPr lang="cs-CZ" smtClean="0"/>
              <a:pPr/>
              <a:t>13.2.2014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737421-2E00-4A17-90E7-D3148C96DAE5}" type="datetime1">
              <a:rPr lang="cs-CZ" smtClean="0"/>
              <a:pPr/>
              <a:t>13.2.2014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398E7-B7C7-4276-BE02-83C9816D8053}" type="datetime1">
              <a:rPr lang="cs-CZ" smtClean="0"/>
              <a:pPr/>
              <a:t>13.2.2014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B32A10-CAE8-4296-B5AB-E4BF406794B4}" type="datetime1">
              <a:rPr lang="cs-CZ" smtClean="0"/>
              <a:pPr/>
              <a:t>13.2.2014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FF6ADA-B380-4C63-8CBA-F50EFFFD2430}" type="datetime1">
              <a:rPr lang="cs-CZ" smtClean="0"/>
              <a:pPr/>
              <a:t>13.2.2014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2DAD8A-1637-4EBC-A71A-087B14B27335}" type="datetime1">
              <a:rPr lang="cs-CZ" smtClean="0"/>
              <a:pPr/>
              <a:t>13.2.2014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5F8A4-5239-4BDE-9224-88DE14395D0A}" type="datetime1">
              <a:rPr lang="cs-CZ" smtClean="0"/>
              <a:pPr/>
              <a:t>13.2.2014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7E749F-24EA-46EC-8EBA-D609B1818666}" type="datetime1">
              <a:rPr lang="cs-CZ" smtClean="0"/>
              <a:pPr/>
              <a:t>13.2.2014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E97CC-F8E5-42D9-BDFD-E8E8E66D779E}" type="datetime1">
              <a:rPr lang="cs-CZ" smtClean="0"/>
              <a:pPr/>
              <a:t>13.2.2014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822F1AE-24F8-4404-9281-61F432AA229B}" type="datetime1">
              <a:rPr lang="cs-CZ" smtClean="0"/>
              <a:pPr/>
              <a:t>13.2.2014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List_aplikace_Microsoft_Office_Excel_97-20035.xls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List_aplikace_Microsoft_Office_Excel_97-20036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List_aplikace_Microsoft_Office_Excel_97-20037.xls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List_aplikace_Microsoft_Office_Excel_97-20038.xls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ursc.eu/index.php?id=161" TargetMode="External"/><Relationship Id="rId13" Type="http://schemas.openxmlformats.org/officeDocument/2006/relationships/hyperlink" Target="http://www.eursc.eu/index.php?id=47" TargetMode="External"/><Relationship Id="rId3" Type="http://schemas.openxmlformats.org/officeDocument/2006/relationships/hyperlink" Target="http://www.eursc.eu/index.php?id=45" TargetMode="External"/><Relationship Id="rId7" Type="http://schemas.openxmlformats.org/officeDocument/2006/relationships/hyperlink" Target="http://www.eursc.eu/index.php?id=42" TargetMode="External"/><Relationship Id="rId12" Type="http://schemas.openxmlformats.org/officeDocument/2006/relationships/hyperlink" Target="http://www.eursc.eu/index.php?id=46" TargetMode="External"/><Relationship Id="rId2" Type="http://schemas.openxmlformats.org/officeDocument/2006/relationships/hyperlink" Target="http://www.eursc.eu/index.php?id=44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eursc.eu/index.php?id=41" TargetMode="External"/><Relationship Id="rId11" Type="http://schemas.openxmlformats.org/officeDocument/2006/relationships/hyperlink" Target="http://www.eursc.eu/index.php?id=50" TargetMode="External"/><Relationship Id="rId5" Type="http://schemas.openxmlformats.org/officeDocument/2006/relationships/hyperlink" Target="http://www.eursc.eu/index.php?id=40" TargetMode="External"/><Relationship Id="rId15" Type="http://schemas.openxmlformats.org/officeDocument/2006/relationships/hyperlink" Target="http://www.eursc.eu/index.php?id=43" TargetMode="External"/><Relationship Id="rId10" Type="http://schemas.openxmlformats.org/officeDocument/2006/relationships/hyperlink" Target="http://www.eursc.eu/index.php?id=38" TargetMode="External"/><Relationship Id="rId4" Type="http://schemas.openxmlformats.org/officeDocument/2006/relationships/hyperlink" Target="http://www.eursc.eu/index.php?id=49" TargetMode="External"/><Relationship Id="rId9" Type="http://schemas.openxmlformats.org/officeDocument/2006/relationships/hyperlink" Target="http://www.eursc.eu/index.php?id=48" TargetMode="External"/><Relationship Id="rId14" Type="http://schemas.openxmlformats.org/officeDocument/2006/relationships/hyperlink" Target="http://www.eursc.eu/index.php?id=39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List_aplikace_Microsoft_Office_Excel_97-20032.xls"/><Relationship Id="rId4" Type="http://schemas.openxmlformats.org/officeDocument/2006/relationships/oleObject" Target="../embeddings/List_aplikace_Microsoft_Office_Excel_97-20031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List_aplikace_Microsoft_Office_Excel_97-20034.xls"/><Relationship Id="rId4" Type="http://schemas.openxmlformats.org/officeDocument/2006/relationships/oleObject" Target="../embeddings/List_aplikace_Microsoft_Office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404664"/>
            <a:ext cx="8640960" cy="2334121"/>
          </a:xfrm>
        </p:spPr>
        <p:txBody>
          <a:bodyPr lIns="92075" tIns="46038" rIns="92075" bIns="46038" anchor="ctr" anchorCtr="0">
            <a:normAutofit fontScale="90000"/>
          </a:bodyPr>
          <a:lstStyle/>
          <a:p>
            <a:pPr algn="ctr">
              <a:defRPr/>
            </a:pP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2900" dirty="0" smtClean="0"/>
              <a:t>Etika a etická výchova v zrcadle evropského školství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4000" dirty="0" smtClean="0"/>
              <a:t>PhDr</a:t>
            </a:r>
            <a:r>
              <a:rPr lang="cs-CZ" sz="4000" dirty="0"/>
              <a:t>. Bc. Zuzana Svobodová, PhD.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endParaRPr lang="en-US" sz="4800" dirty="0" smtClean="0">
              <a:cs typeface="Arial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352800"/>
            <a:ext cx="6553200" cy="2133600"/>
          </a:xfrm>
          <a:solidFill>
            <a:schemeClr val="hlink"/>
          </a:solidFill>
          <a:ln w="12700" cap="sq">
            <a:solidFill>
              <a:schemeClr val="tx1"/>
            </a:solidFill>
          </a:ln>
          <a:effectLst>
            <a:outerShdw dist="197566" dir="2700000" algn="ctr" rotWithShape="0">
              <a:schemeClr val="bg2"/>
            </a:outerShdw>
          </a:effectLst>
        </p:spPr>
        <p:txBody>
          <a:bodyPr lIns="92075" tIns="46038" rIns="92075" bIns="46038" anchor="ctr" anchorCtr="1">
            <a:normAutofit/>
          </a:bodyPr>
          <a:lstStyle/>
          <a:p>
            <a:pPr eaLnBrk="1" hangingPunct="1">
              <a:defRPr/>
            </a:pPr>
            <a:r>
              <a:rPr lang="cs-CZ" sz="6000" dirty="0" smtClean="0"/>
              <a:t>Etika a výuka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404813"/>
            <a:ext cx="8229600" cy="7254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200" b="1" dirty="0" smtClean="0">
                <a:latin typeface="Verdana" pitchFamily="34" charset="0"/>
              </a:rPr>
              <a:t>Příklady přerodu „nové“ školy (3)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9488" y="1557338"/>
            <a:ext cx="8164512" cy="50403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2800" b="1" u="sng" dirty="0" smtClean="0">
                <a:latin typeface="Garamond" pitchFamily="18" charset="0"/>
              </a:rPr>
              <a:t>Belgie</a:t>
            </a:r>
          </a:p>
          <a:p>
            <a:pPr eaLnBrk="1" hangingPunct="1"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Do r. 1842: o vzdělání pečovala rodina, církev a soukromí učitelé.</a:t>
            </a:r>
          </a:p>
          <a:p>
            <a:pPr eaLnBrk="1" hangingPunct="1"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Od r. 1842: obecní školy s povinnou výukou náboženství. </a:t>
            </a:r>
          </a:p>
          <a:p>
            <a:pPr eaLnBrk="1" hangingPunct="1"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R. 1879: zákonem vyučování náboženství v obecních školách zakázáno, nepřiznána „chudinská podpora“.</a:t>
            </a:r>
          </a:p>
          <a:p>
            <a:pPr eaLnBrk="1" hangingPunct="1"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R. 1895: na obecních školách povolena výuka náboženství.</a:t>
            </a:r>
          </a:p>
          <a:p>
            <a:pPr eaLnBrk="1" hangingPunct="1"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R. 1975: v zákoně pojem „pluralistická škola“.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000066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000" dirty="0" smtClean="0"/>
              <a:t>Belgie</a:t>
            </a:r>
            <a:br>
              <a:rPr lang="cs-CZ" sz="4000" dirty="0" smtClean="0"/>
            </a:br>
            <a:r>
              <a:rPr lang="cs-CZ" sz="4000" dirty="0" smtClean="0"/>
              <a:t>rozložení pracovníků ve školství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50825" y="1719263"/>
          <a:ext cx="8713788" cy="4243387"/>
        </p:xfrm>
        <a:graphic>
          <a:graphicData uri="http://schemas.openxmlformats.org/presentationml/2006/ole">
            <p:oleObj spid="_x0000_s9218" name="Graf" r:id="rId4" imgW="3505335" imgH="252401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04813"/>
            <a:ext cx="7905750" cy="7254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3200" b="1" dirty="0" smtClean="0">
                <a:latin typeface="Verdana" pitchFamily="34" charset="0"/>
              </a:rPr>
              <a:t>Příklady přerodu „nové“ školy (4)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268413"/>
            <a:ext cx="8915400" cy="42179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z="2800" b="1" u="sng" dirty="0" smtClean="0">
                <a:latin typeface="Garamond" pitchFamily="18" charset="0"/>
              </a:rPr>
              <a:t>Německo</a:t>
            </a:r>
            <a:endParaRPr lang="cs-CZ" sz="2800" dirty="0" smtClean="0">
              <a:latin typeface="Garamond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2400" dirty="0" smtClean="0">
                <a:latin typeface="Garamond" pitchFamily="18" charset="0"/>
              </a:rPr>
              <a:t>K počátkům:</a:t>
            </a:r>
          </a:p>
          <a:p>
            <a:pPr eaLnBrk="1" hangingPunct="1">
              <a:buFontTx/>
              <a:buNone/>
              <a:defRPr/>
            </a:pPr>
            <a:r>
              <a:rPr lang="cs-CZ" sz="2400" u="sng" dirty="0" smtClean="0">
                <a:latin typeface="Garamond" pitchFamily="18" charset="0"/>
              </a:rPr>
              <a:t>Do r. 1918 </a:t>
            </a:r>
            <a:r>
              <a:rPr lang="cs-CZ" sz="2400" dirty="0" smtClean="0">
                <a:latin typeface="Garamond" pitchFamily="18" charset="0"/>
              </a:rPr>
              <a:t>(úředně) obecná škola je </a:t>
            </a:r>
            <a:r>
              <a:rPr lang="cs-CZ" sz="2400" b="1" dirty="0" smtClean="0">
                <a:latin typeface="Garamond" pitchFamily="18" charset="0"/>
              </a:rPr>
              <a:t>náboženská</a:t>
            </a:r>
          </a:p>
          <a:p>
            <a:pPr eaLnBrk="1" hangingPunct="1">
              <a:buFontTx/>
              <a:buNone/>
              <a:defRPr/>
            </a:pPr>
            <a:r>
              <a:rPr lang="cs-CZ" sz="2400" b="1" dirty="0" smtClean="0">
                <a:solidFill>
                  <a:schemeClr val="accent2"/>
                </a:solidFill>
                <a:latin typeface="Verdana" pitchFamily="34" charset="0"/>
              </a:rPr>
              <a:t> </a:t>
            </a:r>
            <a:endParaRPr lang="cs-CZ" sz="1100" b="1" dirty="0" smtClean="0">
              <a:solidFill>
                <a:schemeClr val="accent2"/>
              </a:solidFill>
              <a:latin typeface="Verdana" pitchFamily="34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95536" y="4509120"/>
          <a:ext cx="8388350" cy="1778000"/>
        </p:xfrm>
        <a:graphic>
          <a:graphicData uri="http://schemas.openxmlformats.org/presentationml/2006/ole">
            <p:oleObj spid="_x0000_s10242" name="Graf" r:id="rId4" imgW="7896352" imgH="5200565" progId="Excel.Sheet.8">
              <p:embed/>
            </p:oleObj>
          </a:graphicData>
        </a:graphic>
      </p:graphicFrame>
      <p:sp>
        <p:nvSpPr>
          <p:cNvPr id="4101" name="Obdélník 4"/>
          <p:cNvSpPr>
            <a:spLocks noChangeArrowheads="1"/>
          </p:cNvSpPr>
          <p:nvPr/>
        </p:nvSpPr>
        <p:spPr bwMode="auto">
          <a:xfrm>
            <a:off x="228600" y="2852936"/>
            <a:ext cx="8534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cs-CZ" sz="2000" b="1" u="sng" dirty="0">
                <a:latin typeface="Garamond" pitchFamily="18" charset="0"/>
              </a:rPr>
              <a:t>R. 1918</a:t>
            </a:r>
            <a:r>
              <a:rPr lang="cs-CZ" sz="2000" b="1" dirty="0">
                <a:latin typeface="Garamond" pitchFamily="18" charset="0"/>
              </a:rPr>
              <a:t> ministerský výnos</a:t>
            </a:r>
            <a:r>
              <a:rPr lang="cs-CZ" sz="2000" dirty="0">
                <a:latin typeface="Garamond" pitchFamily="18" charset="0"/>
              </a:rPr>
              <a:t>, jímž se ponechává výuka náboženství, ale odstraňuje se její zkoušení, modlitby, sledování účasti na bohoslužbách a přijímání svátostí. </a:t>
            </a:r>
            <a:r>
              <a:rPr lang="cs-CZ" sz="2000" b="1" dirty="0">
                <a:latin typeface="Garamond" pitchFamily="18" charset="0"/>
              </a:rPr>
              <a:t>Biskupové se ihned stavějí proti snaze zavést namísto náboženství </a:t>
            </a:r>
            <a:r>
              <a:rPr lang="cs-CZ" sz="2000" b="1" u="sng" dirty="0">
                <a:latin typeface="Garamond" pitchFamily="18" charset="0"/>
              </a:rPr>
              <a:t>morálku (mravouku</a:t>
            </a:r>
            <a:r>
              <a:rPr lang="cs-CZ" sz="2000" b="1" dirty="0">
                <a:latin typeface="Garamond" pitchFamily="18" charset="0"/>
              </a:rPr>
              <a:t>) a výsledkem je:</a:t>
            </a:r>
          </a:p>
          <a:p>
            <a:pPr algn="l"/>
            <a:r>
              <a:rPr lang="cs-CZ" sz="2000" b="1" u="sng" dirty="0">
                <a:latin typeface="Garamond" pitchFamily="18" charset="0"/>
              </a:rPr>
              <a:t>1.4.1919</a:t>
            </a:r>
            <a:r>
              <a:rPr lang="cs-CZ" sz="2000" b="1" dirty="0">
                <a:latin typeface="Garamond" pitchFamily="18" charset="0"/>
              </a:rPr>
              <a:t> odvolání ministerského výnosu</a:t>
            </a:r>
            <a:r>
              <a:rPr lang="cs-CZ" sz="2000" dirty="0">
                <a:latin typeface="Garamond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23528" y="620688"/>
          <a:ext cx="8496944" cy="5688632"/>
        </p:xfrm>
        <a:graphic>
          <a:graphicData uri="http://schemas.openxmlformats.org/presentationml/2006/ole">
            <p:oleObj spid="_x0000_s11266" name="Graf" r:id="rId4" imgW="5257732" imgH="3695802" progId="Excel.Sheet.8">
              <p:embed/>
            </p:oleObj>
          </a:graphicData>
        </a:graphic>
      </p:graphicFrame>
      <p:sp>
        <p:nvSpPr>
          <p:cNvPr id="47114" name="Rectangle 10"/>
          <p:cNvSpPr>
            <a:spLocks noGrp="1" noChangeArrowheads="1"/>
          </p:cNvSpPr>
          <p:nvPr>
            <p:ph type="title"/>
          </p:nvPr>
        </p:nvSpPr>
        <p:spPr>
          <a:xfrm>
            <a:off x="107504" y="0"/>
            <a:ext cx="9144000" cy="692696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sz="3200" b="1" dirty="0" smtClean="0">
                <a:latin typeface="Garamond" pitchFamily="18" charset="0"/>
              </a:rPr>
              <a:t>Školy v Německu (1909-1911)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21016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mtClean="0"/>
              <a:t>Katolické školy v Německu dnes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dirty="0" smtClean="0">
                <a:latin typeface="Garamond" pitchFamily="18" charset="0"/>
              </a:rPr>
              <a:t>872 katolických škol</a:t>
            </a:r>
          </a:p>
          <a:p>
            <a:pPr lvl="1"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25% v Bavorsku</a:t>
            </a:r>
          </a:p>
          <a:p>
            <a:pPr lvl="1"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23% v Severním </a:t>
            </a:r>
            <a:r>
              <a:rPr lang="cs-CZ" sz="2400" dirty="0" err="1" smtClean="0">
                <a:latin typeface="Garamond" pitchFamily="18" charset="0"/>
              </a:rPr>
              <a:t>Westfálsku</a:t>
            </a:r>
            <a:endParaRPr lang="cs-CZ" sz="2400" dirty="0" smtClean="0">
              <a:latin typeface="Garamond" pitchFamily="18" charset="0"/>
            </a:endParaRPr>
          </a:p>
          <a:p>
            <a:pPr lvl="1"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po 12% v </a:t>
            </a:r>
            <a:r>
              <a:rPr lang="cs-CZ" sz="2400" dirty="0" err="1" smtClean="0">
                <a:latin typeface="Garamond" pitchFamily="18" charset="0"/>
              </a:rPr>
              <a:t>Baden</a:t>
            </a:r>
            <a:r>
              <a:rPr lang="cs-CZ" sz="2400" dirty="0" smtClean="0">
                <a:latin typeface="Garamond" pitchFamily="18" charset="0"/>
              </a:rPr>
              <a:t>-Württembersku a v Dolním Sasku</a:t>
            </a:r>
          </a:p>
          <a:p>
            <a:pPr lvl="1" eaLnBrk="1" hangingPunct="1">
              <a:buFontTx/>
              <a:buNone/>
              <a:defRPr/>
            </a:pPr>
            <a:endParaRPr lang="cs-CZ" sz="2400" dirty="0" smtClean="0">
              <a:latin typeface="Garamond" pitchFamily="18" charset="0"/>
            </a:endParaRPr>
          </a:p>
          <a:p>
            <a:pPr eaLnBrk="1" hangingPunct="1">
              <a:defRPr/>
            </a:pPr>
            <a:r>
              <a:rPr lang="cs-CZ" sz="2800" dirty="0" smtClean="0">
                <a:latin typeface="Garamond" pitchFamily="18" charset="0"/>
              </a:rPr>
              <a:t>27% katolických škol je dívčích</a:t>
            </a:r>
          </a:p>
          <a:p>
            <a:pPr eaLnBrk="1" hangingPunct="1">
              <a:defRPr/>
            </a:pPr>
            <a:r>
              <a:rPr lang="cs-CZ" sz="2800" dirty="0" smtClean="0">
                <a:latin typeface="Garamond" pitchFamily="18" charset="0"/>
              </a:rPr>
              <a:t>4% katolických škol je chlapeckých</a:t>
            </a:r>
          </a:p>
          <a:p>
            <a:pPr eaLnBrk="1" hangingPunct="1">
              <a:defRPr/>
            </a:pPr>
            <a:endParaRPr lang="cs-CZ" sz="2800" dirty="0" smtClean="0">
              <a:solidFill>
                <a:srgbClr val="000066"/>
              </a:solidFill>
            </a:endParaRPr>
          </a:p>
          <a:p>
            <a:pPr algn="r" eaLnBrk="1" hangingPunct="1">
              <a:buFontTx/>
              <a:buNone/>
              <a:defRPr/>
            </a:pPr>
            <a:r>
              <a:rPr lang="cs-CZ" sz="2800" i="1" dirty="0" smtClean="0">
                <a:latin typeface="Garamond" pitchFamily="18" charset="0"/>
              </a:rPr>
              <a:t>data ze </a:t>
            </a:r>
            <a:r>
              <a:rPr lang="cs-CZ" sz="2800" i="1" dirty="0" err="1" smtClean="0">
                <a:latin typeface="Garamond" pitchFamily="18" charset="0"/>
              </a:rPr>
              <a:t>šk</a:t>
            </a:r>
            <a:r>
              <a:rPr lang="cs-CZ" sz="2800" i="1" dirty="0" smtClean="0">
                <a:latin typeface="Garamond" pitchFamily="18" charset="0"/>
              </a:rPr>
              <a:t>. r. 2006/7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165032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8509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sz="4400" b="1" dirty="0" smtClean="0">
                <a:latin typeface="Garamond" pitchFamily="18" charset="0"/>
              </a:rPr>
              <a:t>Příklady přerodu „nové“ školy (5)</a:t>
            </a:r>
            <a:r>
              <a:rPr lang="cs-CZ" sz="4400" dirty="0" smtClean="0">
                <a:latin typeface="Garamond" pitchFamily="18" charset="0"/>
              </a:rPr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700808"/>
            <a:ext cx="8532440" cy="388843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800" b="1" u="sng" dirty="0" smtClean="0">
                <a:latin typeface="Garamond" pitchFamily="18" charset="0"/>
              </a:rPr>
              <a:t>Anglie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2400" b="1" u="sng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Od r. 1689 povolena pouze protestantská výchova, odhalení katoličtí učitelé trestáni. Od r. 1902 státní školství nábožensky neutrální, povoleny školy církevní (po splnění podmínek byly financovány státem a obcí).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Školské zákony: 1944, 1988 (Stálé poradní výbory pro náboženskou výchovu)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V r. 2005 bylo 9,5% školní populace v katolických školách, kde 70% žáků a 62% učitelů jsou katolického vyznání. (CEEC, 2008)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8509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sz="4400" b="1" dirty="0" smtClean="0">
                <a:latin typeface="Garamond" pitchFamily="18" charset="0"/>
              </a:rPr>
              <a:t>Příklady přerodu „nové“ školy (6)</a:t>
            </a:r>
            <a:r>
              <a:rPr lang="cs-CZ" sz="4400" dirty="0" smtClean="0">
                <a:latin typeface="Garamond" pitchFamily="18" charset="0"/>
              </a:rPr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556792"/>
            <a:ext cx="7992888" cy="4536504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800" b="1" u="sng" dirty="0" smtClean="0">
                <a:latin typeface="Garamond" pitchFamily="18" charset="0"/>
              </a:rPr>
              <a:t>Kanada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2400" b="1" u="sng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 smtClean="0">
                <a:latin typeface="Garamond" pitchFamily="18" charset="0"/>
              </a:rPr>
              <a:t>Farské (církevní) denní školy, </a:t>
            </a:r>
            <a:r>
              <a:rPr lang="cs-CZ" sz="2400" b="1" dirty="0" smtClean="0">
                <a:latin typeface="Garamond" pitchFamily="18" charset="0"/>
              </a:rPr>
              <a:t>Kanadský katechismus</a:t>
            </a:r>
            <a:r>
              <a:rPr lang="cs-CZ" sz="2400" dirty="0" smtClean="0">
                <a:latin typeface="Garamond" pitchFamily="18" charset="0"/>
              </a:rPr>
              <a:t> </a:t>
            </a:r>
            <a:r>
              <a:rPr lang="cs-CZ" sz="2400" dirty="0" smtClean="0">
                <a:latin typeface="Garamond" pitchFamily="18" charset="0"/>
                <a:cs typeface="Arial" charset="0"/>
              </a:rPr>
              <a:t>–</a:t>
            </a:r>
            <a:r>
              <a:rPr lang="cs-CZ" sz="2400" dirty="0" smtClean="0">
                <a:latin typeface="Garamond" pitchFamily="18" charset="0"/>
              </a:rPr>
              <a:t> program pro základní školy podobný protestantským učebním osnovám.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 smtClean="0">
                <a:latin typeface="Garamond" pitchFamily="18" charset="0"/>
              </a:rPr>
              <a:t>New </a:t>
            </a:r>
            <a:r>
              <a:rPr lang="cs-CZ" sz="2400" dirty="0" err="1" smtClean="0">
                <a:latin typeface="Garamond" pitchFamily="18" charset="0"/>
              </a:rPr>
              <a:t>Foundland</a:t>
            </a:r>
            <a:r>
              <a:rPr lang="cs-CZ" sz="2400" dirty="0" smtClean="0">
                <a:latin typeface="Garamond" pitchFamily="18" charset="0"/>
              </a:rPr>
              <a:t> a Labrador: </a:t>
            </a:r>
            <a:r>
              <a:rPr lang="cs-CZ" sz="2400" b="1" dirty="0" smtClean="0">
                <a:latin typeface="Garamond" pitchFamily="18" charset="0"/>
              </a:rPr>
              <a:t>Všechny základní a střední školy církevní</a:t>
            </a:r>
            <a:r>
              <a:rPr lang="cs-CZ" sz="2400" dirty="0" smtClean="0">
                <a:latin typeface="Garamond" pitchFamily="18" charset="0"/>
              </a:rPr>
              <a:t>, 3 denominační výbory: letniční, římskokatolický a integrovaný, </a:t>
            </a:r>
            <a:r>
              <a:rPr lang="cs-CZ" sz="2400" b="1" dirty="0" smtClean="0">
                <a:latin typeface="Garamond" pitchFamily="18" charset="0"/>
              </a:rPr>
              <a:t>celé </a:t>
            </a:r>
            <a:r>
              <a:rPr lang="cs-CZ" sz="2400" b="1" dirty="0" err="1" smtClean="0">
                <a:latin typeface="Garamond" pitchFamily="18" charset="0"/>
              </a:rPr>
              <a:t>postředoškolské</a:t>
            </a:r>
            <a:r>
              <a:rPr lang="cs-CZ" sz="2400" b="1" dirty="0" smtClean="0">
                <a:latin typeface="Garamond" pitchFamily="18" charset="0"/>
              </a:rPr>
              <a:t> vzdělávání je necírkevní</a:t>
            </a:r>
            <a:r>
              <a:rPr lang="cs-CZ" sz="2400" dirty="0" smtClean="0">
                <a:latin typeface="Garamond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400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b="1" u="sng" dirty="0" smtClean="0">
                <a:latin typeface="Garamond" pitchFamily="18" charset="0"/>
              </a:rPr>
              <a:t>Cíl náboženského vzdělávání: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400" b="1" dirty="0" smtClean="0">
                <a:latin typeface="Garamond" pitchFamily="18" charset="0"/>
              </a:rPr>
              <a:t>kritické chápání náboženství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400" b="1" dirty="0" smtClean="0">
                <a:latin typeface="Garamond" pitchFamily="18" charset="0"/>
              </a:rPr>
              <a:t>ocenění individuální a sociální důležitosti náboženství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400" b="1" u="sng" dirty="0" smtClean="0">
                <a:latin typeface="Garamond" pitchFamily="18" charset="0"/>
              </a:rPr>
              <a:t>osobní poučení prostřednictvím uvážení velkých hodnot náboženství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  <a:defRPr/>
            </a:pPr>
            <a:endParaRPr lang="cs-CZ" sz="1700" b="1" dirty="0" smtClean="0">
              <a:solidFill>
                <a:srgbClr val="000066"/>
              </a:solidFill>
              <a:latin typeface="Verdana" pitchFamily="34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Garamond" pitchFamily="18" charset="0"/>
              </a:rPr>
              <a:t>USA</a:t>
            </a:r>
            <a:br>
              <a:rPr lang="cs-CZ" dirty="0" smtClean="0">
                <a:solidFill>
                  <a:srgbClr val="FF0000"/>
                </a:solidFill>
                <a:latin typeface="Garamond" pitchFamily="18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Garamond" pitchFamily="18" charset="0"/>
              </a:rPr>
              <a:t>Školy státní (neutrální) a soukromé (s možností výuky náboženství). Kolem r. 1920 se výuky náboženství účastní polovina všech dětí. Všechny snahy o zakázání církevních škol nakonec prohlášeny za protiústavní, s důrazem na to, že </a:t>
            </a:r>
            <a:r>
              <a:rPr lang="cs-CZ" b="1" u="sng" dirty="0" smtClean="0">
                <a:latin typeface="Garamond" pitchFamily="18" charset="0"/>
              </a:rPr>
              <a:t>dítě není tvorem státu, ale jeho vychovatelé mají práva a povinnosti svobodné a odpovědné volby pro výchovu</a:t>
            </a:r>
            <a:r>
              <a:rPr lang="cs-CZ" dirty="0" smtClean="0">
                <a:latin typeface="Garamond" pitchFamily="18" charset="0"/>
              </a:rPr>
              <a:t>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17</a:t>
            </a:fld>
            <a:endParaRPr lang="cs-CZ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8301608" cy="86409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4400" b="1" dirty="0" smtClean="0">
                <a:solidFill>
                  <a:srgbClr val="FF0000"/>
                </a:solidFill>
                <a:latin typeface="Garamond" pitchFamily="18" charset="0"/>
              </a:rPr>
              <a:t>České </a:t>
            </a:r>
            <a:r>
              <a:rPr lang="cs-CZ" sz="4400" b="1" dirty="0" smtClean="0">
                <a:solidFill>
                  <a:srgbClr val="FF0000"/>
                </a:solidFill>
                <a:latin typeface="Garamond" pitchFamily="18" charset="0"/>
              </a:rPr>
              <a:t>země</a:t>
            </a:r>
            <a:endParaRPr lang="cs-CZ" sz="4400" dirty="0" smtClean="0">
              <a:latin typeface="Garamond" pitchFamily="18" charset="0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556792"/>
            <a:ext cx="7848872" cy="4464496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cs-CZ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cs-CZ" dirty="0" smtClean="0">
                <a:latin typeface="Garamond" pitchFamily="18" charset="0"/>
              </a:rPr>
              <a:t>V  r. 1921 je ještě na školách obecních i občanských větší počet učitelů hlásících se ke křesťanské víře než bezvěrců. </a:t>
            </a:r>
            <a:r>
              <a:rPr lang="cs-CZ" u="sng" dirty="0" smtClean="0">
                <a:latin typeface="Garamond" pitchFamily="18" charset="0"/>
              </a:rPr>
              <a:t>Malým školským zákonem</a:t>
            </a:r>
            <a:r>
              <a:rPr lang="cs-CZ" dirty="0" smtClean="0">
                <a:latin typeface="Garamond" pitchFamily="18" charset="0"/>
              </a:rPr>
              <a:t> se však škola stává „bezkonfesijní“ – náboženství není vyučovacím předmětem a je </a:t>
            </a:r>
            <a:r>
              <a:rPr lang="cs-CZ" u="sng" dirty="0" smtClean="0">
                <a:latin typeface="Garamond" pitchFamily="18" charset="0"/>
              </a:rPr>
              <a:t>zavedena</a:t>
            </a:r>
            <a:r>
              <a:rPr lang="cs-CZ" dirty="0" smtClean="0">
                <a:latin typeface="Garamond" pitchFamily="18" charset="0"/>
              </a:rPr>
              <a:t> </a:t>
            </a:r>
            <a:r>
              <a:rPr lang="cs-CZ" u="sng" dirty="0" smtClean="0">
                <a:latin typeface="Garamond" pitchFamily="18" charset="0"/>
              </a:rPr>
              <a:t>občanská nauka a etika</a:t>
            </a:r>
            <a:r>
              <a:rPr lang="cs-CZ" dirty="0" smtClean="0">
                <a:latin typeface="Garamond" pitchFamily="18" charset="0"/>
              </a:rPr>
              <a:t>. Církevní školy se zrušily. Církve mohly vyučovat náboženství soukromě  mimo školu, ale i taková výuka byla pod státním dozorem.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21016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8636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dirty="0" smtClean="0">
                <a:latin typeface="Garamond" pitchFamily="18" charset="0"/>
              </a:rPr>
              <a:t>Současný stav katolických škol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idx="1"/>
          </p:nvPr>
        </p:nvSpPr>
        <p:spPr>
          <a:xfrm>
            <a:off x="755576" y="1700808"/>
            <a:ext cx="8064896" cy="4392488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Ve světě více než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	120 000 katolických škol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	1000 katolických vysokých škol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endParaRPr lang="cs-CZ" sz="2400" b="1" dirty="0" smtClean="0">
              <a:latin typeface="Garamond" pitchFamily="18" charset="0"/>
            </a:endParaRPr>
          </a:p>
          <a:p>
            <a:pPr algn="ctr"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  <a:cs typeface="Arial" charset="0"/>
              </a:rPr>
              <a:t>→ </a:t>
            </a:r>
            <a:r>
              <a:rPr lang="cs-CZ" sz="2400" b="1" dirty="0" smtClean="0">
                <a:latin typeface="Garamond" pitchFamily="18" charset="0"/>
              </a:rPr>
              <a:t>stále největší celosvětová vzdělávací síť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cs-CZ" sz="2400" b="1" dirty="0" smtClean="0">
              <a:latin typeface="Garamond" pitchFamily="18" charset="0"/>
            </a:endParaRP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Belgie: 58% školáků v církevních školách – prvenství v Evropě (68% ve vlámské Belgii, 50% ve francouzské Belgii, celkem více než 1 150 000 žáků, více než 3 250 katolických škol)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Irsko: 30%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Skotsko: 21%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Francie, Španělsko : 20% školáků v církevních školách</a:t>
            </a:r>
          </a:p>
          <a:p>
            <a:pPr eaLnBrk="1" hangingPunct="1">
              <a:lnSpc>
                <a:spcPct val="110000"/>
              </a:lnSpc>
              <a:defRPr/>
            </a:pPr>
            <a:endParaRPr lang="cs-CZ" sz="2400" b="1" dirty="0" smtClean="0">
              <a:latin typeface="Garamond" pitchFamily="18" charset="0"/>
            </a:endParaRP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Bělorusko, Bulharsko, Finsko a Island nemají katolické školy.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21016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611560" y="6400800"/>
            <a:ext cx="777686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050213" cy="11430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kumimoji="1" lang="cs-CZ" sz="40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</a:rPr>
              <a:t>Témata</a:t>
            </a:r>
            <a:endParaRPr lang="cs-CZ" sz="4000" dirty="0" smtClean="0"/>
          </a:p>
        </p:txBody>
      </p:sp>
      <p:sp>
        <p:nvSpPr>
          <p:cNvPr id="10243" name="Rectangle 1"/>
          <p:cNvSpPr>
            <a:spLocks noChangeArrowheads="1"/>
          </p:cNvSpPr>
          <p:nvPr/>
        </p:nvSpPr>
        <p:spPr bwMode="auto">
          <a:xfrm>
            <a:off x="395536" y="1268114"/>
            <a:ext cx="8208912" cy="517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3882" tIns="152352" bIns="38088" anchor="ctr">
            <a:spAutoFit/>
          </a:bodyPr>
          <a:lstStyle/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Arial" charset="0"/>
              </a:rPr>
              <a:t>Etika – co znamená?</a:t>
            </a:r>
            <a:endParaRPr kumimoji="1" lang="cs-CZ" sz="3600" dirty="0">
              <a:latin typeface="Garamond" pitchFamily="18" charset="0"/>
              <a:ea typeface="Times New Roman" pitchFamily="18" charset="0"/>
              <a:cs typeface="Arial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Arial" charset="0"/>
              </a:rPr>
              <a:t>K historii školství v Evropě</a:t>
            </a:r>
            <a:endParaRPr kumimoji="1" lang="cs-CZ" sz="3600" dirty="0">
              <a:latin typeface="Garamond" pitchFamily="18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Současný stav výuky etiky v Evropě</a:t>
            </a:r>
            <a:endParaRPr kumimoji="1" lang="cs-CZ" sz="3600" dirty="0">
              <a:latin typeface="Garamond" pitchFamily="18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Výběr školy – volba filosofické </a:t>
            </a:r>
            <a:r>
              <a:rPr kumimoji="1" lang="cs-CZ" sz="3600" b="1" dirty="0" smtClean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	koncepce </a:t>
            </a: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výuky</a:t>
            </a:r>
            <a:endParaRPr kumimoji="1" lang="cs-CZ" sz="3600" dirty="0">
              <a:latin typeface="Garamond" pitchFamily="18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K obsahu výuky etiky</a:t>
            </a:r>
            <a:endParaRPr kumimoji="1" lang="cs-CZ" sz="3600" dirty="0">
              <a:latin typeface="Garamond" pitchFamily="18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Příklady pojetí etické výchovy</a:t>
            </a:r>
            <a:endParaRPr kumimoji="1" lang="cs-CZ" sz="3600" dirty="0">
              <a:latin typeface="Garamond" pitchFamily="18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K některým klíčovým textům</a:t>
            </a:r>
            <a:endParaRPr kumimoji="1" lang="cs-CZ" sz="3600" dirty="0">
              <a:latin typeface="Garamond" pitchFamily="18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K diskuzi nad etickou výchovou</a:t>
            </a:r>
            <a:endParaRPr kumimoji="1" lang="cs-CZ" sz="36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Rectangle 6"/>
          <p:cNvSpPr>
            <a:spLocks noGrp="1" noChangeArrowheads="1"/>
          </p:cNvSpPr>
          <p:nvPr>
            <p:ph type="title"/>
          </p:nvPr>
        </p:nvSpPr>
        <p:spPr>
          <a:xfrm>
            <a:off x="395536" y="5949280"/>
            <a:ext cx="8229600" cy="490537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cs-CZ" sz="2400" dirty="0" smtClean="0"/>
              <a:t>Pramen: N. </a:t>
            </a:r>
            <a:r>
              <a:rPr lang="cs-CZ" sz="2400" dirty="0" err="1" smtClean="0"/>
              <a:t>Fontainův</a:t>
            </a:r>
            <a:r>
              <a:rPr lang="cs-CZ" sz="2400" dirty="0" smtClean="0"/>
              <a:t> průzkum (80. léta 20. století)</a:t>
            </a:r>
            <a:r>
              <a:rPr lang="cs-CZ" sz="4000" dirty="0" smtClean="0"/>
              <a:t> 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574675" y="188913"/>
          <a:ext cx="8193088" cy="5648325"/>
        </p:xfrm>
        <a:graphic>
          <a:graphicData uri="http://schemas.openxmlformats.org/presentationml/2006/ole">
            <p:oleObj spid="_x0000_s12290" name="Worksheet" r:id="rId4" imgW="5581785" imgH="3848190" progId="Excel.Sheet.8">
              <p:embed/>
            </p:oleObj>
          </a:graphicData>
        </a:graphic>
      </p:graphicFrame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6804992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323528" y="228600"/>
            <a:ext cx="8424936" cy="80803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4400" dirty="0" smtClean="0">
                <a:latin typeface="Garamond" pitchFamily="18" charset="0"/>
              </a:rPr>
              <a:t>Náboženství a etika v dnešní škole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idx="1"/>
          </p:nvPr>
        </p:nvSpPr>
        <p:spPr>
          <a:xfrm>
            <a:off x="251520" y="1484784"/>
            <a:ext cx="8568952" cy="468052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cs-CZ" sz="2800" dirty="0" smtClean="0">
                <a:latin typeface="Garamond" pitchFamily="18" charset="0"/>
              </a:rPr>
              <a:t>Příklady zemí </a:t>
            </a:r>
            <a:r>
              <a:rPr lang="cs-CZ" sz="2800" b="1" dirty="0" smtClean="0">
                <a:solidFill>
                  <a:srgbClr val="FF0000"/>
                </a:solidFill>
                <a:latin typeface="Garamond" pitchFamily="18" charset="0"/>
              </a:rPr>
              <a:t>s povinnou výukou předmětu náboženství/etika</a:t>
            </a:r>
            <a:r>
              <a:rPr lang="cs-CZ" sz="2800" b="1" dirty="0" smtClean="0">
                <a:latin typeface="Garamond" pitchFamily="18" charset="0"/>
              </a:rPr>
              <a:t> </a:t>
            </a:r>
            <a:r>
              <a:rPr lang="cs-CZ" sz="2800" dirty="0" smtClean="0">
                <a:latin typeface="Garamond" pitchFamily="18" charset="0"/>
              </a:rPr>
              <a:t>(na státních školách):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Velká Británie, Malta, Lucembursko, Německo, Irsko, Belgie (58% školáků v církevních školách - prvenství v Evropě), Holandsko, Rakousko, Norsko, Španělsko, Lichtenštejnsko, Polsko, Itálie, Řecko, Finsko, Dánsko, Portugalsko, Kypr, Litva, Rumunsko, Slovensko, Maďarsko, Lotyšsko.</a:t>
            </a:r>
          </a:p>
          <a:p>
            <a:pPr eaLnBrk="1" hangingPunct="1">
              <a:defRPr/>
            </a:pPr>
            <a:r>
              <a:rPr lang="cs-CZ" sz="2800" dirty="0" smtClean="0">
                <a:latin typeface="Garamond" pitchFamily="18" charset="0"/>
              </a:rPr>
              <a:t>Příklady zemí, </a:t>
            </a:r>
            <a:r>
              <a:rPr lang="cs-CZ" sz="2800" b="1" dirty="0" smtClean="0">
                <a:solidFill>
                  <a:srgbClr val="FF0000"/>
                </a:solidFill>
                <a:latin typeface="Garamond" pitchFamily="18" charset="0"/>
              </a:rPr>
              <a:t>kde se nevyučuje povinný předmět náboženství/etika</a:t>
            </a:r>
            <a:r>
              <a:rPr lang="cs-CZ" sz="2800" dirty="0" smtClean="0">
                <a:latin typeface="Garamond" pitchFamily="18" charset="0"/>
              </a:rPr>
              <a:t>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Česká republika, Estonsko, Francie (ovšem 20% školáků v církevních školách), Slovinsko, Švédsko.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cs-CZ" sz="1400" dirty="0" smtClean="0">
                <a:latin typeface="Garamond" pitchFamily="18" charset="0"/>
              </a:rPr>
              <a:t>Zdroj: </a:t>
            </a:r>
            <a:r>
              <a:rPr lang="cs-CZ" sz="1400" dirty="0" err="1" smtClean="0">
                <a:latin typeface="Garamond" pitchFamily="18" charset="0"/>
              </a:rPr>
              <a:t>Eurydice</a:t>
            </a:r>
            <a:r>
              <a:rPr lang="cs-CZ" sz="1400" dirty="0" smtClean="0">
                <a:latin typeface="Garamond" pitchFamily="18" charset="0"/>
              </a:rPr>
              <a:t> 2003, Statistika Evropské komise pro katolické vzdělávání z r. 2000/2001.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21</a:t>
            </a:fld>
            <a:endParaRPr lang="cs-CZ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528" y="253536"/>
            <a:ext cx="8496944" cy="799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100" dirty="0" smtClean="0">
                <a:latin typeface="Garamond" pitchFamily="18" charset="0"/>
              </a:rPr>
              <a:t>Příprava učitelů náboženství a etiky v České republice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458200" cy="453390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Teologické fakulty – aprobace „Učitel náboženství a etiky“: HTF UK, TF JU, …</a:t>
            </a:r>
          </a:p>
          <a:p>
            <a:pPr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Pedagogické fakulty + Etické fórum (pro učitele etiky/etické výchovy).</a:t>
            </a:r>
          </a:p>
          <a:p>
            <a:pPr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Jiná vysokoškolská příprava; </a:t>
            </a:r>
            <a:r>
              <a:rPr lang="cs-CZ" sz="2400" i="1" dirty="0" smtClean="0">
                <a:latin typeface="Garamond" pitchFamily="18" charset="0"/>
              </a:rPr>
              <a:t>Zákon o pedagogických pracovnících</a:t>
            </a:r>
            <a:r>
              <a:rPr lang="cs-CZ" sz="2400" dirty="0" smtClean="0">
                <a:latin typeface="Garamond" pitchFamily="18" charset="0"/>
              </a:rPr>
              <a:t> (190/2004 Sb., ve zn. zák. č. 383/2005 Sb.), § 14: pro učitele náboženství je povinností magisterské studium teologické nebo pedagogické zaměřené na přípravu učitelů náboženství, nebo magisterské studium v pedagogických nebo společenských vědách a bakalářské studium zaměřené na přípravu učitelů náboženství, nebo doplňkové vzdělání pro učitele náboženství.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22</a:t>
            </a:fld>
            <a:endParaRPr lang="cs-CZ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620688"/>
            <a:ext cx="8640960" cy="792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dirty="0" smtClean="0">
                <a:latin typeface="Garamond" pitchFamily="18" charset="0"/>
              </a:rPr>
              <a:t>Etika a konkrétní výuka v České republice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539552" y="1700808"/>
            <a:ext cx="7955161" cy="4392488"/>
          </a:xfrm>
        </p:spPr>
        <p:txBody>
          <a:bodyPr>
            <a:normAutofit/>
          </a:bodyPr>
          <a:lstStyle/>
          <a:p>
            <a:pPr algn="l"/>
            <a:endParaRPr lang="cs-CZ" sz="2800" dirty="0" smtClean="0">
              <a:latin typeface="Garamond" pitchFamily="18" charset="0"/>
            </a:endParaRPr>
          </a:p>
          <a:p>
            <a:pPr algn="l">
              <a:buClr>
                <a:schemeClr val="tx1"/>
              </a:buClr>
              <a:buSzPct val="80000"/>
              <a:buFont typeface="Wingdings" pitchFamily="2" charset="2"/>
              <a:buChar char="ü"/>
            </a:pPr>
            <a:r>
              <a:rPr lang="cs-CZ" sz="2800" dirty="0" smtClean="0">
                <a:latin typeface="Garamond" pitchFamily="18" charset="0"/>
              </a:rPr>
              <a:t> Rámcový vzdělávací program </a:t>
            </a:r>
            <a:r>
              <a:rPr lang="cs-CZ" sz="2800" u="sng" dirty="0" smtClean="0">
                <a:latin typeface="Garamond" pitchFamily="18" charset="0"/>
              </a:rPr>
              <a:t>pro gymnázia</a:t>
            </a:r>
            <a:r>
              <a:rPr lang="cs-CZ" sz="2800" dirty="0" smtClean="0">
                <a:latin typeface="Garamond" pitchFamily="18" charset="0"/>
              </a:rPr>
              <a:t> otevřel možnost výuky etické výchovy jako doplňujícího vzdělávacího oboru od roku </a:t>
            </a:r>
            <a:r>
              <a:rPr lang="cs-CZ" sz="2800" u="sng" dirty="0" smtClean="0">
                <a:latin typeface="Garamond" pitchFamily="18" charset="0"/>
              </a:rPr>
              <a:t>2007</a:t>
            </a:r>
          </a:p>
          <a:p>
            <a:pPr algn="l">
              <a:buClr>
                <a:schemeClr val="tx1"/>
              </a:buClr>
              <a:buSzPct val="80000"/>
            </a:pPr>
            <a:endParaRPr lang="cs-CZ" sz="1200" dirty="0" smtClean="0">
              <a:latin typeface="Garamond" pitchFamily="18" charset="0"/>
            </a:endParaRPr>
          </a:p>
          <a:p>
            <a:pPr algn="l">
              <a:buClr>
                <a:schemeClr val="tx1"/>
              </a:buClr>
              <a:buSzPct val="80000"/>
              <a:buFont typeface="Wingdings" pitchFamily="2" charset="2"/>
              <a:buChar char="ü"/>
            </a:pPr>
            <a:r>
              <a:rPr lang="cs-CZ" sz="2800" dirty="0" smtClean="0">
                <a:latin typeface="Garamond" pitchFamily="18" charset="0"/>
              </a:rPr>
              <a:t> Opatření ministryně školství, mládeže a tělovýchovy (PhDr. Miroslava </a:t>
            </a:r>
            <a:r>
              <a:rPr lang="cs-CZ" sz="2800" dirty="0" err="1" smtClean="0">
                <a:latin typeface="Garamond" pitchFamily="18" charset="0"/>
              </a:rPr>
              <a:t>Kopicová</a:t>
            </a:r>
            <a:r>
              <a:rPr lang="cs-CZ" sz="2800" dirty="0" smtClean="0">
                <a:latin typeface="Garamond" pitchFamily="18" charset="0"/>
              </a:rPr>
              <a:t>), kterým se změnil Rámcový vzdělávací program </a:t>
            </a:r>
            <a:r>
              <a:rPr lang="cs-CZ" sz="2800" u="sng" dirty="0" smtClean="0">
                <a:latin typeface="Garamond" pitchFamily="18" charset="0"/>
              </a:rPr>
              <a:t>pro základní vzdělávání</a:t>
            </a:r>
            <a:r>
              <a:rPr lang="cs-CZ" sz="2800" dirty="0" smtClean="0">
                <a:latin typeface="Garamond" pitchFamily="18" charset="0"/>
              </a:rPr>
              <a:t>, ze dne 16.12.2009 (účinnost </a:t>
            </a:r>
            <a:r>
              <a:rPr lang="cs-CZ" sz="2800" u="sng" dirty="0" smtClean="0">
                <a:latin typeface="Garamond" pitchFamily="18" charset="0"/>
              </a:rPr>
              <a:t>od 1.9.2010</a:t>
            </a:r>
            <a:r>
              <a:rPr lang="cs-CZ" sz="2800" dirty="0" smtClean="0">
                <a:latin typeface="Garamond" pitchFamily="18" charset="0"/>
              </a:rPr>
              <a:t>): nový </a:t>
            </a:r>
            <a:r>
              <a:rPr lang="cs-CZ" sz="2800" u="sng" dirty="0" smtClean="0">
                <a:latin typeface="Garamond" pitchFamily="18" charset="0"/>
              </a:rPr>
              <a:t>doplňující vzdělávací obor</a:t>
            </a:r>
            <a:r>
              <a:rPr lang="cs-CZ" sz="2800" dirty="0" smtClean="0">
                <a:latin typeface="Garamond" pitchFamily="18" charset="0"/>
              </a:rPr>
              <a:t> s názvem </a:t>
            </a:r>
            <a:r>
              <a:rPr lang="cs-CZ" sz="2800" u="sng" dirty="0" smtClean="0">
                <a:latin typeface="Garamond" pitchFamily="18" charset="0"/>
              </a:rPr>
              <a:t>Etická výchova</a:t>
            </a:r>
            <a:endParaRPr lang="cs-CZ" sz="2800" u="sng" dirty="0">
              <a:latin typeface="Garamond" pitchFamily="18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539552" y="6513670"/>
            <a:ext cx="7992888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23</a:t>
            </a:fld>
            <a:endParaRPr lang="cs-CZ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871208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000" dirty="0" smtClean="0">
                <a:latin typeface="Garamond" pitchFamily="18" charset="0"/>
              </a:rPr>
              <a:t>Etika a konkrétní výuka v České republice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5339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cs-CZ" dirty="0" smtClean="0">
                <a:latin typeface="Garamond" pitchFamily="18" charset="0"/>
              </a:rPr>
              <a:t>občanská nauka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 smtClean="0">
                <a:latin typeface="Garamond" pitchFamily="18" charset="0"/>
              </a:rPr>
              <a:t>základy společenských věd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 smtClean="0">
                <a:latin typeface="Garamond" pitchFamily="18" charset="0"/>
              </a:rPr>
              <a:t>filosofie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 smtClean="0">
                <a:latin typeface="Garamond" pitchFamily="18" charset="0"/>
              </a:rPr>
              <a:t>etická výchova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 smtClean="0">
                <a:latin typeface="Garamond" pitchFamily="18" charset="0"/>
              </a:rPr>
              <a:t>Čím mohou učitelé etické výchovy pomoci v oblasti vzdělávání a výchovy?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24</a:t>
            </a:fld>
            <a:endParaRPr lang="cs-CZ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98230"/>
            <a:ext cx="8568952" cy="77053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latin typeface="Garamond" pitchFamily="18" charset="0"/>
              </a:rPr>
              <a:t>Etika a konkrétní výuka v České republice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23528" y="1556792"/>
            <a:ext cx="8496944" cy="4608512"/>
          </a:xfrm>
        </p:spPr>
        <p:txBody>
          <a:bodyPr>
            <a:noAutofit/>
          </a:bodyPr>
          <a:lstStyle/>
          <a:p>
            <a:pPr algn="l"/>
            <a:r>
              <a:rPr lang="cs-CZ" sz="2800" dirty="0" smtClean="0">
                <a:latin typeface="Garamond" pitchFamily="18" charset="0"/>
              </a:rPr>
              <a:t>Jaké kompetence jsou v českém systému etické výchovy vyhlíženy?</a:t>
            </a:r>
          </a:p>
          <a:p>
            <a:pPr algn="l"/>
            <a:r>
              <a:rPr lang="cs-CZ" sz="2800" dirty="0" smtClean="0">
                <a:latin typeface="Garamond" pitchFamily="18" charset="0"/>
              </a:rPr>
              <a:t>V charakteristice vzdělávacího oboru Etická výchova (EV) v rámcovém vzdělávacím programu pro základní školy je možné seskupit žádané kompetence například do pěti skupin, přičemž je možné shrnout: první dvě skupiny se týkají výhradně </a:t>
            </a:r>
            <a:r>
              <a:rPr lang="cs-CZ" sz="2800" u="sng" dirty="0" smtClean="0">
                <a:latin typeface="Garamond" pitchFamily="18" charset="0"/>
              </a:rPr>
              <a:t>jedince</a:t>
            </a:r>
            <a:r>
              <a:rPr lang="cs-CZ" sz="2800" dirty="0" smtClean="0">
                <a:latin typeface="Garamond" pitchFamily="18" charset="0"/>
              </a:rPr>
              <a:t>, třetí se týká také jedince, přičemž se předpokládá jeho </a:t>
            </a:r>
            <a:r>
              <a:rPr lang="cs-CZ" sz="2800" u="sng" dirty="0" smtClean="0">
                <a:latin typeface="Garamond" pitchFamily="18" charset="0"/>
              </a:rPr>
              <a:t>komunikace s druhými</a:t>
            </a:r>
            <a:r>
              <a:rPr lang="cs-CZ" sz="2800" dirty="0" smtClean="0">
                <a:latin typeface="Garamond" pitchFamily="18" charset="0"/>
              </a:rPr>
              <a:t>, čtvrtá se týká schopnosti komunikace s lidmi v širším slova smyslu a pátá se týká </a:t>
            </a:r>
            <a:r>
              <a:rPr lang="cs-CZ" sz="2800" u="sng" dirty="0" smtClean="0">
                <a:latin typeface="Garamond" pitchFamily="18" charset="0"/>
              </a:rPr>
              <a:t>vztahu s přírodou</a:t>
            </a:r>
            <a:r>
              <a:rPr lang="cs-CZ" sz="2800" dirty="0" smtClean="0">
                <a:latin typeface="Garamond" pitchFamily="18" charset="0"/>
              </a:rPr>
              <a:t>.</a:t>
            </a:r>
          </a:p>
          <a:p>
            <a:pPr algn="l"/>
            <a:r>
              <a:rPr lang="cs-CZ" sz="2800" dirty="0" smtClean="0">
                <a:latin typeface="Garamond" pitchFamily="18" charset="0"/>
              </a:rPr>
              <a:t>: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67544" y="6513670"/>
            <a:ext cx="8208912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25</a:t>
            </a:fld>
            <a:endParaRPr lang="cs-CZ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77053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latin typeface="Garamond" pitchFamily="18" charset="0"/>
              </a:rPr>
              <a:t>Etika a konkrétní výuka v České republice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7504" y="1052736"/>
            <a:ext cx="8856984" cy="5400600"/>
          </a:xfrm>
        </p:spPr>
        <p:txBody>
          <a:bodyPr>
            <a:noAutofit/>
          </a:bodyPr>
          <a:lstStyle/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solidFill>
                  <a:prstClr val="white">
                    <a:tint val="75000"/>
                  </a:prstClr>
                </a:solidFill>
                <a:latin typeface="Garamond" pitchFamily="18" charset="0"/>
              </a:rPr>
              <a:t>vytvoření si pravdivé představy o sobě samém</a:t>
            </a:r>
            <a:r>
              <a:rPr lang="cs-CZ" sz="2200" dirty="0" smtClean="0">
                <a:solidFill>
                  <a:prstClr val="white">
                    <a:tint val="75000"/>
                  </a:prstClr>
                </a:solidFill>
                <a:latin typeface="Garamond" pitchFamily="18" charset="0"/>
              </a:rPr>
              <a:t>, přičemž se dále říká, že tato </a:t>
            </a:r>
            <a:r>
              <a:rPr lang="cs-CZ" sz="2200" i="1" dirty="0" smtClean="0">
                <a:solidFill>
                  <a:prstClr val="white">
                    <a:tint val="75000"/>
                  </a:prstClr>
                </a:solidFill>
                <a:latin typeface="Garamond" pitchFamily="18" charset="0"/>
              </a:rPr>
              <a:t>představa o sobě samém</a:t>
            </a:r>
            <a:r>
              <a:rPr lang="cs-CZ" sz="2200" dirty="0" smtClean="0">
                <a:solidFill>
                  <a:prstClr val="white">
                    <a:tint val="75000"/>
                  </a:prstClr>
                </a:solidFill>
                <a:latin typeface="Garamond" pitchFamily="18" charset="0"/>
              </a:rPr>
              <a:t> má být </a:t>
            </a:r>
            <a:r>
              <a:rPr lang="cs-CZ" sz="2200" i="1" dirty="0" smtClean="0">
                <a:solidFill>
                  <a:prstClr val="white">
                    <a:tint val="75000"/>
                  </a:prstClr>
                </a:solidFill>
                <a:latin typeface="Garamond" pitchFamily="18" charset="0"/>
              </a:rPr>
              <a:t>pozitivní</a:t>
            </a:r>
            <a:endParaRPr lang="cs-CZ" sz="2200" dirty="0" smtClean="0">
              <a:solidFill>
                <a:prstClr val="white">
                  <a:tint val="75000"/>
                </a:prstClr>
              </a:solidFill>
              <a:latin typeface="Garamond" pitchFamily="18" charset="0"/>
            </a:endParaRPr>
          </a:p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solidFill>
                  <a:prstClr val="white">
                    <a:tint val="75000"/>
                  </a:prstClr>
                </a:solidFill>
                <a:latin typeface="Garamond" pitchFamily="18" charset="0"/>
              </a:rPr>
              <a:t>tvořivé řešení každodenních problémů</a:t>
            </a:r>
            <a:r>
              <a:rPr lang="cs-CZ" sz="2200" dirty="0" smtClean="0">
                <a:solidFill>
                  <a:prstClr val="white">
                    <a:tint val="75000"/>
                  </a:prstClr>
                </a:solidFill>
                <a:latin typeface="Garamond" pitchFamily="18" charset="0"/>
              </a:rPr>
              <a:t> (</a:t>
            </a:r>
            <a:r>
              <a:rPr lang="cs-CZ" sz="2200" i="1" dirty="0" smtClean="0">
                <a:solidFill>
                  <a:prstClr val="white">
                    <a:tint val="75000"/>
                  </a:prstClr>
                </a:solidFill>
                <a:latin typeface="Garamond" pitchFamily="18" charset="0"/>
              </a:rPr>
              <a:t>samostatnost při hledání vhodných způsobů řešení problémů)</a:t>
            </a:r>
            <a:endParaRPr lang="cs-CZ" sz="2200" dirty="0" smtClean="0">
              <a:solidFill>
                <a:prstClr val="white">
                  <a:tint val="75000"/>
                </a:prstClr>
              </a:solidFill>
              <a:latin typeface="Garamond" pitchFamily="18" charset="0"/>
            </a:endParaRPr>
          </a:p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latin typeface="Garamond" pitchFamily="18" charset="0"/>
              </a:rPr>
              <a:t>samostatné pozorování s následným kritickým posouzením a vyvozením závěrů pro praktický život</a:t>
            </a:r>
            <a:r>
              <a:rPr lang="cs-CZ" sz="2200" dirty="0" smtClean="0">
                <a:latin typeface="Garamond" pitchFamily="18" charset="0"/>
              </a:rPr>
              <a:t>, schopnost </a:t>
            </a:r>
            <a:r>
              <a:rPr lang="cs-CZ" sz="2200" i="1" dirty="0" smtClean="0">
                <a:latin typeface="Garamond" pitchFamily="18" charset="0"/>
              </a:rPr>
              <a:t>formulace svých názorů a postojů na základě vlastního úsudku s využitím poznatků z diskuze s druhými</a:t>
            </a:r>
            <a:r>
              <a:rPr lang="cs-CZ" sz="2200" dirty="0" smtClean="0">
                <a:latin typeface="Garamond" pitchFamily="18" charset="0"/>
              </a:rPr>
              <a:t> a zároveň </a:t>
            </a:r>
            <a:r>
              <a:rPr lang="cs-CZ" sz="2200" i="1" dirty="0" smtClean="0">
                <a:latin typeface="Garamond" pitchFamily="18" charset="0"/>
              </a:rPr>
              <a:t>respekt k hodnotám, názorům a přesvědčení jiných lidí </a:t>
            </a:r>
            <a:r>
              <a:rPr lang="cs-CZ" sz="2200" dirty="0" smtClean="0">
                <a:latin typeface="Garamond" pitchFamily="18" charset="0"/>
              </a:rPr>
              <a:t>i </a:t>
            </a:r>
            <a:r>
              <a:rPr lang="cs-CZ" sz="2200" i="1" dirty="0" smtClean="0">
                <a:latin typeface="Garamond" pitchFamily="18" charset="0"/>
              </a:rPr>
              <a:t>kritické vnímání vlivu vzorů při vytváření vlastního světonázoru</a:t>
            </a:r>
            <a:endParaRPr lang="cs-CZ" sz="2200" dirty="0" smtClean="0">
              <a:latin typeface="Garamond" pitchFamily="18" charset="0"/>
            </a:endParaRPr>
          </a:p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latin typeface="Garamond" pitchFamily="18" charset="0"/>
              </a:rPr>
              <a:t>sociální dovednosti, které jsou zaměřeny nejen na vlastní prospěch, ale také na prospěch jiných lidí a celé společnosti</a:t>
            </a:r>
            <a:r>
              <a:rPr lang="cs-CZ" sz="2200" dirty="0" smtClean="0">
                <a:latin typeface="Garamond" pitchFamily="18" charset="0"/>
              </a:rPr>
              <a:t>, </a:t>
            </a:r>
            <a:r>
              <a:rPr lang="cs-CZ" sz="2200" i="1" dirty="0" smtClean="0">
                <a:latin typeface="Garamond" pitchFamily="18" charset="0"/>
              </a:rPr>
              <a:t>správné způsoby komunikace</a:t>
            </a:r>
            <a:r>
              <a:rPr lang="cs-CZ" sz="2200" dirty="0" smtClean="0">
                <a:latin typeface="Garamond" pitchFamily="18" charset="0"/>
              </a:rPr>
              <a:t>, </a:t>
            </a:r>
            <a:r>
              <a:rPr lang="cs-CZ" sz="2200" i="1" dirty="0" smtClean="0">
                <a:latin typeface="Garamond" pitchFamily="18" charset="0"/>
              </a:rPr>
              <a:t>schopnost vcítit se do situací ostatních lidí</a:t>
            </a:r>
            <a:r>
              <a:rPr lang="cs-CZ" sz="2200" dirty="0" smtClean="0">
                <a:latin typeface="Garamond" pitchFamily="18" charset="0"/>
              </a:rPr>
              <a:t>, </a:t>
            </a:r>
            <a:r>
              <a:rPr lang="cs-CZ" sz="2200" i="1" dirty="0" smtClean="0">
                <a:latin typeface="Garamond" pitchFamily="18" charset="0"/>
              </a:rPr>
              <a:t>navázání a udržování uspokojivých vztahů</a:t>
            </a:r>
            <a:r>
              <a:rPr lang="cs-CZ" sz="2200" dirty="0" smtClean="0">
                <a:latin typeface="Garamond" pitchFamily="18" charset="0"/>
              </a:rPr>
              <a:t> a </a:t>
            </a:r>
            <a:r>
              <a:rPr lang="cs-CZ" sz="2200" i="1" dirty="0" smtClean="0">
                <a:latin typeface="Garamond" pitchFamily="18" charset="0"/>
              </a:rPr>
              <a:t>schopnost účinné spolupráce</a:t>
            </a:r>
            <a:endParaRPr lang="cs-CZ" sz="2200" dirty="0" smtClean="0">
              <a:latin typeface="Garamond" pitchFamily="18" charset="0"/>
            </a:endParaRPr>
          </a:p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latin typeface="Garamond" pitchFamily="18" charset="0"/>
              </a:rPr>
              <a:t>pochopení základních environmentálních a ekologických problémů a souvislostí moderního světa</a:t>
            </a:r>
            <a:r>
              <a:rPr lang="cs-CZ" sz="2200" dirty="0" smtClean="0">
                <a:latin typeface="Garamond" pitchFamily="18" charset="0"/>
              </a:rPr>
              <a:t>			</a:t>
            </a:r>
            <a:r>
              <a:rPr lang="cs-CZ" b="1" dirty="0" smtClean="0">
                <a:solidFill>
                  <a:srgbClr val="002060"/>
                </a:solidFill>
                <a:latin typeface="Garamond" pitchFamily="18" charset="0"/>
              </a:rPr>
              <a:t>Jsou tyto oblasti dostačující?</a:t>
            </a:r>
            <a:endParaRPr lang="cs-CZ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539552" y="6513670"/>
            <a:ext cx="813690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26</a:t>
            </a:fld>
            <a:endParaRPr lang="cs-CZ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692150"/>
            <a:ext cx="8424862" cy="3960813"/>
          </a:xfrm>
        </p:spPr>
        <p:txBody>
          <a:bodyPr/>
          <a:lstStyle/>
          <a:p>
            <a:pPr algn="l"/>
            <a:r>
              <a:rPr lang="cs-CZ" b="1" dirty="0"/>
              <a:t>Systém</a:t>
            </a:r>
            <a:br>
              <a:rPr lang="cs-CZ" b="1" dirty="0"/>
            </a:br>
            <a:r>
              <a:rPr lang="cs-CZ" b="1" dirty="0"/>
              <a:t>etické výchovy a vzdělávání</a:t>
            </a:r>
            <a:br>
              <a:rPr lang="cs-CZ" b="1" dirty="0"/>
            </a:br>
            <a:r>
              <a:rPr lang="cs-CZ" b="1" dirty="0"/>
              <a:t>v Evropských školách</a:t>
            </a:r>
            <a:br>
              <a:rPr lang="cs-CZ" b="1" dirty="0"/>
            </a:br>
            <a:r>
              <a:rPr lang="cs-CZ" b="1" dirty="0"/>
              <a:t>(</a:t>
            </a:r>
            <a:r>
              <a:rPr lang="cs-CZ" b="1" dirty="0" err="1"/>
              <a:t>Schola</a:t>
            </a:r>
            <a:r>
              <a:rPr lang="cs-CZ" b="1" dirty="0"/>
              <a:t> </a:t>
            </a:r>
            <a:r>
              <a:rPr lang="cs-CZ" b="1" dirty="0" err="1"/>
              <a:t>Europaea</a:t>
            </a:r>
            <a:r>
              <a:rPr lang="cs-CZ" b="1" dirty="0"/>
              <a:t>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4437063"/>
            <a:ext cx="6400800" cy="1752600"/>
          </a:xfrm>
        </p:spPr>
        <p:txBody>
          <a:bodyPr/>
          <a:lstStyle/>
          <a:p>
            <a:pPr algn="r">
              <a:lnSpc>
                <a:spcPct val="90000"/>
              </a:lnSpc>
            </a:pPr>
            <a:endParaRPr lang="cs-CZ" b="1" dirty="0"/>
          </a:p>
          <a:p>
            <a:pPr algn="r">
              <a:lnSpc>
                <a:spcPct val="90000"/>
              </a:lnSpc>
            </a:pP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/>
              <a:t>K současnému stavu Evropských škol (EE)</a:t>
            </a:r>
          </a:p>
        </p:txBody>
      </p:sp>
      <p:sp>
        <p:nvSpPr>
          <p:cNvPr id="7190" name="Rectangle 22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0"/>
              <a:t>Jednotlivé školy v systému </a:t>
            </a:r>
            <a:r>
              <a:rPr lang="cs-CZ" sz="2400" dirty="0" err="1"/>
              <a:t>Schola</a:t>
            </a:r>
            <a:r>
              <a:rPr lang="cs-CZ" sz="2400" dirty="0"/>
              <a:t> </a:t>
            </a:r>
            <a:r>
              <a:rPr lang="cs-CZ" sz="2400" dirty="0" err="1"/>
              <a:t>Europaea</a:t>
            </a:r>
            <a:r>
              <a:rPr lang="cs-CZ" sz="2400" dirty="0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400" dirty="0"/>
          </a:p>
          <a:p>
            <a:pPr lvl="1">
              <a:lnSpc>
                <a:spcPct val="80000"/>
              </a:lnSpc>
            </a:pPr>
            <a:r>
              <a:rPr lang="cs-CZ" sz="2000" dirty="0"/>
              <a:t>Německo</a:t>
            </a:r>
          </a:p>
          <a:p>
            <a:pPr lvl="2">
              <a:lnSpc>
                <a:spcPct val="80000"/>
              </a:lnSpc>
            </a:pPr>
            <a:r>
              <a:rPr lang="cs-CZ" sz="1800" dirty="0">
                <a:hlinkClick r:id="rId2"/>
              </a:rPr>
              <a:t>Frankfurt</a:t>
            </a:r>
            <a:endParaRPr lang="cs-CZ" sz="1800" dirty="0"/>
          </a:p>
          <a:p>
            <a:pPr lvl="2">
              <a:lnSpc>
                <a:spcPct val="80000"/>
              </a:lnSpc>
            </a:pPr>
            <a:r>
              <a:rPr lang="cs-CZ" sz="1800" dirty="0" err="1">
                <a:hlinkClick r:id="rId3"/>
              </a:rPr>
              <a:t>Karlsruhe</a:t>
            </a:r>
            <a:endParaRPr lang="cs-CZ" sz="1800" dirty="0"/>
          </a:p>
          <a:p>
            <a:pPr lvl="2">
              <a:lnSpc>
                <a:spcPct val="80000"/>
              </a:lnSpc>
            </a:pPr>
            <a:r>
              <a:rPr lang="cs-CZ" sz="1800" dirty="0" err="1">
                <a:hlinkClick r:id="rId4"/>
              </a:rPr>
              <a:t>Munich</a:t>
            </a:r>
            <a:endParaRPr lang="cs-CZ" sz="1800" dirty="0"/>
          </a:p>
          <a:p>
            <a:pPr lvl="1">
              <a:lnSpc>
                <a:spcPct val="80000"/>
              </a:lnSpc>
            </a:pPr>
            <a:r>
              <a:rPr lang="cs-CZ" sz="2000" dirty="0"/>
              <a:t>Belgie</a:t>
            </a:r>
          </a:p>
          <a:p>
            <a:pPr lvl="2">
              <a:lnSpc>
                <a:spcPct val="80000"/>
              </a:lnSpc>
            </a:pPr>
            <a:r>
              <a:rPr lang="cs-CZ" sz="1800" dirty="0" err="1">
                <a:hlinkClick r:id="rId5"/>
              </a:rPr>
              <a:t>Brussels</a:t>
            </a:r>
            <a:r>
              <a:rPr lang="cs-CZ" sz="1800" dirty="0">
                <a:hlinkClick r:id="rId5"/>
              </a:rPr>
              <a:t> I</a:t>
            </a:r>
            <a:endParaRPr lang="cs-CZ" sz="1800" dirty="0"/>
          </a:p>
          <a:p>
            <a:pPr lvl="2">
              <a:lnSpc>
                <a:spcPct val="80000"/>
              </a:lnSpc>
            </a:pPr>
            <a:r>
              <a:rPr lang="cs-CZ" sz="1800" dirty="0" err="1">
                <a:hlinkClick r:id="rId6"/>
              </a:rPr>
              <a:t>Brussels</a:t>
            </a:r>
            <a:r>
              <a:rPr lang="cs-CZ" sz="1800" dirty="0">
                <a:hlinkClick r:id="rId6"/>
              </a:rPr>
              <a:t> II</a:t>
            </a:r>
            <a:endParaRPr lang="cs-CZ" sz="1800" dirty="0"/>
          </a:p>
          <a:p>
            <a:pPr lvl="2">
              <a:lnSpc>
                <a:spcPct val="80000"/>
              </a:lnSpc>
            </a:pPr>
            <a:r>
              <a:rPr lang="cs-CZ" sz="1800" dirty="0" err="1">
                <a:hlinkClick r:id="rId7"/>
              </a:rPr>
              <a:t>Brussels</a:t>
            </a:r>
            <a:r>
              <a:rPr lang="cs-CZ" sz="1800" dirty="0">
                <a:hlinkClick r:id="rId7"/>
              </a:rPr>
              <a:t> III</a:t>
            </a:r>
            <a:endParaRPr lang="cs-CZ" sz="1800" dirty="0"/>
          </a:p>
          <a:p>
            <a:pPr lvl="2">
              <a:lnSpc>
                <a:spcPct val="80000"/>
              </a:lnSpc>
            </a:pPr>
            <a:r>
              <a:rPr lang="cs-CZ" sz="1800" dirty="0" err="1">
                <a:hlinkClick r:id="rId8"/>
              </a:rPr>
              <a:t>Brussels</a:t>
            </a:r>
            <a:r>
              <a:rPr lang="cs-CZ" sz="1800" dirty="0">
                <a:hlinkClick r:id="rId8"/>
              </a:rPr>
              <a:t> IV</a:t>
            </a:r>
            <a:endParaRPr lang="cs-CZ" sz="1800" dirty="0"/>
          </a:p>
          <a:p>
            <a:pPr lvl="2">
              <a:lnSpc>
                <a:spcPct val="80000"/>
              </a:lnSpc>
            </a:pPr>
            <a:r>
              <a:rPr lang="cs-CZ" sz="1800" dirty="0">
                <a:hlinkClick r:id="rId9"/>
              </a:rPr>
              <a:t>Mol</a:t>
            </a:r>
            <a:endParaRPr lang="cs-CZ" sz="1800" dirty="0"/>
          </a:p>
        </p:txBody>
      </p:sp>
      <p:sp>
        <p:nvSpPr>
          <p:cNvPr id="7191" name="Rectangle 23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lvl="1">
              <a:lnSpc>
                <a:spcPct val="80000"/>
              </a:lnSpc>
            </a:pPr>
            <a:endParaRPr lang="cs-CZ" sz="2000" dirty="0"/>
          </a:p>
          <a:p>
            <a:pPr lvl="1">
              <a:lnSpc>
                <a:spcPct val="80000"/>
              </a:lnSpc>
            </a:pPr>
            <a:endParaRPr lang="cs-CZ" sz="2000" dirty="0"/>
          </a:p>
          <a:p>
            <a:pPr lvl="1">
              <a:lnSpc>
                <a:spcPct val="80000"/>
              </a:lnSpc>
            </a:pPr>
            <a:endParaRPr lang="cs-CZ" sz="2000" dirty="0"/>
          </a:p>
          <a:p>
            <a:pPr lvl="1">
              <a:lnSpc>
                <a:spcPct val="80000"/>
              </a:lnSpc>
            </a:pPr>
            <a:r>
              <a:rPr lang="cs-CZ" sz="2000" dirty="0"/>
              <a:t>Španělsko</a:t>
            </a:r>
          </a:p>
          <a:p>
            <a:pPr lvl="2">
              <a:lnSpc>
                <a:spcPct val="80000"/>
              </a:lnSpc>
            </a:pPr>
            <a:r>
              <a:rPr lang="cs-CZ" sz="1800" dirty="0" err="1">
                <a:hlinkClick r:id="rId10"/>
              </a:rPr>
              <a:t>Alicante</a:t>
            </a:r>
            <a:endParaRPr lang="cs-CZ" sz="1800" dirty="0"/>
          </a:p>
          <a:p>
            <a:pPr lvl="1">
              <a:lnSpc>
                <a:spcPct val="80000"/>
              </a:lnSpc>
            </a:pPr>
            <a:r>
              <a:rPr lang="cs-CZ" sz="2000" dirty="0"/>
              <a:t>Itálie</a:t>
            </a:r>
          </a:p>
          <a:p>
            <a:pPr lvl="2">
              <a:lnSpc>
                <a:spcPct val="80000"/>
              </a:lnSpc>
            </a:pPr>
            <a:r>
              <a:rPr lang="cs-CZ" sz="1800" dirty="0" err="1">
                <a:hlinkClick r:id="rId11"/>
              </a:rPr>
              <a:t>Varese</a:t>
            </a:r>
            <a:endParaRPr lang="cs-CZ" sz="1800" dirty="0"/>
          </a:p>
          <a:p>
            <a:pPr lvl="1">
              <a:lnSpc>
                <a:spcPct val="80000"/>
              </a:lnSpc>
            </a:pPr>
            <a:r>
              <a:rPr lang="cs-CZ" sz="2000" dirty="0"/>
              <a:t>Lucembursko</a:t>
            </a:r>
          </a:p>
          <a:p>
            <a:pPr lvl="2">
              <a:lnSpc>
                <a:spcPct val="80000"/>
              </a:lnSpc>
            </a:pPr>
            <a:r>
              <a:rPr lang="cs-CZ" sz="1800" dirty="0" err="1">
                <a:hlinkClick r:id="rId12"/>
              </a:rPr>
              <a:t>Luxembourg</a:t>
            </a:r>
            <a:r>
              <a:rPr lang="cs-CZ" sz="1800" dirty="0">
                <a:hlinkClick r:id="rId12"/>
              </a:rPr>
              <a:t> 1</a:t>
            </a:r>
            <a:endParaRPr lang="cs-CZ" sz="1800" dirty="0"/>
          </a:p>
          <a:p>
            <a:pPr lvl="2">
              <a:lnSpc>
                <a:spcPct val="80000"/>
              </a:lnSpc>
            </a:pPr>
            <a:r>
              <a:rPr lang="cs-CZ" sz="1800" dirty="0" err="1">
                <a:hlinkClick r:id="rId13"/>
              </a:rPr>
              <a:t>Luxembourg</a:t>
            </a:r>
            <a:r>
              <a:rPr lang="cs-CZ" sz="1800" dirty="0">
                <a:hlinkClick r:id="rId13"/>
              </a:rPr>
              <a:t> 2</a:t>
            </a:r>
            <a:endParaRPr lang="cs-CZ" sz="1800" dirty="0"/>
          </a:p>
          <a:p>
            <a:pPr lvl="1">
              <a:lnSpc>
                <a:spcPct val="80000"/>
              </a:lnSpc>
            </a:pPr>
            <a:r>
              <a:rPr lang="cs-CZ" sz="2000" dirty="0"/>
              <a:t>Nizozemí</a:t>
            </a:r>
          </a:p>
          <a:p>
            <a:pPr lvl="2">
              <a:lnSpc>
                <a:spcPct val="80000"/>
              </a:lnSpc>
            </a:pPr>
            <a:r>
              <a:rPr lang="cs-CZ" sz="1800" dirty="0">
                <a:hlinkClick r:id="rId14"/>
              </a:rPr>
              <a:t>Bergen</a:t>
            </a:r>
            <a:endParaRPr lang="cs-CZ" sz="1800" dirty="0"/>
          </a:p>
          <a:p>
            <a:pPr lvl="1">
              <a:lnSpc>
                <a:spcPct val="80000"/>
              </a:lnSpc>
            </a:pPr>
            <a:r>
              <a:rPr lang="cs-CZ" sz="2000" dirty="0"/>
              <a:t>Velká Británie</a:t>
            </a:r>
          </a:p>
          <a:p>
            <a:pPr lvl="2">
              <a:lnSpc>
                <a:spcPct val="80000"/>
              </a:lnSpc>
            </a:pPr>
            <a:r>
              <a:rPr lang="cs-CZ" sz="1800" dirty="0" err="1">
                <a:hlinkClick r:id="rId15"/>
              </a:rPr>
              <a:t>Culham</a:t>
            </a:r>
            <a:endParaRPr lang="cs-CZ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2074862"/>
          </a:xfrm>
        </p:spPr>
        <p:txBody>
          <a:bodyPr/>
          <a:lstStyle/>
          <a:p>
            <a:pPr algn="l"/>
            <a:r>
              <a:rPr lang="cs-CZ" sz="4000" dirty="0"/>
              <a:t>K historii a stavu současné</a:t>
            </a:r>
            <a:br>
              <a:rPr lang="cs-CZ" sz="4000" dirty="0"/>
            </a:br>
            <a:r>
              <a:rPr lang="cs-CZ" sz="4000" dirty="0"/>
              <a:t>etické výchovy a vzdělávání</a:t>
            </a:r>
            <a:br>
              <a:rPr lang="cs-CZ" sz="4000" dirty="0"/>
            </a:br>
            <a:r>
              <a:rPr lang="cs-CZ" sz="4000" dirty="0"/>
              <a:t>v Evropských školách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565400"/>
            <a:ext cx="8137525" cy="3560763"/>
          </a:xfrm>
        </p:spPr>
        <p:txBody>
          <a:bodyPr/>
          <a:lstStyle/>
          <a:p>
            <a:r>
              <a:rPr lang="cs-CZ"/>
              <a:t>program výuky předmětu NEKONFESNÍ ETIKA pro primární cyklus z roku 1978</a:t>
            </a:r>
          </a:p>
          <a:p>
            <a:r>
              <a:rPr lang="cs-CZ"/>
              <a:t>program výuky předmětu NEKONFESNÍ ETIKA pro sekundární cyklus z roku 1998</a:t>
            </a:r>
          </a:p>
          <a:p>
            <a:r>
              <a:rPr lang="cs-CZ"/>
              <a:t>program výuky předmětu NEKONFESNÍ ETIKA pro primární cyklus z roku 2002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83568" y="764704"/>
            <a:ext cx="799288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4000" dirty="0"/>
          </a:p>
          <a:p>
            <a:r>
              <a:rPr lang="cs-CZ" sz="3200" dirty="0">
                <a:latin typeface="Garamond" pitchFamily="18" charset="0"/>
              </a:rPr>
              <a:t>CO je </a:t>
            </a:r>
            <a:r>
              <a:rPr lang="cs-CZ" sz="3200" dirty="0" smtClean="0">
                <a:latin typeface="Garamond" pitchFamily="18" charset="0"/>
              </a:rPr>
              <a:t>cílem </a:t>
            </a:r>
            <a:r>
              <a:rPr lang="cs-CZ" sz="3200" dirty="0">
                <a:latin typeface="Garamond" pitchFamily="18" charset="0"/>
              </a:rPr>
              <a:t>při etické výchově a vzdělávání?</a:t>
            </a:r>
          </a:p>
          <a:p>
            <a:endParaRPr lang="cs-CZ" sz="3200" dirty="0">
              <a:latin typeface="Garamond" pitchFamily="18" charset="0"/>
            </a:endParaRPr>
          </a:p>
          <a:p>
            <a:r>
              <a:rPr lang="cs-CZ" sz="3200" dirty="0">
                <a:latin typeface="Garamond" pitchFamily="18" charset="0"/>
              </a:rPr>
              <a:t>JAKÉ CESTY vedou k </a:t>
            </a:r>
            <a:r>
              <a:rPr lang="cs-CZ" sz="3200" dirty="0" smtClean="0">
                <a:latin typeface="Garamond" pitchFamily="18" charset="0"/>
              </a:rPr>
              <a:t>tomuto cíli</a:t>
            </a:r>
            <a:r>
              <a:rPr lang="cs-CZ" sz="3200" dirty="0">
                <a:latin typeface="Garamond" pitchFamily="18" charset="0"/>
              </a:rPr>
              <a:t>?</a:t>
            </a:r>
          </a:p>
          <a:p>
            <a:endParaRPr lang="cs-CZ" sz="3200" dirty="0">
              <a:latin typeface="Garamond" pitchFamily="18" charset="0"/>
            </a:endParaRPr>
          </a:p>
          <a:p>
            <a:r>
              <a:rPr lang="cs-CZ" sz="3200" dirty="0">
                <a:latin typeface="Garamond" pitchFamily="18" charset="0"/>
              </a:rPr>
              <a:t>JAKÉ MOŽNOSTI máme na cestě k cíli?</a:t>
            </a:r>
          </a:p>
          <a:p>
            <a:endParaRPr lang="cs-CZ" sz="3200" dirty="0">
              <a:latin typeface="Garamond" pitchFamily="18" charset="0"/>
            </a:endParaRPr>
          </a:p>
          <a:p>
            <a:r>
              <a:rPr lang="cs-CZ" sz="3200" dirty="0">
                <a:latin typeface="Garamond" pitchFamily="18" charset="0"/>
              </a:rPr>
              <a:t>JAKÉ PŘEKÁŽKY musíme překonávat?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400800"/>
            <a:ext cx="8064896" cy="274320"/>
          </a:xfrm>
        </p:spPr>
        <p:txBody>
          <a:bodyPr/>
          <a:lstStyle/>
          <a:p>
            <a:pPr algn="ctr"/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/>
              <a:t>Tři charakteristické vlastnosti předmětu </a:t>
            </a:r>
            <a:r>
              <a:rPr lang="cs-CZ" sz="4000" i="1"/>
              <a:t>nekonfesní etika </a:t>
            </a:r>
            <a:r>
              <a:rPr lang="cs-CZ" sz="4000"/>
              <a:t>v EE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213"/>
            <a:ext cx="8218488" cy="4752975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cs-CZ" sz="3000"/>
              <a:t>Uvědomění si specifičnosti předmětu oproti jiným systémům výuky (neobvyklost, nezkušenost) </a:t>
            </a:r>
            <a:r>
              <a:rPr lang="cs-CZ" sz="3000">
                <a:cs typeface="Arial" charset="0"/>
              </a:rPr>
              <a:t>→</a:t>
            </a:r>
            <a:r>
              <a:rPr lang="cs-CZ" sz="3000"/>
              <a:t> v osnovách dostatečně volný prostor pro uzpůsobení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cs-CZ" sz="3000"/>
              <a:t>Výhradní zaměření na žáka, učitel moderátorem diskuze (instruktor, iniciátor aktivit), předmětem „univerzální hodnoty“ aplikované v stále širším kontextu, od více k méně obvyklým problémovým situacím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cs-CZ" sz="3000"/>
              <a:t>Filosofický přístup – otevřenost, v rámci výukových hodin nezasahování do soukromého života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/>
              <a:t>Cílem: žák, který se zapojuje do osobního hledání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9138"/>
            <a:ext cx="8229600" cy="4137025"/>
          </a:xfrm>
        </p:spPr>
        <p:txBody>
          <a:bodyPr/>
          <a:lstStyle/>
          <a:p>
            <a:r>
              <a:rPr lang="cs-CZ"/>
              <a:t>svého místa a své úlohy v rodině, skupině, ve společnosti</a:t>
            </a:r>
          </a:p>
          <a:p>
            <a:r>
              <a:rPr lang="cs-CZ"/>
              <a:t>hodnot a principů, které vedou jeho činy, myšlenky, životní volby;</a:t>
            </a:r>
          </a:p>
          <a:p>
            <a:r>
              <a:rPr lang="cs-CZ"/>
              <a:t>odpovědí na (celoživotní) existenciální otázky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>
            <a:normAutofit/>
          </a:bodyPr>
          <a:lstStyle/>
          <a:p>
            <a:r>
              <a:rPr lang="cs-CZ"/>
              <a:t>Prostředky k naplnění cíle výuky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268413"/>
            <a:ext cx="8280400" cy="51847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/>
              <a:t>reflexe zažitých či zmíněných situací;</a:t>
            </a:r>
          </a:p>
          <a:p>
            <a:pPr>
              <a:lnSpc>
                <a:spcPct val="80000"/>
              </a:lnSpc>
            </a:pPr>
            <a:r>
              <a:rPr lang="cs-CZ" sz="2400"/>
              <a:t>uvážené vyjadřování vlastních názorů, pozorné naslouchání názorům ostatních;</a:t>
            </a:r>
          </a:p>
          <a:p>
            <a:pPr>
              <a:lnSpc>
                <a:spcPct val="80000"/>
              </a:lnSpc>
            </a:pPr>
            <a:r>
              <a:rPr lang="cs-CZ" sz="2400"/>
              <a:t>objevování pozitivního chování a pozitivních hodnot;</a:t>
            </a:r>
          </a:p>
          <a:p>
            <a:pPr>
              <a:lnSpc>
                <a:spcPct val="80000"/>
              </a:lnSpc>
            </a:pPr>
            <a:r>
              <a:rPr lang="cs-CZ" sz="2400"/>
              <a:t>převádění hodnot do konkrétního chování, přístupů a slovního vyjadřování;</a:t>
            </a:r>
          </a:p>
          <a:p>
            <a:pPr>
              <a:lnSpc>
                <a:spcPct val="80000"/>
              </a:lnSpc>
            </a:pPr>
            <a:r>
              <a:rPr lang="cs-CZ" sz="2400"/>
              <a:t>uplatňování respektu k právům náležejícím každé živé bytosti;</a:t>
            </a:r>
          </a:p>
          <a:p>
            <a:pPr>
              <a:lnSpc>
                <a:spcPct val="80000"/>
              </a:lnSpc>
            </a:pPr>
            <a:r>
              <a:rPr lang="cs-CZ" sz="2400"/>
              <a:t>účast na humanitárních a ekologických akcích souvisejících se současnými událostmi;</a:t>
            </a:r>
          </a:p>
          <a:p>
            <a:pPr>
              <a:lnSpc>
                <a:spcPct val="80000"/>
              </a:lnSpc>
            </a:pPr>
            <a:r>
              <a:rPr lang="cs-CZ" sz="2400"/>
              <a:t>uvědomování si sounáležitosti se společenstvím</a:t>
            </a:r>
          </a:p>
          <a:p>
            <a:pPr>
              <a:lnSpc>
                <a:spcPct val="80000"/>
              </a:lnSpc>
            </a:pPr>
            <a:r>
              <a:rPr lang="cs-CZ" sz="2400"/>
              <a:t>objevování významu svátků, jejich rituálů a symboliky</a:t>
            </a:r>
          </a:p>
          <a:p>
            <a:pPr>
              <a:lnSpc>
                <a:spcPct val="80000"/>
              </a:lnSpc>
            </a:pPr>
            <a:r>
              <a:rPr lang="cs-CZ" sz="2400"/>
              <a:t>zájem o tradice a vyznání jiných společenství a kultur;</a:t>
            </a:r>
          </a:p>
          <a:p>
            <a:pPr>
              <a:lnSpc>
                <a:spcPct val="80000"/>
              </a:lnSpc>
            </a:pPr>
            <a:r>
              <a:rPr lang="cs-CZ" sz="2400"/>
              <a:t>vytváření osobnosti prostřednictvím toho, co dává životu smysl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0"/>
            <a:ext cx="683895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/>
              <a:t>Tři fáze výuky z didaktického hlediska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/>
              <a:t>Stimulace zájmu o téma – zasazení do kontextu (střídání oblastí: zažité / viděné a slyšené / přečtené)</a:t>
            </a:r>
          </a:p>
          <a:p>
            <a:pPr>
              <a:lnSpc>
                <a:spcPct val="90000"/>
              </a:lnSpc>
            </a:pPr>
            <a:r>
              <a:rPr lang="cs-CZ"/>
              <a:t>Analýza – identifikace principu, práva, hodnoty (prezentace, debata, průzkum, projekt)</a:t>
            </a:r>
          </a:p>
          <a:p>
            <a:pPr>
              <a:lnSpc>
                <a:spcPct val="90000"/>
              </a:lnSpc>
            </a:pPr>
            <a:r>
              <a:rPr lang="cs-CZ"/>
              <a:t>Finalizace – různé  formy předvedení toho, co bylo pochopeno (osobní výtvor, výstava, představení)</a:t>
            </a:r>
          </a:p>
          <a:p>
            <a:pPr>
              <a:lnSpc>
                <a:spcPct val="90000"/>
              </a:lnSpc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/>
              <a:t>Obecná pravidla pro výuku etiky</a:t>
            </a:r>
            <a:br>
              <a:rPr lang="cs-CZ" sz="4000"/>
            </a:br>
            <a:r>
              <a:rPr lang="cs-CZ" sz="4000"/>
              <a:t>v EE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Program postaven na každodenním životě, společenských událostech, na výročních oslavách a na aktuálních událostech</a:t>
            </a:r>
          </a:p>
          <a:p>
            <a:r>
              <a:rPr lang="cs-CZ"/>
              <a:t>T</a:t>
            </a:r>
            <a:r>
              <a:rPr lang="fr-FR"/>
              <a:t>émata je třeba prezentovat ve formě problémových situací</a:t>
            </a:r>
            <a:r>
              <a:rPr lang="cs-CZ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1188" y="1125538"/>
            <a:ext cx="8137525" cy="5111750"/>
            <a:chOff x="1057" y="6637"/>
            <a:chExt cx="9900" cy="9180"/>
          </a:xfrm>
        </p:grpSpPr>
        <p:sp>
          <p:nvSpPr>
            <p:cNvPr id="22533" name="Text Box 5"/>
            <p:cNvSpPr txBox="1">
              <a:spLocks noChangeArrowheads="1"/>
            </p:cNvSpPr>
            <p:nvPr/>
          </p:nvSpPr>
          <p:spPr bwMode="auto">
            <a:xfrm>
              <a:off x="2857" y="663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doma</a:t>
              </a:r>
              <a:endParaRPr lang="cs-CZ"/>
            </a:p>
          </p:txBody>
        </p:sp>
        <p:sp>
          <p:nvSpPr>
            <p:cNvPr id="22534" name="Text Box 6"/>
            <p:cNvSpPr txBox="1">
              <a:spLocks noChangeArrowheads="1"/>
            </p:cNvSpPr>
            <p:nvPr/>
          </p:nvSpPr>
          <p:spPr bwMode="auto">
            <a:xfrm>
              <a:off x="5617" y="663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venku</a:t>
              </a:r>
              <a:endParaRPr lang="cs-CZ"/>
            </a:p>
          </p:txBody>
        </p:sp>
        <p:sp>
          <p:nvSpPr>
            <p:cNvPr id="22535" name="Text Box 7"/>
            <p:cNvSpPr txBox="1">
              <a:spLocks noChangeArrowheads="1"/>
            </p:cNvSpPr>
            <p:nvPr/>
          </p:nvSpPr>
          <p:spPr bwMode="auto">
            <a:xfrm>
              <a:off x="8437" y="663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 škole</a:t>
              </a:r>
              <a:endParaRPr lang="cs-CZ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1057" y="7537"/>
              <a:ext cx="9900" cy="900"/>
              <a:chOff x="517" y="2857"/>
              <a:chExt cx="9900" cy="900"/>
            </a:xfrm>
          </p:grpSpPr>
          <p:sp>
            <p:nvSpPr>
              <p:cNvPr id="22537" name="Text Box 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Hra doma</a:t>
                </a:r>
                <a:endParaRPr lang="cs-CZ"/>
              </a:p>
            </p:txBody>
          </p:sp>
          <p:sp>
            <p:nvSpPr>
              <p:cNvPr id="22538" name="Text Box 1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 b="1"/>
              </a:p>
            </p:txBody>
          </p:sp>
          <p:sp>
            <p:nvSpPr>
              <p:cNvPr id="22539" name="Text Box 1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Hra venku</a:t>
                </a:r>
                <a:endParaRPr lang="cs-CZ"/>
              </a:p>
            </p:txBody>
          </p:sp>
          <p:sp>
            <p:nvSpPr>
              <p:cNvPr id="22540" name="Text Box 1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Dělení se o věci</a:t>
                </a:r>
                <a:endParaRPr lang="cs-CZ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1057" y="8677"/>
              <a:ext cx="9900" cy="900"/>
              <a:chOff x="517" y="2857"/>
              <a:chExt cx="9900" cy="900"/>
            </a:xfrm>
          </p:grpSpPr>
          <p:sp>
            <p:nvSpPr>
              <p:cNvPr id="22542" name="Text Box 1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Hledání pomoci</a:t>
                </a:r>
                <a:endParaRPr lang="cs-CZ"/>
              </a:p>
            </p:txBody>
          </p:sp>
          <p:sp>
            <p:nvSpPr>
              <p:cNvPr id="22543" name="Text Box 1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potřeby</a:t>
                </a:r>
                <a:endParaRPr lang="cs-CZ" sz="1200" b="1"/>
              </a:p>
            </p:txBody>
          </p:sp>
          <p:sp>
            <p:nvSpPr>
              <p:cNvPr id="22544" name="Text Box 1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Rozhovor se sousedem</a:t>
                </a:r>
                <a:endParaRPr lang="cs-CZ"/>
              </a:p>
            </p:txBody>
          </p:sp>
          <p:sp>
            <p:nvSpPr>
              <p:cNvPr id="22545" name="Text Box 1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Hledání přátel</a:t>
                </a:r>
                <a:endParaRPr lang="cs-CZ"/>
              </a:p>
            </p:txBody>
          </p:sp>
        </p:grpSp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1057" y="10597"/>
              <a:ext cx="9900" cy="900"/>
              <a:chOff x="517" y="2857"/>
              <a:chExt cx="9900" cy="900"/>
            </a:xfrm>
          </p:grpSpPr>
          <p:sp>
            <p:nvSpPr>
              <p:cNvPr id="22547" name="Text Box 1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Povědomí o nebezpečích existujících doma</a:t>
                </a:r>
                <a:endParaRPr lang="cs-CZ"/>
              </a:p>
            </p:txBody>
          </p:sp>
          <p:sp>
            <p:nvSpPr>
              <p:cNvPr id="22548" name="Text Box 2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 b="1"/>
              </a:p>
            </p:txBody>
          </p:sp>
          <p:sp>
            <p:nvSpPr>
              <p:cNvPr id="22549" name="Text Box 2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Povědomí o nebezpečích existujících venku</a:t>
                </a:r>
                <a:endParaRPr lang="cs-CZ"/>
              </a:p>
            </p:txBody>
          </p:sp>
          <p:sp>
            <p:nvSpPr>
              <p:cNvPr id="22550" name="Text Box 2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Používání vybavení třídy</a:t>
                </a:r>
                <a:endParaRPr lang="cs-CZ"/>
              </a:p>
            </p:txBody>
          </p: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1057" y="11857"/>
              <a:ext cx="9900" cy="900"/>
              <a:chOff x="517" y="2857"/>
              <a:chExt cx="9900" cy="900"/>
            </a:xfrm>
          </p:grpSpPr>
          <p:sp>
            <p:nvSpPr>
              <p:cNvPr id="22552" name="Text Box 2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Jíst vše</a:t>
                </a:r>
                <a:endParaRPr lang="cs-CZ"/>
              </a:p>
            </p:txBody>
          </p:sp>
          <p:sp>
            <p:nvSpPr>
              <p:cNvPr id="22553" name="Text Box 2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 b="1"/>
              </a:p>
            </p:txBody>
          </p:sp>
          <p:sp>
            <p:nvSpPr>
              <p:cNvPr id="22554" name="Text Box 2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Jíst venku</a:t>
                </a:r>
                <a:endParaRPr lang="cs-CZ"/>
              </a:p>
            </p:txBody>
          </p:sp>
          <p:sp>
            <p:nvSpPr>
              <p:cNvPr id="22555" name="Text Box 2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Ochutnávání</a:t>
                </a:r>
                <a:endParaRPr lang="cs-CZ"/>
              </a:p>
            </p:txBody>
          </p:sp>
        </p:grpSp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1057" y="13657"/>
              <a:ext cx="9900" cy="900"/>
              <a:chOff x="517" y="2857"/>
              <a:chExt cx="9900" cy="900"/>
            </a:xfrm>
          </p:grpSpPr>
          <p:sp>
            <p:nvSpPr>
              <p:cNvPr id="22557" name="Text Box 2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Péče o domácí zvíře</a:t>
                </a:r>
                <a:endParaRPr lang="cs-CZ"/>
              </a:p>
            </p:txBody>
          </p:sp>
          <p:sp>
            <p:nvSpPr>
              <p:cNvPr id="22558" name="Text Box 3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 životu</a:t>
                </a:r>
                <a:endParaRPr lang="cs-CZ" sz="1200"/>
              </a:p>
            </p:txBody>
          </p:sp>
          <p:sp>
            <p:nvSpPr>
              <p:cNvPr id="22559" name="Text Box 3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Pěstování rostlin </a:t>
                </a:r>
                <a:endParaRPr lang="cs-CZ"/>
              </a:p>
            </p:txBody>
          </p:sp>
          <p:sp>
            <p:nvSpPr>
              <p:cNvPr id="22560" name="Text Box 3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Vycítění přání a potřeb ostatních.</a:t>
                </a:r>
                <a:endParaRPr lang="cs-CZ"/>
              </a:p>
            </p:txBody>
          </p:sp>
        </p:grpSp>
        <p:grpSp>
          <p:nvGrpSpPr>
            <p:cNvPr id="8" name="Group 33"/>
            <p:cNvGrpSpPr>
              <a:grpSpLocks/>
            </p:cNvGrpSpPr>
            <p:nvPr/>
          </p:nvGrpSpPr>
          <p:grpSpPr bwMode="auto">
            <a:xfrm>
              <a:off x="1057" y="14917"/>
              <a:ext cx="9900" cy="900"/>
              <a:chOff x="517" y="2857"/>
              <a:chExt cx="9900" cy="900"/>
            </a:xfrm>
          </p:grpSpPr>
          <p:sp>
            <p:nvSpPr>
              <p:cNvPr id="22562" name="Text Box 3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Projevování citu</a:t>
                </a:r>
                <a:endParaRPr lang="cs-CZ"/>
              </a:p>
            </p:txBody>
          </p:sp>
          <p:sp>
            <p:nvSpPr>
              <p:cNvPr id="22563" name="Text Box 3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 k ostatním</a:t>
                </a:r>
                <a:endParaRPr lang="cs-CZ" sz="1200"/>
              </a:p>
            </p:txBody>
          </p:sp>
          <p:sp>
            <p:nvSpPr>
              <p:cNvPr id="22564" name="Text Box 3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Přijímání skutečnosti, že lidé v sousedství jsou různí</a:t>
                </a:r>
                <a:endParaRPr lang="cs-CZ"/>
              </a:p>
            </p:txBody>
          </p:sp>
          <p:sp>
            <p:nvSpPr>
              <p:cNvPr id="22565" name="Text Box 3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Naslouchání jiným žákům ve třídě</a:t>
                </a:r>
                <a:endParaRPr lang="cs-CZ"/>
              </a:p>
            </p:txBody>
          </p:sp>
        </p:grpSp>
      </p:grpSp>
      <p:sp>
        <p:nvSpPr>
          <p:cNvPr id="22566" name="Rectangle 38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490537"/>
          </a:xfrm>
        </p:spPr>
        <p:txBody>
          <a:bodyPr>
            <a:normAutofit fontScale="90000"/>
          </a:bodyPr>
          <a:lstStyle/>
          <a:p>
            <a:r>
              <a:rPr lang="cs-CZ" sz="4000"/>
              <a:t>Základní náměty témat pro 1. ročník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642350" cy="561975"/>
          </a:xfrm>
        </p:spPr>
        <p:txBody>
          <a:bodyPr>
            <a:normAutofit fontScale="90000"/>
          </a:bodyPr>
          <a:lstStyle/>
          <a:p>
            <a:r>
              <a:rPr lang="cs-CZ" sz="4000"/>
              <a:t>Základní náměty témat pro 2. ročník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55650" y="1052513"/>
            <a:ext cx="8064500" cy="5561012"/>
            <a:chOff x="1237" y="6277"/>
            <a:chExt cx="9900" cy="9180"/>
          </a:xfrm>
        </p:grpSpPr>
        <p:sp>
          <p:nvSpPr>
            <p:cNvPr id="24582" name="Text Box 6"/>
            <p:cNvSpPr txBox="1">
              <a:spLocks noChangeArrowheads="1"/>
            </p:cNvSpPr>
            <p:nvPr/>
          </p:nvSpPr>
          <p:spPr bwMode="auto">
            <a:xfrm>
              <a:off x="3037" y="627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doma</a:t>
              </a:r>
              <a:endParaRPr lang="cs-CZ"/>
            </a:p>
          </p:txBody>
        </p:sp>
        <p:sp>
          <p:nvSpPr>
            <p:cNvPr id="24583" name="Text Box 7"/>
            <p:cNvSpPr txBox="1">
              <a:spLocks noChangeArrowheads="1"/>
            </p:cNvSpPr>
            <p:nvPr/>
          </p:nvSpPr>
          <p:spPr bwMode="auto">
            <a:xfrm>
              <a:off x="5797" y="627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venku</a:t>
              </a:r>
              <a:endParaRPr lang="cs-CZ"/>
            </a:p>
          </p:txBody>
        </p:sp>
        <p:sp>
          <p:nvSpPr>
            <p:cNvPr id="24584" name="Text Box 8"/>
            <p:cNvSpPr txBox="1">
              <a:spLocks noChangeArrowheads="1"/>
            </p:cNvSpPr>
            <p:nvPr/>
          </p:nvSpPr>
          <p:spPr bwMode="auto">
            <a:xfrm>
              <a:off x="8617" y="627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 škole</a:t>
              </a:r>
              <a:endParaRPr lang="cs-CZ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237" y="7177"/>
              <a:ext cx="9900" cy="900"/>
              <a:chOff x="517" y="2857"/>
              <a:chExt cx="9900" cy="900"/>
            </a:xfrm>
          </p:grpSpPr>
          <p:sp>
            <p:nvSpPr>
              <p:cNvPr id="24586" name="Text Box 10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Domácí práce</a:t>
                </a:r>
                <a:endParaRPr lang="cs-CZ"/>
              </a:p>
            </p:txBody>
          </p:sp>
          <p:sp>
            <p:nvSpPr>
              <p:cNvPr id="24587" name="Text Box 11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/>
              </a:p>
            </p:txBody>
          </p:sp>
          <p:sp>
            <p:nvSpPr>
              <p:cNvPr id="24588" name="Text Box 12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Vážit si veřejných prostor</a:t>
                </a:r>
                <a:endParaRPr lang="cs-CZ"/>
              </a:p>
            </p:txBody>
          </p:sp>
          <p:sp>
            <p:nvSpPr>
              <p:cNvPr id="24589" name="Text Box 13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Vzájemné půjčování věcí</a:t>
                </a:r>
                <a:endParaRPr lang="cs-CZ"/>
              </a:p>
            </p:txBody>
          </p:sp>
        </p:grp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1237" y="8317"/>
              <a:ext cx="9900" cy="900"/>
              <a:chOff x="517" y="2857"/>
              <a:chExt cx="9900" cy="900"/>
            </a:xfrm>
          </p:grpSpPr>
          <p:sp>
            <p:nvSpPr>
              <p:cNvPr id="24591" name="Text Box 15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Vyjadřování radosti a lítosti</a:t>
                </a:r>
                <a:endParaRPr lang="cs-CZ"/>
              </a:p>
            </p:txBody>
          </p:sp>
          <p:sp>
            <p:nvSpPr>
              <p:cNvPr id="24592" name="Text Box 16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potřeby</a:t>
                </a:r>
                <a:endParaRPr lang="cs-CZ" sz="1200"/>
              </a:p>
            </p:txBody>
          </p:sp>
          <p:sp>
            <p:nvSpPr>
              <p:cNvPr id="24593" name="Text Box 17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Vědět, na koho se lze v sousedství obrátit</a:t>
                </a:r>
                <a:endParaRPr lang="cs-CZ"/>
              </a:p>
            </p:txBody>
          </p:sp>
          <p:sp>
            <p:nvSpPr>
              <p:cNvPr id="24594" name="Text Box 18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Práce ve skupině</a:t>
                </a:r>
                <a:endParaRPr lang="cs-CZ"/>
              </a:p>
            </p:txBody>
          </p:sp>
        </p:grp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1237" y="10237"/>
              <a:ext cx="9900" cy="900"/>
              <a:chOff x="517" y="2857"/>
              <a:chExt cx="9900" cy="900"/>
            </a:xfrm>
          </p:grpSpPr>
          <p:sp>
            <p:nvSpPr>
              <p:cNvPr id="24596" name="Text Box 20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Zůstávání doma o samotě</a:t>
                </a:r>
                <a:endParaRPr lang="cs-CZ"/>
              </a:p>
            </p:txBody>
          </p:sp>
          <p:sp>
            <p:nvSpPr>
              <p:cNvPr id="24597" name="Text Box 21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/>
              </a:p>
            </p:txBody>
          </p:sp>
          <p:sp>
            <p:nvSpPr>
              <p:cNvPr id="24598" name="Text Box 22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Předvídání nebezpečí venku (na ulici)</a:t>
                </a:r>
                <a:endParaRPr lang="cs-CZ"/>
              </a:p>
            </p:txBody>
          </p:sp>
          <p:sp>
            <p:nvSpPr>
              <p:cNvPr id="24599" name="Text Box 23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Rozpoznávání nebezpečného chování ve třídě</a:t>
                </a:r>
                <a:endParaRPr lang="cs-CZ"/>
              </a:p>
            </p:txBody>
          </p:sp>
        </p:grpSp>
        <p:grpSp>
          <p:nvGrpSpPr>
            <p:cNvPr id="6" name="Group 24"/>
            <p:cNvGrpSpPr>
              <a:grpSpLocks/>
            </p:cNvGrpSpPr>
            <p:nvPr/>
          </p:nvGrpSpPr>
          <p:grpSpPr bwMode="auto">
            <a:xfrm>
              <a:off x="1237" y="11497"/>
              <a:ext cx="9900" cy="900"/>
              <a:chOff x="517" y="2857"/>
              <a:chExt cx="9900" cy="900"/>
            </a:xfrm>
          </p:grpSpPr>
          <p:sp>
            <p:nvSpPr>
              <p:cNvPr id="24601" name="Text Box 25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Respektování pravidel: stolování, denní režim…</a:t>
                </a:r>
                <a:endParaRPr lang="cs-CZ"/>
              </a:p>
            </p:txBody>
          </p:sp>
          <p:sp>
            <p:nvSpPr>
              <p:cNvPr id="24602" name="Text Box 26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/>
              </a:p>
            </p:txBody>
          </p:sp>
          <p:sp>
            <p:nvSpPr>
              <p:cNvPr id="24603" name="Text Box 27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Volba oblečení</a:t>
                </a:r>
                <a:endParaRPr lang="cs-CZ"/>
              </a:p>
            </p:txBody>
          </p:sp>
          <p:sp>
            <p:nvSpPr>
              <p:cNvPr id="24604" name="Text Box 28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Otevírání oken ve třídě</a:t>
                </a:r>
                <a:endParaRPr lang="cs-CZ"/>
              </a:p>
            </p:txBody>
          </p:sp>
        </p:grpSp>
        <p:grpSp>
          <p:nvGrpSpPr>
            <p:cNvPr id="7" name="Group 29"/>
            <p:cNvGrpSpPr>
              <a:grpSpLocks/>
            </p:cNvGrpSpPr>
            <p:nvPr/>
          </p:nvGrpSpPr>
          <p:grpSpPr bwMode="auto">
            <a:xfrm>
              <a:off x="1237" y="13297"/>
              <a:ext cx="9900" cy="900"/>
              <a:chOff x="517" y="2857"/>
              <a:chExt cx="9900" cy="900"/>
            </a:xfrm>
          </p:grpSpPr>
          <p:sp>
            <p:nvSpPr>
              <p:cNvPr id="24606" name="Text Box 30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Zaopatření domácích zvířat během prázdnin</a:t>
                </a:r>
                <a:endParaRPr lang="cs-CZ"/>
              </a:p>
            </p:txBody>
          </p:sp>
          <p:sp>
            <p:nvSpPr>
              <p:cNvPr id="24607" name="Text Box 31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 životu</a:t>
                </a:r>
                <a:r>
                  <a:rPr lang="fr-FR" sz="1000" b="1"/>
                  <a:t> </a:t>
                </a:r>
                <a:endParaRPr lang="cs-CZ"/>
              </a:p>
            </p:txBody>
          </p:sp>
          <p:sp>
            <p:nvSpPr>
              <p:cNvPr id="24608" name="Text Box 32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Postarat se o zvíře nalezené na ulici</a:t>
                </a:r>
                <a:endParaRPr lang="cs-CZ"/>
              </a:p>
            </p:txBody>
          </p:sp>
          <p:sp>
            <p:nvSpPr>
              <p:cNvPr id="24609" name="Text Box 33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Pěstování rostlin ve třídě</a:t>
                </a:r>
                <a:endParaRPr lang="cs-CZ"/>
              </a:p>
            </p:txBody>
          </p:sp>
        </p:grpSp>
        <p:grpSp>
          <p:nvGrpSpPr>
            <p:cNvPr id="8" name="Group 34"/>
            <p:cNvGrpSpPr>
              <a:grpSpLocks/>
            </p:cNvGrpSpPr>
            <p:nvPr/>
          </p:nvGrpSpPr>
          <p:grpSpPr bwMode="auto">
            <a:xfrm>
              <a:off x="1237" y="14557"/>
              <a:ext cx="9900" cy="900"/>
              <a:chOff x="517" y="2857"/>
              <a:chExt cx="9900" cy="900"/>
            </a:xfrm>
          </p:grpSpPr>
          <p:sp>
            <p:nvSpPr>
              <p:cNvPr id="24611" name="Text Box 35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Cit pro vhodnou komunikaci	</a:t>
                </a:r>
                <a:endParaRPr lang="cs-CZ"/>
              </a:p>
            </p:txBody>
          </p:sp>
          <p:sp>
            <p:nvSpPr>
              <p:cNvPr id="24612" name="Text Box 36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 ostatním</a:t>
                </a:r>
                <a:endParaRPr lang="cs-CZ" sz="1200"/>
              </a:p>
            </p:txBody>
          </p:sp>
          <p:sp>
            <p:nvSpPr>
              <p:cNvPr id="24613" name="Text Box 37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Respektování mezí a mantinelů hry</a:t>
                </a:r>
                <a:endParaRPr lang="cs-CZ"/>
              </a:p>
            </p:txBody>
          </p:sp>
          <p:sp>
            <p:nvSpPr>
              <p:cNvPr id="24614" name="Text Box 38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Rozpoznávání vlastních chyb</a:t>
                </a:r>
                <a:endParaRPr lang="cs-CZ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642350" cy="633412"/>
          </a:xfrm>
        </p:spPr>
        <p:txBody>
          <a:bodyPr>
            <a:normAutofit fontScale="90000"/>
          </a:bodyPr>
          <a:lstStyle/>
          <a:p>
            <a:r>
              <a:rPr lang="cs-CZ" sz="4000"/>
              <a:t>Základní náměty témat pro 3. ročník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23850" y="1341438"/>
            <a:ext cx="8496300" cy="5183187"/>
            <a:chOff x="1057" y="5017"/>
            <a:chExt cx="9900" cy="9180"/>
          </a:xfrm>
        </p:grpSpPr>
        <p:sp>
          <p:nvSpPr>
            <p:cNvPr id="27653" name="Text Box 5"/>
            <p:cNvSpPr txBox="1">
              <a:spLocks noChangeArrowheads="1"/>
            </p:cNvSpPr>
            <p:nvPr/>
          </p:nvSpPr>
          <p:spPr bwMode="auto">
            <a:xfrm>
              <a:off x="285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 škole</a:t>
              </a:r>
              <a:endParaRPr lang="cs-CZ"/>
            </a:p>
          </p:txBody>
        </p:sp>
        <p:sp>
          <p:nvSpPr>
            <p:cNvPr id="27654" name="Text Box 6"/>
            <p:cNvSpPr txBox="1">
              <a:spLocks noChangeArrowheads="1"/>
            </p:cNvSpPr>
            <p:nvPr/>
          </p:nvSpPr>
          <p:spPr bwMode="auto">
            <a:xfrm>
              <a:off x="561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 obci/ ve městě</a:t>
              </a:r>
              <a:endParaRPr lang="cs-CZ"/>
            </a:p>
          </p:txBody>
        </p:sp>
        <p:sp>
          <p:nvSpPr>
            <p:cNvPr id="27655" name="Text Box 7"/>
            <p:cNvSpPr txBox="1">
              <a:spLocks noChangeArrowheads="1"/>
            </p:cNvSpPr>
            <p:nvPr/>
          </p:nvSpPr>
          <p:spPr bwMode="auto">
            <a:xfrm>
              <a:off x="843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 přírodě</a:t>
              </a:r>
              <a:endParaRPr lang="cs-CZ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1057" y="5917"/>
              <a:ext cx="9900" cy="900"/>
              <a:chOff x="517" y="2857"/>
              <a:chExt cx="9900" cy="900"/>
            </a:xfrm>
          </p:grpSpPr>
          <p:sp>
            <p:nvSpPr>
              <p:cNvPr id="27657" name="Text Box 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Vzájemné půjčování věcí</a:t>
                </a:r>
                <a:endParaRPr lang="cs-CZ"/>
              </a:p>
            </p:txBody>
          </p:sp>
          <p:sp>
            <p:nvSpPr>
              <p:cNvPr id="27658" name="Text Box 1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/>
              </a:p>
            </p:txBody>
          </p:sp>
          <p:sp>
            <p:nvSpPr>
              <p:cNvPr id="27659" name="Text Box 1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Používání veřejné dopravy</a:t>
                </a:r>
                <a:endParaRPr lang="cs-CZ"/>
              </a:p>
            </p:txBody>
          </p:sp>
          <p:sp>
            <p:nvSpPr>
              <p:cNvPr id="27660" name="Text Box 1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Boj proti plýtvání přírodními zdroji</a:t>
                </a:r>
                <a:endParaRPr lang="cs-CZ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1057" y="7057"/>
              <a:ext cx="9900" cy="900"/>
              <a:chOff x="517" y="2857"/>
              <a:chExt cx="9900" cy="900"/>
            </a:xfrm>
          </p:grpSpPr>
          <p:sp>
            <p:nvSpPr>
              <p:cNvPr id="27662" name="Text Box 1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Řešení konfliktů</a:t>
                </a:r>
                <a:endParaRPr lang="cs-CZ"/>
              </a:p>
            </p:txBody>
          </p:sp>
          <p:sp>
            <p:nvSpPr>
              <p:cNvPr id="27663" name="Text Box 1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ptřeby</a:t>
                </a:r>
                <a:endParaRPr lang="cs-CZ" sz="1200"/>
              </a:p>
            </p:txBody>
          </p:sp>
          <p:sp>
            <p:nvSpPr>
              <p:cNvPr id="27664" name="Text Box 1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Využívání nabídky mimoškolních aktivit</a:t>
                </a:r>
                <a:endParaRPr lang="cs-CZ"/>
              </a:p>
            </p:txBody>
          </p:sp>
          <p:sp>
            <p:nvSpPr>
              <p:cNvPr id="27665" name="Text Box 1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Uvědomování si přírody a dobrého pocitu v ní</a:t>
                </a:r>
                <a:endParaRPr lang="cs-CZ"/>
              </a:p>
            </p:txBody>
          </p:sp>
        </p:grpSp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1057" y="8977"/>
              <a:ext cx="9900" cy="900"/>
              <a:chOff x="517" y="2857"/>
              <a:chExt cx="9900" cy="900"/>
            </a:xfrm>
          </p:grpSpPr>
          <p:sp>
            <p:nvSpPr>
              <p:cNvPr id="27667" name="Text Box 1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Pochopení školních pravidel a jejich respektování</a:t>
                </a:r>
                <a:endParaRPr lang="cs-CZ"/>
              </a:p>
            </p:txBody>
          </p:sp>
          <p:sp>
            <p:nvSpPr>
              <p:cNvPr id="27668" name="Text Box 2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/>
              </a:p>
            </p:txBody>
          </p:sp>
          <p:sp>
            <p:nvSpPr>
              <p:cNvPr id="27669" name="Text Box 2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Dodržování dopravních předpisů – pro chodce, cyklisty, atd.</a:t>
                </a:r>
                <a:endParaRPr lang="cs-CZ"/>
              </a:p>
            </p:txBody>
          </p:sp>
          <p:sp>
            <p:nvSpPr>
              <p:cNvPr id="27670" name="Text Box 2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Povědomí o skrytých nebezpečích přírody</a:t>
                </a:r>
                <a:endParaRPr lang="cs-CZ"/>
              </a:p>
            </p:txBody>
          </p: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1057" y="10237"/>
              <a:ext cx="9900" cy="900"/>
              <a:chOff x="517" y="2857"/>
              <a:chExt cx="9900" cy="900"/>
            </a:xfrm>
          </p:grpSpPr>
          <p:sp>
            <p:nvSpPr>
              <p:cNvPr id="27672" name="Text Box 2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Dobré využívání přestávek</a:t>
                </a:r>
                <a:endParaRPr lang="cs-CZ"/>
              </a:p>
            </p:txBody>
          </p:sp>
          <p:sp>
            <p:nvSpPr>
              <p:cNvPr id="27673" name="Text Box 2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/>
              </a:p>
            </p:txBody>
          </p:sp>
          <p:sp>
            <p:nvSpPr>
              <p:cNvPr id="27674" name="Text Box 2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Využívání zelených ploch ve městech / obcích.</a:t>
                </a:r>
                <a:endParaRPr lang="cs-CZ"/>
              </a:p>
            </p:txBody>
          </p:sp>
          <p:sp>
            <p:nvSpPr>
              <p:cNvPr id="27675" name="Text Box 2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Naplánování vycházkové / kondiční trasy</a:t>
                </a:r>
                <a:endParaRPr lang="cs-CZ"/>
              </a:p>
            </p:txBody>
          </p:sp>
        </p:grpSp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1057" y="12037"/>
              <a:ext cx="9900" cy="900"/>
              <a:chOff x="517" y="2857"/>
              <a:chExt cx="9900" cy="900"/>
            </a:xfrm>
          </p:grpSpPr>
          <p:sp>
            <p:nvSpPr>
              <p:cNvPr id="27677" name="Text Box 2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Zodpovědné chování</a:t>
                </a:r>
                <a:endParaRPr lang="cs-CZ"/>
              </a:p>
            </p:txBody>
          </p:sp>
          <p:sp>
            <p:nvSpPr>
              <p:cNvPr id="27678" name="Text Box 3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 životu</a:t>
                </a:r>
                <a:endParaRPr lang="cs-CZ" sz="1200"/>
              </a:p>
            </p:txBody>
          </p:sp>
          <p:sp>
            <p:nvSpPr>
              <p:cNvPr id="27679" name="Text Box 3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Pochopení smyslu zoologických zahrad, cirkusů, delfinárií... </a:t>
                </a:r>
                <a:endParaRPr lang="cs-CZ"/>
              </a:p>
            </p:txBody>
          </p:sp>
          <p:sp>
            <p:nvSpPr>
              <p:cNvPr id="27680" name="Text Box 3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Chápání úlohy lovu zvířat a rybaření v minulosti a v současnosti</a:t>
                </a:r>
                <a:endParaRPr lang="cs-CZ"/>
              </a:p>
            </p:txBody>
          </p:sp>
        </p:grpSp>
        <p:grpSp>
          <p:nvGrpSpPr>
            <p:cNvPr id="8" name="Group 33"/>
            <p:cNvGrpSpPr>
              <a:grpSpLocks/>
            </p:cNvGrpSpPr>
            <p:nvPr/>
          </p:nvGrpSpPr>
          <p:grpSpPr bwMode="auto">
            <a:xfrm>
              <a:off x="1057" y="13297"/>
              <a:ext cx="9900" cy="900"/>
              <a:chOff x="517" y="2857"/>
              <a:chExt cx="9900" cy="900"/>
            </a:xfrm>
          </p:grpSpPr>
          <p:sp>
            <p:nvSpPr>
              <p:cNvPr id="27682" name="Text Box 3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Respektování toho, co říkají a dělají jiní</a:t>
                </a:r>
                <a:endParaRPr lang="cs-CZ"/>
              </a:p>
            </p:txBody>
          </p:sp>
          <p:sp>
            <p:nvSpPr>
              <p:cNvPr id="27683" name="Text Box 3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</a:t>
                </a:r>
              </a:p>
              <a:p>
                <a:pPr algn="just"/>
                <a:r>
                  <a:rPr lang="fr-FR" sz="1200" b="1"/>
                  <a:t>k ostatním</a:t>
                </a:r>
                <a:endParaRPr lang="cs-CZ" sz="1200"/>
              </a:p>
            </p:txBody>
          </p:sp>
          <p:sp>
            <p:nvSpPr>
              <p:cNvPr id="27684" name="Text Box 3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Pozitivní odezva na sociální a kulturní odlišnosti</a:t>
                </a:r>
                <a:endParaRPr lang="cs-CZ"/>
              </a:p>
            </p:txBody>
          </p:sp>
          <p:sp>
            <p:nvSpPr>
              <p:cNvPr id="27685" name="Text Box 3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Porozumění práci lidí, kteří chrání přírodu a venkov</a:t>
                </a:r>
                <a:endParaRPr lang="cs-CZ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642350" cy="561975"/>
          </a:xfrm>
        </p:spPr>
        <p:txBody>
          <a:bodyPr>
            <a:normAutofit fontScale="90000"/>
          </a:bodyPr>
          <a:lstStyle/>
          <a:p>
            <a:r>
              <a:rPr lang="cs-CZ" sz="4000"/>
              <a:t>Základní náměty témat pro 4. ročník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95288" y="1052513"/>
            <a:ext cx="8424862" cy="5487987"/>
            <a:chOff x="517" y="1957"/>
            <a:chExt cx="9900" cy="9180"/>
          </a:xfrm>
        </p:grpSpPr>
        <p:sp>
          <p:nvSpPr>
            <p:cNvPr id="28677" name="Text Box 5"/>
            <p:cNvSpPr txBox="1">
              <a:spLocks noChangeArrowheads="1"/>
            </p:cNvSpPr>
            <p:nvPr/>
          </p:nvSpPr>
          <p:spPr bwMode="auto">
            <a:xfrm>
              <a:off x="2317" y="195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200" b="1"/>
                <a:t>     ve škole</a:t>
              </a:r>
              <a:endParaRPr lang="cs-CZ"/>
            </a:p>
          </p:txBody>
        </p:sp>
        <p:sp>
          <p:nvSpPr>
            <p:cNvPr id="28678" name="Text Box 6"/>
            <p:cNvSpPr txBox="1">
              <a:spLocks noChangeArrowheads="1"/>
            </p:cNvSpPr>
            <p:nvPr/>
          </p:nvSpPr>
          <p:spPr bwMode="auto">
            <a:xfrm>
              <a:off x="5077" y="195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 obci/ ve městě</a:t>
              </a:r>
              <a:endParaRPr lang="cs-CZ"/>
            </a:p>
          </p:txBody>
        </p:sp>
        <p:sp>
          <p:nvSpPr>
            <p:cNvPr id="28679" name="Text Box 7"/>
            <p:cNvSpPr txBox="1">
              <a:spLocks noChangeArrowheads="1"/>
            </p:cNvSpPr>
            <p:nvPr/>
          </p:nvSpPr>
          <p:spPr bwMode="auto">
            <a:xfrm>
              <a:off x="7897" y="195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 přírodě</a:t>
              </a:r>
              <a:endParaRPr lang="cs-CZ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517" y="2857"/>
              <a:ext cx="9900" cy="900"/>
              <a:chOff x="517" y="2857"/>
              <a:chExt cx="9900" cy="900"/>
            </a:xfrm>
          </p:grpSpPr>
          <p:sp>
            <p:nvSpPr>
              <p:cNvPr id="28681" name="Text Box 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fr-FR" sz="1000"/>
                  <a:t>Sdílení prostoru na hřištích, chodbách, atd.</a:t>
                </a:r>
                <a:endParaRPr lang="cs-CZ"/>
              </a:p>
            </p:txBody>
          </p:sp>
          <p:sp>
            <p:nvSpPr>
              <p:cNvPr id="28682" name="Text Box 1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/>
              </a:p>
            </p:txBody>
          </p:sp>
          <p:sp>
            <p:nvSpPr>
              <p:cNvPr id="28683" name="Text Box 1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Rozlišování mezi veřejnými a soukromými službami</a:t>
                </a:r>
                <a:endParaRPr lang="cs-CZ"/>
              </a:p>
            </p:txBody>
          </p:sp>
          <p:sp>
            <p:nvSpPr>
              <p:cNvPr id="28684" name="Text Box 1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Ochrana přírodních zdrojů</a:t>
                </a:r>
                <a:endParaRPr lang="cs-CZ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517" y="3997"/>
              <a:ext cx="9900" cy="900"/>
              <a:chOff x="517" y="2857"/>
              <a:chExt cx="9900" cy="900"/>
            </a:xfrm>
          </p:grpSpPr>
          <p:sp>
            <p:nvSpPr>
              <p:cNvPr id="28686" name="Text Box 1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Povědomí o vlastních silných i slabých stránkách</a:t>
                </a:r>
                <a:endParaRPr lang="cs-CZ"/>
              </a:p>
            </p:txBody>
          </p:sp>
          <p:sp>
            <p:nvSpPr>
              <p:cNvPr id="28687" name="Text Box 1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potřeby</a:t>
                </a:r>
                <a:endParaRPr lang="cs-CZ" sz="1200"/>
              </a:p>
            </p:txBody>
          </p:sp>
          <p:sp>
            <p:nvSpPr>
              <p:cNvPr id="28688" name="Text Box 1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Znalost míst, kde se člověk cítí dobře</a:t>
                </a:r>
                <a:endParaRPr lang="cs-CZ"/>
              </a:p>
            </p:txBody>
          </p:sp>
          <p:sp>
            <p:nvSpPr>
              <p:cNvPr id="28689" name="Text Box 1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Porovnání různých způsobů vítání ročních období a loučení se s nimi</a:t>
                </a:r>
                <a:endParaRPr lang="cs-CZ"/>
              </a:p>
            </p:txBody>
          </p:sp>
        </p:grpSp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517" y="5917"/>
              <a:ext cx="9900" cy="900"/>
              <a:chOff x="517" y="2857"/>
              <a:chExt cx="9900" cy="900"/>
            </a:xfrm>
          </p:grpSpPr>
          <p:sp>
            <p:nvSpPr>
              <p:cNvPr id="28691" name="Text Box 1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Navrhování opatření pro lepší bezpečnost ve škole</a:t>
                </a:r>
                <a:endParaRPr lang="cs-CZ"/>
              </a:p>
            </p:txBody>
          </p:sp>
          <p:sp>
            <p:nvSpPr>
              <p:cNvPr id="28692" name="Text Box 2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/>
              </a:p>
            </p:txBody>
          </p:sp>
          <p:sp>
            <p:nvSpPr>
              <p:cNvPr id="28693" name="Text Box 2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Chápání a oceňování práce bezpečnostních složek</a:t>
                </a:r>
                <a:endParaRPr lang="cs-CZ"/>
              </a:p>
            </p:txBody>
          </p:sp>
          <p:sp>
            <p:nvSpPr>
              <p:cNvPr id="28694" name="Text Box 2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Posuzování vlastních schopností a přání žít v přírodě</a:t>
                </a:r>
                <a:endParaRPr lang="cs-CZ"/>
              </a:p>
            </p:txBody>
          </p: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517" y="7177"/>
              <a:ext cx="9900" cy="900"/>
              <a:chOff x="517" y="2857"/>
              <a:chExt cx="9900" cy="900"/>
            </a:xfrm>
          </p:grpSpPr>
          <p:sp>
            <p:nvSpPr>
              <p:cNvPr id="28696" name="Text Box 2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Přiměřené využívání školních zdravotních služeb</a:t>
                </a:r>
                <a:endParaRPr lang="cs-CZ"/>
              </a:p>
            </p:txBody>
          </p:sp>
          <p:sp>
            <p:nvSpPr>
              <p:cNvPr id="28697" name="Text Box 2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/>
              </a:p>
            </p:txBody>
          </p:sp>
          <p:sp>
            <p:nvSpPr>
              <p:cNvPr id="28698" name="Text Box 2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Vědět, jak přivolat lékařskou pomoc</a:t>
                </a:r>
                <a:endParaRPr lang="cs-CZ"/>
              </a:p>
            </p:txBody>
          </p:sp>
          <p:sp>
            <p:nvSpPr>
              <p:cNvPr id="28699" name="Text Box 2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Poznávat, jak může příroda přispívat k lepšímu zdraví lidí</a:t>
                </a:r>
                <a:endParaRPr lang="cs-CZ"/>
              </a:p>
            </p:txBody>
          </p:sp>
        </p:grpSp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517" y="8977"/>
              <a:ext cx="9900" cy="900"/>
              <a:chOff x="517" y="2857"/>
              <a:chExt cx="9900" cy="900"/>
            </a:xfrm>
          </p:grpSpPr>
          <p:sp>
            <p:nvSpPr>
              <p:cNvPr id="28701" name="Text Box 2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Zaujímat postoje k využívání zvířat pro…</a:t>
                </a:r>
                <a:endParaRPr lang="cs-CZ"/>
              </a:p>
            </p:txBody>
          </p:sp>
          <p:sp>
            <p:nvSpPr>
              <p:cNvPr id="28702" name="Text Box 3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 životu</a:t>
                </a:r>
                <a:endParaRPr lang="cs-CZ" sz="1200"/>
              </a:p>
            </p:txBody>
          </p:sp>
          <p:sp>
            <p:nvSpPr>
              <p:cNvPr id="28703" name="Text Box 3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Zaujímat postoje k přítomnosti zvířat ve městě – psi, holubi</a:t>
                </a:r>
                <a:endParaRPr lang="cs-CZ"/>
              </a:p>
            </p:txBody>
          </p:sp>
          <p:sp>
            <p:nvSpPr>
              <p:cNvPr id="28704" name="Text Box 3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Aktivní účast na ochraně ohrožených druhů zvířat</a:t>
                </a:r>
                <a:endParaRPr lang="cs-CZ"/>
              </a:p>
            </p:txBody>
          </p:sp>
        </p:grpSp>
        <p:sp>
          <p:nvSpPr>
            <p:cNvPr id="28705" name="Text Box 33"/>
            <p:cNvSpPr txBox="1">
              <a:spLocks noChangeArrowheads="1"/>
            </p:cNvSpPr>
            <p:nvPr/>
          </p:nvSpPr>
          <p:spPr bwMode="auto">
            <a:xfrm>
              <a:off x="2317" y="10237"/>
              <a:ext cx="528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 sz="1000"/>
            </a:p>
            <a:p>
              <a:r>
                <a:rPr lang="cs-CZ" sz="1000"/>
                <a:t>Seznamování se s Úmluvou o právech dítěte</a:t>
              </a:r>
              <a:endParaRPr lang="cs-CZ"/>
            </a:p>
          </p:txBody>
        </p:sp>
        <p:sp>
          <p:nvSpPr>
            <p:cNvPr id="28706" name="Text Box 34"/>
            <p:cNvSpPr txBox="1">
              <a:spLocks noChangeArrowheads="1"/>
            </p:cNvSpPr>
            <p:nvPr/>
          </p:nvSpPr>
          <p:spPr bwMode="auto">
            <a:xfrm>
              <a:off x="517" y="10237"/>
              <a:ext cx="144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lang="fr-FR" sz="1200" b="1"/>
                <a:t>Úcta </a:t>
              </a:r>
            </a:p>
            <a:p>
              <a:pPr algn="just"/>
              <a:r>
                <a:rPr lang="fr-FR" sz="1200" b="1"/>
                <a:t>k ostatním</a:t>
              </a:r>
              <a:endParaRPr lang="cs-CZ" sz="1200"/>
            </a:p>
          </p:txBody>
        </p:sp>
        <p:sp>
          <p:nvSpPr>
            <p:cNvPr id="28707" name="Text Box 35"/>
            <p:cNvSpPr txBox="1">
              <a:spLocks noChangeArrowheads="1"/>
            </p:cNvSpPr>
            <p:nvPr/>
          </p:nvSpPr>
          <p:spPr bwMode="auto">
            <a:xfrm>
              <a:off x="7897" y="10237"/>
              <a:ext cx="252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000"/>
                <a:t>Chápání toho, že různost kultur neznamená nadřazenost či podřadnost</a:t>
              </a:r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10400" cy="63976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000" dirty="0" smtClean="0"/>
              <a:t>Východiska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381000" y="990600"/>
            <a:ext cx="83820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terminologie</a:t>
            </a:r>
            <a:endParaRPr lang="cs-CZ" i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2800" i="1" dirty="0" smtClean="0">
              <a:solidFill>
                <a:srgbClr val="FF9933"/>
              </a:solidFill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dirty="0" err="1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ethídzó</a:t>
            </a:r>
            <a:r>
              <a:rPr lang="cs-CZ" sz="2800" dirty="0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: 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navykám, učím, navádím, zvykám (si)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b="1" u="sng" dirty="0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to </a:t>
            </a:r>
            <a:r>
              <a:rPr lang="cs-CZ" sz="2800" b="1" u="sng" dirty="0" err="1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ethos</a:t>
            </a:r>
            <a:r>
              <a:rPr lang="cs-CZ" sz="2800" u="sng" dirty="0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: 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zvyk, obyčej</a:t>
            </a:r>
            <a:r>
              <a:rPr lang="cs-CZ" sz="2800" u="sng" dirty="0" smtClean="0">
                <a:latin typeface="Garamond" pitchFamily="18" charset="0"/>
                <a:cs typeface="Arial" charset="0"/>
              </a:rPr>
              <a:t>, 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mrav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dirty="0" err="1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ethó</a:t>
            </a:r>
            <a:r>
              <a:rPr lang="cs-CZ" sz="2800" dirty="0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: </a:t>
            </a:r>
            <a:r>
              <a:rPr lang="cs-CZ" sz="2800" dirty="0" err="1" smtClean="0">
                <a:latin typeface="Garamond" pitchFamily="18" charset="0"/>
                <a:cs typeface="Arial" charset="0"/>
              </a:rPr>
              <a:t>svojím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, dle svého zvyku, obyčejně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dirty="0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to </a:t>
            </a:r>
            <a:r>
              <a:rPr lang="cs-CZ" sz="2800" dirty="0" err="1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ethisma</a:t>
            </a:r>
            <a:r>
              <a:rPr lang="cs-CZ" sz="2800" dirty="0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: 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navyknutí, navedení, zvyk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dirty="0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to </a:t>
            </a:r>
            <a:r>
              <a:rPr lang="cs-CZ" sz="2800" dirty="0" err="1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ethnos</a:t>
            </a:r>
            <a:r>
              <a:rPr lang="cs-CZ" sz="2800" dirty="0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: </a:t>
            </a:r>
            <a:r>
              <a:rPr lang="cs-CZ" sz="2800" dirty="0" err="1" smtClean="0">
                <a:latin typeface="Garamond" pitchFamily="18" charset="0"/>
                <a:cs typeface="Arial" charset="0"/>
              </a:rPr>
              <a:t>svojeť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, svojina; množství sobě navzájem zvyklé; tovaryšstvo, spolek, sbor, zástup druhů; rod, národ; lid; stav; hejno; stádo; roj (včel)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b="1" u="sng" dirty="0" smtClean="0">
                <a:solidFill>
                  <a:srgbClr val="00B050"/>
                </a:solidFill>
                <a:latin typeface="Garamond" pitchFamily="18" charset="0"/>
                <a:cs typeface="Arial" charset="0"/>
              </a:rPr>
              <a:t>to </a:t>
            </a:r>
            <a:r>
              <a:rPr lang="cs-CZ" sz="2800" b="1" u="sng" dirty="0" err="1" smtClean="0">
                <a:solidFill>
                  <a:srgbClr val="00B050"/>
                </a:solidFill>
                <a:latin typeface="Garamond" pitchFamily="18" charset="0"/>
                <a:cs typeface="Arial" charset="0"/>
              </a:rPr>
              <a:t>éthos</a:t>
            </a:r>
            <a:r>
              <a:rPr lang="cs-CZ" sz="2800" u="sng" dirty="0" smtClean="0">
                <a:latin typeface="Garamond" pitchFamily="18" charset="0"/>
                <a:cs typeface="Arial" charset="0"/>
              </a:rPr>
              <a:t>: 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svá, vlastní, obvyklá místa</a:t>
            </a:r>
            <a:r>
              <a:rPr lang="cs-CZ" sz="2800" u="sng" dirty="0" smtClean="0">
                <a:latin typeface="Garamond" pitchFamily="18" charset="0"/>
                <a:cs typeface="Arial" charset="0"/>
              </a:rPr>
              <a:t> (pastvy), 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sídla, vlast, zvyk-</a:t>
            </a:r>
            <a:r>
              <a:rPr lang="cs-CZ" sz="2800" i="1" u="sng" dirty="0" err="1" smtClean="0">
                <a:latin typeface="Garamond" pitchFamily="18" charset="0"/>
                <a:cs typeface="Arial" charset="0"/>
              </a:rPr>
              <a:t>lost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, obyčej</a:t>
            </a:r>
            <a:r>
              <a:rPr lang="cs-CZ" sz="2800" u="sng" dirty="0" smtClean="0">
                <a:latin typeface="Garamond" pitchFamily="18" charset="0"/>
                <a:cs typeface="Arial" charset="0"/>
              </a:rPr>
              <a:t>; 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mrav, povaha, myšlení, smýšlení</a:t>
            </a:r>
            <a:r>
              <a:rPr lang="cs-CZ" sz="2800" u="sng" dirty="0" smtClean="0">
                <a:latin typeface="Garamond" pitchFamily="18" charset="0"/>
                <a:cs typeface="Arial" charset="0"/>
              </a:rPr>
              <a:t>; podle Aristotela 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vzor mravního jednání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b="1" dirty="0" smtClean="0">
                <a:solidFill>
                  <a:srgbClr val="FFFF00"/>
                </a:solidFill>
                <a:latin typeface="Garamond" pitchFamily="18" charset="0"/>
                <a:cs typeface="Arial" charset="0"/>
              </a:rPr>
              <a:t> </a:t>
            </a:r>
            <a:r>
              <a:rPr lang="cs-CZ" sz="2800" b="1" dirty="0" smtClean="0">
                <a:latin typeface="Garamond" pitchFamily="18" charset="0"/>
                <a:cs typeface="Arial" charset="0"/>
              </a:rPr>
              <a:t>(</a:t>
            </a:r>
            <a:r>
              <a:rPr lang="cs-CZ" sz="2800" b="1" dirty="0" smtClean="0">
                <a:solidFill>
                  <a:srgbClr val="FFFF00"/>
                </a:solidFill>
                <a:latin typeface="Garamond" pitchFamily="18" charset="0"/>
                <a:cs typeface="Arial" charset="0"/>
              </a:rPr>
              <a:t>to </a:t>
            </a:r>
            <a:r>
              <a:rPr lang="cs-CZ" sz="2800" b="1" dirty="0" err="1" smtClean="0">
                <a:solidFill>
                  <a:srgbClr val="FFFF00"/>
                </a:solidFill>
                <a:latin typeface="Garamond" pitchFamily="18" charset="0"/>
                <a:cs typeface="Arial" charset="0"/>
              </a:rPr>
              <a:t>etos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: rok, </a:t>
            </a:r>
            <a:r>
              <a:rPr lang="cs-CZ" sz="2800" dirty="0" err="1" smtClean="0">
                <a:latin typeface="Garamond" pitchFamily="18" charset="0"/>
                <a:cs typeface="Arial" charset="0"/>
              </a:rPr>
              <a:t>rok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 co rok, </a:t>
            </a:r>
            <a:r>
              <a:rPr lang="cs-CZ" sz="2800" dirty="0" err="1" smtClean="0">
                <a:latin typeface="Garamond" pitchFamily="18" charset="0"/>
                <a:cs typeface="Arial" charset="0"/>
              </a:rPr>
              <a:t>rok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 po roku)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51520" y="6400800"/>
            <a:ext cx="8064896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23850" y="981075"/>
            <a:ext cx="8569325" cy="5472113"/>
            <a:chOff x="1057" y="5017"/>
            <a:chExt cx="9900" cy="9180"/>
          </a:xfrm>
        </p:grpSpPr>
        <p:sp>
          <p:nvSpPr>
            <p:cNvPr id="29716" name="Text Box 20"/>
            <p:cNvSpPr txBox="1">
              <a:spLocks noChangeArrowheads="1"/>
            </p:cNvSpPr>
            <p:nvPr/>
          </p:nvSpPr>
          <p:spPr bwMode="auto">
            <a:xfrm>
              <a:off x="285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 společnosti</a:t>
              </a:r>
            </a:p>
          </p:txBody>
        </p:sp>
        <p:sp>
          <p:nvSpPr>
            <p:cNvPr id="29717" name="Text Box 21"/>
            <p:cNvSpPr txBox="1">
              <a:spLocks noChangeArrowheads="1"/>
            </p:cNvSpPr>
            <p:nvPr/>
          </p:nvSpPr>
          <p:spPr bwMode="auto">
            <a:xfrm>
              <a:off x="561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fr-BE" sz="1200" b="1"/>
                <a:t>v Evropě (EU)</a:t>
              </a:r>
              <a:endParaRPr lang="cs-CZ" sz="1200" b="1"/>
            </a:p>
          </p:txBody>
        </p:sp>
        <p:sp>
          <p:nvSpPr>
            <p:cNvPr id="29718" name="Text Box 22"/>
            <p:cNvSpPr txBox="1">
              <a:spLocks noChangeArrowheads="1"/>
            </p:cNvSpPr>
            <p:nvPr/>
          </p:nvSpPr>
          <p:spPr bwMode="auto">
            <a:xfrm>
              <a:off x="843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>
                  <a:solidFill>
                    <a:srgbClr val="000000"/>
                  </a:solidFill>
                  <a:cs typeface="Times New Roman" pitchFamily="16" charset="0"/>
                </a:rPr>
                <a:t>v celosvětovém měřítku</a:t>
              </a:r>
            </a:p>
          </p:txBody>
        </p:sp>
        <p:grpSp>
          <p:nvGrpSpPr>
            <p:cNvPr id="3" name="Group 23"/>
            <p:cNvGrpSpPr>
              <a:grpSpLocks/>
            </p:cNvGrpSpPr>
            <p:nvPr/>
          </p:nvGrpSpPr>
          <p:grpSpPr bwMode="auto">
            <a:xfrm>
              <a:off x="1057" y="5917"/>
              <a:ext cx="9900" cy="900"/>
              <a:chOff x="517" y="2857"/>
              <a:chExt cx="9900" cy="900"/>
            </a:xfrm>
          </p:grpSpPr>
          <p:sp>
            <p:nvSpPr>
              <p:cNvPr id="29720" name="Text Box 2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>
                    <a:solidFill>
                      <a:srgbClr val="000000"/>
                    </a:solidFill>
                    <a:cs typeface="Times New Roman" pitchFamily="16" charset="0"/>
                  </a:rPr>
                  <a:t>Vymezení vlastního přístupu vůči konzumní společnosti</a:t>
                </a:r>
              </a:p>
            </p:txBody>
          </p:sp>
          <p:sp>
            <p:nvSpPr>
              <p:cNvPr id="29721" name="Text Box 2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/>
              </a:p>
            </p:txBody>
          </p:sp>
          <p:sp>
            <p:nvSpPr>
              <p:cNvPr id="29722" name="Text Box 2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>
                    <a:solidFill>
                      <a:srgbClr val="000000"/>
                    </a:solidFill>
                    <a:cs typeface="Times New Roman" pitchFamily="16" charset="0"/>
                  </a:rPr>
                  <a:t>Rozpracování hlavních myšlenek, které spojují členské státy EU</a:t>
                </a:r>
              </a:p>
            </p:txBody>
          </p:sp>
          <p:sp>
            <p:nvSpPr>
              <p:cNvPr id="29723" name="Text Box 2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>
                    <a:solidFill>
                      <a:srgbClr val="000000"/>
                    </a:solidFill>
                    <a:cs typeface="Times New Roman" pitchFamily="16" charset="0"/>
                  </a:rPr>
                  <a:t>Objevování různých názorů na sdílení bohatství</a:t>
                </a:r>
              </a:p>
            </p:txBody>
          </p:sp>
        </p:grpSp>
        <p:grpSp>
          <p:nvGrpSpPr>
            <p:cNvPr id="4" name="Group 28"/>
            <p:cNvGrpSpPr>
              <a:grpSpLocks/>
            </p:cNvGrpSpPr>
            <p:nvPr/>
          </p:nvGrpSpPr>
          <p:grpSpPr bwMode="auto">
            <a:xfrm>
              <a:off x="1057" y="7057"/>
              <a:ext cx="9900" cy="900"/>
              <a:chOff x="517" y="2857"/>
              <a:chExt cx="9900" cy="900"/>
            </a:xfrm>
          </p:grpSpPr>
          <p:sp>
            <p:nvSpPr>
              <p:cNvPr id="29725" name="Text Box 2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Posuzování důležitosti mít v každém životním obdobím rodinu a přátele</a:t>
                </a:r>
              </a:p>
            </p:txBody>
          </p:sp>
          <p:sp>
            <p:nvSpPr>
              <p:cNvPr id="29726" name="Text Box 3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ptřeby</a:t>
                </a:r>
                <a:endParaRPr lang="cs-CZ" sz="1200"/>
              </a:p>
            </p:txBody>
          </p:sp>
          <p:sp>
            <p:nvSpPr>
              <p:cNvPr id="29727" name="Text Box 3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Oceňování možnosti žít v míru</a:t>
                </a:r>
              </a:p>
            </p:txBody>
          </p:sp>
          <p:sp>
            <p:nvSpPr>
              <p:cNvPr id="29728" name="Text Box 3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100"/>
                  <a:t>Účast v akcích pořádaných ve prospěch spolupráce a rozvoje </a:t>
                </a:r>
              </a:p>
            </p:txBody>
          </p:sp>
        </p:grpSp>
        <p:grpSp>
          <p:nvGrpSpPr>
            <p:cNvPr id="5" name="Group 33"/>
            <p:cNvGrpSpPr>
              <a:grpSpLocks/>
            </p:cNvGrpSpPr>
            <p:nvPr/>
          </p:nvGrpSpPr>
          <p:grpSpPr bwMode="auto">
            <a:xfrm>
              <a:off x="1057" y="8977"/>
              <a:ext cx="9900" cy="900"/>
              <a:chOff x="517" y="2857"/>
              <a:chExt cx="9900" cy="900"/>
            </a:xfrm>
          </p:grpSpPr>
          <p:sp>
            <p:nvSpPr>
              <p:cNvPr id="29730" name="Text Box 3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Různé mechanismy sociální solidarity: pojištění, nezaměstnanost</a:t>
                </a:r>
              </a:p>
            </p:txBody>
          </p:sp>
          <p:sp>
            <p:nvSpPr>
              <p:cNvPr id="29731" name="Text Box 3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/>
              </a:p>
            </p:txBody>
          </p:sp>
          <p:sp>
            <p:nvSpPr>
              <p:cNvPr id="29732" name="Text Box 3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fr-BE" sz="1200"/>
                  <a:t>Vyhledávání příkladů právních předpisů EU v oblastech výroby </a:t>
                </a:r>
                <a:endParaRPr lang="cs-CZ" sz="1200"/>
              </a:p>
            </p:txBody>
          </p:sp>
          <p:sp>
            <p:nvSpPr>
              <p:cNvPr id="29733" name="Text Box 3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fr-FR" sz="1200"/>
                  <a:t>Hodnocení činnosti mezinárod</a:t>
                </a:r>
                <a:r>
                  <a:rPr lang="cs-CZ" sz="1200"/>
                  <a:t>.</a:t>
                </a:r>
                <a:r>
                  <a:rPr lang="fr-FR" sz="1200"/>
                  <a:t> humanit</a:t>
                </a:r>
                <a:r>
                  <a:rPr lang="cs-CZ" sz="1200"/>
                  <a:t>árních</a:t>
                </a:r>
                <a:r>
                  <a:rPr lang="fr-FR" sz="1200"/>
                  <a:t> organizací ve vztahu k aktuálním </a:t>
                </a:r>
                <a:r>
                  <a:rPr lang="cs-CZ" sz="1200"/>
                  <a:t>u</a:t>
                </a:r>
                <a:r>
                  <a:rPr lang="fr-FR" sz="1200"/>
                  <a:t>dálostem</a:t>
                </a:r>
                <a:r>
                  <a:rPr lang="cs-CZ" sz="1200"/>
                  <a:t> </a:t>
                </a:r>
              </a:p>
            </p:txBody>
          </p:sp>
        </p:grpSp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1057" y="10237"/>
              <a:ext cx="9900" cy="900"/>
              <a:chOff x="517" y="2857"/>
              <a:chExt cx="9900" cy="900"/>
            </a:xfrm>
          </p:grpSpPr>
          <p:sp>
            <p:nvSpPr>
              <p:cNvPr id="29735" name="Text Box 3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Poukázání na rizika závislosti (videohry, televize, drogy)</a:t>
                </a:r>
              </a:p>
            </p:txBody>
          </p:sp>
          <p:sp>
            <p:nvSpPr>
              <p:cNvPr id="29736" name="Text Box 4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/>
              </a:p>
            </p:txBody>
          </p:sp>
          <p:sp>
            <p:nvSpPr>
              <p:cNvPr id="29737" name="Text Box 4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fr-BE" sz="1200"/>
                  <a:t>potravin, hraček, přístrojů, léků, atd.</a:t>
                </a:r>
                <a:endParaRPr lang="cs-CZ" sz="1200"/>
              </a:p>
            </p:txBody>
          </p:sp>
          <p:sp>
            <p:nvSpPr>
              <p:cNvPr id="29738" name="Text Box 4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" name="Group 43"/>
            <p:cNvGrpSpPr>
              <a:grpSpLocks/>
            </p:cNvGrpSpPr>
            <p:nvPr/>
          </p:nvGrpSpPr>
          <p:grpSpPr bwMode="auto">
            <a:xfrm>
              <a:off x="1057" y="12037"/>
              <a:ext cx="9900" cy="900"/>
              <a:chOff x="517" y="2857"/>
              <a:chExt cx="9900" cy="900"/>
            </a:xfrm>
          </p:grpSpPr>
          <p:sp>
            <p:nvSpPr>
              <p:cNvPr id="29740" name="Text Box 4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Posuzování  způsobů podpory a pomoci handicapovaným osobám</a:t>
                </a:r>
              </a:p>
            </p:txBody>
          </p:sp>
          <p:sp>
            <p:nvSpPr>
              <p:cNvPr id="29741" name="Text Box 4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 životu</a:t>
                </a:r>
                <a:endParaRPr lang="cs-CZ" sz="1200"/>
              </a:p>
            </p:txBody>
          </p:sp>
          <p:sp>
            <p:nvSpPr>
              <p:cNvPr id="29742" name="Text Box 4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Úcta k životu a tradicím</a:t>
                </a:r>
              </a:p>
            </p:txBody>
          </p:sp>
          <p:sp>
            <p:nvSpPr>
              <p:cNvPr id="29743" name="Text Box 4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100"/>
                  <a:t>Porovnání názorů na život  a smrt v různých společnostech</a:t>
                </a:r>
              </a:p>
            </p:txBody>
          </p:sp>
        </p:grpSp>
        <p:grpSp>
          <p:nvGrpSpPr>
            <p:cNvPr id="8" name="Group 48"/>
            <p:cNvGrpSpPr>
              <a:grpSpLocks/>
            </p:cNvGrpSpPr>
            <p:nvPr/>
          </p:nvGrpSpPr>
          <p:grpSpPr bwMode="auto">
            <a:xfrm>
              <a:off x="1057" y="13297"/>
              <a:ext cx="9900" cy="900"/>
              <a:chOff x="517" y="2857"/>
              <a:chExt cx="9900" cy="900"/>
            </a:xfrm>
          </p:grpSpPr>
          <p:sp>
            <p:nvSpPr>
              <p:cNvPr id="29745" name="Text Box 4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Odsuzování rasistického a sexistického chování</a:t>
                </a:r>
              </a:p>
            </p:txBody>
          </p:sp>
          <p:sp>
            <p:nvSpPr>
              <p:cNvPr id="29746" name="Text Box 5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</a:t>
                </a:r>
              </a:p>
              <a:p>
                <a:pPr algn="just"/>
                <a:r>
                  <a:rPr lang="fr-FR" sz="1200" b="1"/>
                  <a:t>k ostatním</a:t>
                </a:r>
                <a:endParaRPr lang="cs-CZ" sz="1200"/>
              </a:p>
            </p:txBody>
          </p:sp>
          <p:sp>
            <p:nvSpPr>
              <p:cNvPr id="29747" name="Text Box 5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Porozumění fungování demokratické společnosti</a:t>
                </a:r>
              </a:p>
            </p:txBody>
          </p:sp>
          <p:sp>
            <p:nvSpPr>
              <p:cNvPr id="29748" name="Text Box 5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Seznámení se s principy Deklarace lidských práv</a:t>
                </a:r>
              </a:p>
            </p:txBody>
          </p:sp>
        </p:grpSp>
      </p:grpSp>
      <p:sp>
        <p:nvSpPr>
          <p:cNvPr id="29749" name="Rectangle 53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642350" cy="490537"/>
          </a:xfrm>
        </p:spPr>
        <p:txBody>
          <a:bodyPr>
            <a:normAutofit fontScale="90000"/>
          </a:bodyPr>
          <a:lstStyle/>
          <a:p>
            <a:r>
              <a:rPr lang="cs-CZ" sz="4000"/>
              <a:t>Základní náměty témat pro 5. ročník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476672"/>
            <a:ext cx="8785225" cy="777875"/>
          </a:xfrm>
        </p:spPr>
        <p:txBody>
          <a:bodyPr>
            <a:normAutofit fontScale="90000"/>
          </a:bodyPr>
          <a:lstStyle/>
          <a:p>
            <a:pPr algn="l"/>
            <a:r>
              <a:rPr lang="cs-CZ" sz="4000" b="1"/>
              <a:t>Hodnocení žáků v předmětu nekonfesní etika v EE</a:t>
            </a:r>
            <a:endParaRPr lang="cs-CZ" sz="4000"/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Kompetence uzpůsobené osnovám ke sledování úrovně aktivního zapojení jednotlivých žáků, hodnotí se křížkem ve čtyřškálové stupnici (2krát ročně):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400" b="1"/>
          </a:p>
          <a:p>
            <a:pPr>
              <a:lnSpc>
                <a:spcPct val="80000"/>
              </a:lnSpc>
            </a:pPr>
            <a:r>
              <a:rPr lang="cs-CZ" sz="1400" b="1"/>
              <a:t>1. ročník</a:t>
            </a:r>
            <a:endParaRPr lang="cs-CZ" sz="1400"/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pozitivně se začleňuje do skupiny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sleduje okolní svět a začíná klást otázky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v příbězích rozezná dobré a špatné jednání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400" b="1"/>
          </a:p>
          <a:p>
            <a:pPr>
              <a:lnSpc>
                <a:spcPct val="80000"/>
              </a:lnSpc>
            </a:pPr>
            <a:r>
              <a:rPr lang="cs-CZ" sz="1400" b="1"/>
              <a:t>2. ročník</a:t>
            </a:r>
            <a:endParaRPr lang="cs-CZ" sz="1400"/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pozorně a s respektem naslouchá ostatním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chápe pravidla každodenního života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poslouchá příběhy a srovnává je s reálnými životními situacemi</a:t>
            </a:r>
            <a:endParaRPr lang="cs-CZ" sz="1400" b="1"/>
          </a:p>
        </p:txBody>
      </p:sp>
      <p:sp>
        <p:nvSpPr>
          <p:cNvPr id="3584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600200"/>
            <a:ext cx="4244975" cy="49244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400" b="1"/>
              <a:t>3. ročník</a:t>
            </a:r>
            <a:endParaRPr lang="cs-CZ" sz="1400"/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dokáže se ztotožnit s ostatními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chápe důvody pro respektování života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vnímá skrytý smysl příběhů, vyobrazení a postav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chápe význam oslav a tradic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400" b="1"/>
          </a:p>
          <a:p>
            <a:pPr>
              <a:lnSpc>
                <a:spcPct val="80000"/>
              </a:lnSpc>
            </a:pPr>
            <a:r>
              <a:rPr lang="cs-CZ" sz="1400" b="1"/>
              <a:t>4. ročník</a:t>
            </a:r>
            <a:endParaRPr lang="cs-CZ" sz="1400"/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vyjadřuje svůj názor tolerantně a konstruktivně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posuzuje chování podle přijatých norem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chápe, jak oslavy připomínají klíčové momenty v rámci společenství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začíná přemýšlet o základních aspektech života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400" b="1"/>
          </a:p>
          <a:p>
            <a:pPr>
              <a:lnSpc>
                <a:spcPct val="80000"/>
              </a:lnSpc>
            </a:pPr>
            <a:r>
              <a:rPr lang="cs-CZ" sz="1400" b="1"/>
              <a:t>5. ročník</a:t>
            </a:r>
            <a:endParaRPr lang="cs-CZ" sz="1400"/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uznává právo každého na svobodu projevu, jednání a svědomí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analyzuje současné události podle přijatých norem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analyzuje hlubší smysl předepsaného textu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400"/>
              <a:t>□ přijímá odpovědnost za své jednání</a:t>
            </a:r>
          </a:p>
          <a:p>
            <a:pPr>
              <a:lnSpc>
                <a:spcPct val="80000"/>
              </a:lnSpc>
            </a:pPr>
            <a:endParaRPr lang="cs-CZ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498178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latin typeface="Garamond" pitchFamily="18" charset="0"/>
              </a:rPr>
              <a:t>Očekávané kompetence v předmětu nekonfesní etika v systému Evropských škol</a:t>
            </a:r>
            <a:br>
              <a:rPr lang="cs-CZ" sz="3200" b="1" dirty="0" smtClean="0">
                <a:latin typeface="Garamond" pitchFamily="18" charset="0"/>
              </a:rPr>
            </a:br>
            <a:r>
              <a:rPr lang="cs-CZ" sz="3200" b="1" dirty="0" smtClean="0">
                <a:latin typeface="Garamond" pitchFamily="18" charset="0"/>
              </a:rPr>
              <a:t>(</a:t>
            </a:r>
            <a:r>
              <a:rPr lang="cs-CZ" sz="3200" b="1" dirty="0" err="1" smtClean="0">
                <a:latin typeface="Garamond" pitchFamily="18" charset="0"/>
              </a:rPr>
              <a:t>Schola</a:t>
            </a:r>
            <a:r>
              <a:rPr lang="cs-CZ" sz="3200" b="1" dirty="0" smtClean="0">
                <a:latin typeface="Garamond" pitchFamily="18" charset="0"/>
              </a:rPr>
              <a:t> </a:t>
            </a:r>
            <a:r>
              <a:rPr lang="cs-CZ" sz="3200" b="1" dirty="0" err="1" smtClean="0">
                <a:latin typeface="Garamond" pitchFamily="18" charset="0"/>
              </a:rPr>
              <a:t>Europaea</a:t>
            </a:r>
            <a:r>
              <a:rPr lang="cs-CZ" sz="3200" b="1" dirty="0" smtClean="0">
                <a:latin typeface="Garamond" pitchFamily="18" charset="0"/>
              </a:rPr>
              <a:t>, </a:t>
            </a:r>
            <a:r>
              <a:rPr lang="cs-CZ" sz="3200" b="1" dirty="0" err="1" smtClean="0">
                <a:latin typeface="Garamond" pitchFamily="18" charset="0"/>
              </a:rPr>
              <a:t>École</a:t>
            </a:r>
            <a:r>
              <a:rPr lang="cs-CZ" sz="3200" b="1" dirty="0" smtClean="0">
                <a:latin typeface="Garamond" pitchFamily="18" charset="0"/>
              </a:rPr>
              <a:t> </a:t>
            </a:r>
            <a:r>
              <a:rPr lang="cs-CZ" sz="3200" b="1" dirty="0" err="1" smtClean="0">
                <a:latin typeface="Garamond" pitchFamily="18" charset="0"/>
              </a:rPr>
              <a:t>Européenne</a:t>
            </a:r>
            <a:r>
              <a:rPr lang="cs-CZ" sz="3200" b="1" dirty="0" smtClean="0">
                <a:latin typeface="Garamond" pitchFamily="18" charset="0"/>
              </a:rPr>
              <a:t>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2420888"/>
            <a:ext cx="7962088" cy="3827512"/>
          </a:xfrm>
        </p:spPr>
        <p:txBody>
          <a:bodyPr>
            <a:normAutofit fontScale="55000" lnSpcReduction="20000"/>
          </a:bodyPr>
          <a:lstStyle/>
          <a:p>
            <a:pPr lvl="0">
              <a:buNone/>
            </a:pPr>
            <a:r>
              <a:rPr lang="cs-CZ" b="1" dirty="0" smtClean="0">
                <a:latin typeface="Garamond" pitchFamily="18" charset="0"/>
              </a:rPr>
              <a:t>1. ročník		</a:t>
            </a:r>
            <a:r>
              <a:rPr lang="cs-CZ" dirty="0" smtClean="0">
                <a:latin typeface="Garamond" pitchFamily="18" charset="0"/>
              </a:rPr>
              <a:t>pozitivně se začleňuje do skupiny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sleduje </a:t>
            </a:r>
            <a:r>
              <a:rPr lang="cs-CZ" dirty="0" smtClean="0">
                <a:latin typeface="Garamond" pitchFamily="18" charset="0"/>
              </a:rPr>
              <a:t>okolní svět a začíná klást otázky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v</a:t>
            </a:r>
            <a:r>
              <a:rPr lang="cs-CZ" dirty="0" smtClean="0">
                <a:latin typeface="Garamond" pitchFamily="18" charset="0"/>
              </a:rPr>
              <a:t> příbězích rozezná dobré a špatné jednání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 </a:t>
            </a:r>
          </a:p>
          <a:p>
            <a:pPr lvl="0">
              <a:buNone/>
            </a:pPr>
            <a:r>
              <a:rPr lang="cs-CZ" b="1" dirty="0" smtClean="0">
                <a:latin typeface="Garamond" pitchFamily="18" charset="0"/>
              </a:rPr>
              <a:t>2. ročník	</a:t>
            </a:r>
            <a:r>
              <a:rPr lang="cs-CZ" dirty="0" smtClean="0">
                <a:latin typeface="Garamond" pitchFamily="18" charset="0"/>
              </a:rPr>
              <a:t>pozorně </a:t>
            </a:r>
            <a:r>
              <a:rPr lang="cs-CZ" dirty="0" smtClean="0">
                <a:latin typeface="Garamond" pitchFamily="18" charset="0"/>
              </a:rPr>
              <a:t>a s respektem naslouchá ostatním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chápe </a:t>
            </a:r>
            <a:r>
              <a:rPr lang="cs-CZ" dirty="0" smtClean="0">
                <a:latin typeface="Garamond" pitchFamily="18" charset="0"/>
              </a:rPr>
              <a:t>pravidla každodenního života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poslouchá </a:t>
            </a:r>
            <a:r>
              <a:rPr lang="cs-CZ" dirty="0" smtClean="0">
                <a:latin typeface="Garamond" pitchFamily="18" charset="0"/>
              </a:rPr>
              <a:t>příběhy a srovnává je s reálnými životními situacemi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 </a:t>
            </a:r>
          </a:p>
          <a:p>
            <a:pPr lvl="0">
              <a:buNone/>
            </a:pPr>
            <a:r>
              <a:rPr lang="cs-CZ" b="1" dirty="0" smtClean="0">
                <a:latin typeface="Garamond" pitchFamily="18" charset="0"/>
              </a:rPr>
              <a:t>3. ročník	</a:t>
            </a:r>
            <a:r>
              <a:rPr lang="cs-CZ" dirty="0" smtClean="0">
                <a:latin typeface="Garamond" pitchFamily="18" charset="0"/>
              </a:rPr>
              <a:t>dokáže </a:t>
            </a:r>
            <a:r>
              <a:rPr lang="cs-CZ" dirty="0" smtClean="0">
                <a:latin typeface="Garamond" pitchFamily="18" charset="0"/>
              </a:rPr>
              <a:t>se ztotožnit s ostatními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chápe </a:t>
            </a:r>
            <a:r>
              <a:rPr lang="cs-CZ" dirty="0" smtClean="0">
                <a:latin typeface="Garamond" pitchFamily="18" charset="0"/>
              </a:rPr>
              <a:t>důvody pro respektování života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vnímá </a:t>
            </a:r>
            <a:r>
              <a:rPr lang="cs-CZ" dirty="0" smtClean="0">
                <a:latin typeface="Garamond" pitchFamily="18" charset="0"/>
              </a:rPr>
              <a:t>skrytý smysl příběhů, vyobrazení a </a:t>
            </a:r>
            <a:r>
              <a:rPr lang="cs-CZ" dirty="0" smtClean="0">
                <a:latin typeface="Garamond" pitchFamily="18" charset="0"/>
              </a:rPr>
              <a:t>postav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chápe </a:t>
            </a:r>
            <a:r>
              <a:rPr lang="cs-CZ" dirty="0" smtClean="0">
                <a:latin typeface="Garamond" pitchFamily="18" charset="0"/>
              </a:rPr>
              <a:t>význam oslav a tradic</a:t>
            </a:r>
          </a:p>
          <a:p>
            <a:pPr>
              <a:buNone/>
            </a:pPr>
            <a:endParaRPr lang="cs-CZ" dirty="0" smtClean="0">
              <a:latin typeface="Garamond" pitchFamily="18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42</a:t>
            </a:fld>
            <a:endParaRPr lang="cs-CZ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498178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latin typeface="Garamond" pitchFamily="18" charset="0"/>
              </a:rPr>
              <a:t>Očekávané kompetence v předmětu nekonfesní etika v systému Evropských škol</a:t>
            </a:r>
            <a:br>
              <a:rPr lang="cs-CZ" sz="3200" b="1" dirty="0" smtClean="0">
                <a:latin typeface="Garamond" pitchFamily="18" charset="0"/>
              </a:rPr>
            </a:br>
            <a:r>
              <a:rPr lang="cs-CZ" sz="3200" b="1" dirty="0" smtClean="0">
                <a:latin typeface="Garamond" pitchFamily="18" charset="0"/>
              </a:rPr>
              <a:t>(</a:t>
            </a:r>
            <a:r>
              <a:rPr lang="cs-CZ" sz="3200" b="1" dirty="0" err="1" smtClean="0">
                <a:latin typeface="Garamond" pitchFamily="18" charset="0"/>
              </a:rPr>
              <a:t>Schola</a:t>
            </a:r>
            <a:r>
              <a:rPr lang="cs-CZ" sz="3200" b="1" dirty="0" smtClean="0">
                <a:latin typeface="Garamond" pitchFamily="18" charset="0"/>
              </a:rPr>
              <a:t> </a:t>
            </a:r>
            <a:r>
              <a:rPr lang="cs-CZ" sz="3200" b="1" dirty="0" err="1" smtClean="0">
                <a:latin typeface="Garamond" pitchFamily="18" charset="0"/>
              </a:rPr>
              <a:t>Europaea</a:t>
            </a:r>
            <a:r>
              <a:rPr lang="cs-CZ" sz="3200" b="1" dirty="0" smtClean="0">
                <a:latin typeface="Garamond" pitchFamily="18" charset="0"/>
              </a:rPr>
              <a:t>, </a:t>
            </a:r>
            <a:r>
              <a:rPr lang="cs-CZ" sz="3200" b="1" dirty="0" err="1" smtClean="0">
                <a:latin typeface="Garamond" pitchFamily="18" charset="0"/>
              </a:rPr>
              <a:t>École</a:t>
            </a:r>
            <a:r>
              <a:rPr lang="cs-CZ" sz="3200" b="1" dirty="0" smtClean="0">
                <a:latin typeface="Garamond" pitchFamily="18" charset="0"/>
              </a:rPr>
              <a:t> </a:t>
            </a:r>
            <a:r>
              <a:rPr lang="cs-CZ" sz="3200" b="1" dirty="0" err="1" smtClean="0">
                <a:latin typeface="Garamond" pitchFamily="18" charset="0"/>
              </a:rPr>
              <a:t>Européenne</a:t>
            </a:r>
            <a:r>
              <a:rPr lang="cs-CZ" sz="3200" b="1" dirty="0" smtClean="0">
                <a:latin typeface="Garamond" pitchFamily="18" charset="0"/>
              </a:rPr>
              <a:t>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2420888"/>
            <a:ext cx="7962088" cy="3827512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cs-CZ" b="1" dirty="0" smtClean="0">
                <a:latin typeface="Garamond" pitchFamily="18" charset="0"/>
              </a:rPr>
              <a:t>4</a:t>
            </a:r>
            <a:r>
              <a:rPr lang="cs-CZ" b="1" dirty="0" smtClean="0">
                <a:latin typeface="Garamond" pitchFamily="18" charset="0"/>
              </a:rPr>
              <a:t>. ročník	</a:t>
            </a:r>
            <a:r>
              <a:rPr lang="cs-CZ" dirty="0" smtClean="0">
                <a:latin typeface="Garamond" pitchFamily="18" charset="0"/>
              </a:rPr>
              <a:t>vyjadřuje </a:t>
            </a:r>
            <a:r>
              <a:rPr lang="cs-CZ" dirty="0" smtClean="0">
                <a:latin typeface="Garamond" pitchFamily="18" charset="0"/>
              </a:rPr>
              <a:t>svůj názor tolerantně a konstruktivně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posuzuje </a:t>
            </a:r>
            <a:r>
              <a:rPr lang="cs-CZ" dirty="0" smtClean="0">
                <a:latin typeface="Garamond" pitchFamily="18" charset="0"/>
              </a:rPr>
              <a:t>chování podle přijatých norem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chápe</a:t>
            </a:r>
            <a:r>
              <a:rPr lang="cs-CZ" dirty="0" smtClean="0">
                <a:latin typeface="Garamond" pitchFamily="18" charset="0"/>
              </a:rPr>
              <a:t>, jak oslavy připomínají klíčové momenty v rámci společenství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začíná </a:t>
            </a:r>
            <a:r>
              <a:rPr lang="cs-CZ" dirty="0" smtClean="0">
                <a:latin typeface="Garamond" pitchFamily="18" charset="0"/>
              </a:rPr>
              <a:t>přemýšlet o základních aspektech života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 </a:t>
            </a:r>
          </a:p>
          <a:p>
            <a:pPr lvl="0">
              <a:buNone/>
            </a:pPr>
            <a:r>
              <a:rPr lang="cs-CZ" b="1" dirty="0" smtClean="0">
                <a:latin typeface="Garamond" pitchFamily="18" charset="0"/>
              </a:rPr>
              <a:t>5. ročník	</a:t>
            </a:r>
            <a:r>
              <a:rPr lang="cs-CZ" dirty="0" smtClean="0">
                <a:latin typeface="Garamond" pitchFamily="18" charset="0"/>
              </a:rPr>
              <a:t>uznává </a:t>
            </a:r>
            <a:r>
              <a:rPr lang="cs-CZ" dirty="0" smtClean="0">
                <a:latin typeface="Garamond" pitchFamily="18" charset="0"/>
              </a:rPr>
              <a:t>právo každého na svobodu projevu, jednání a svědomí 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analyzuje </a:t>
            </a:r>
            <a:r>
              <a:rPr lang="cs-CZ" dirty="0" smtClean="0">
                <a:latin typeface="Garamond" pitchFamily="18" charset="0"/>
              </a:rPr>
              <a:t>současné události podle přijatých norem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analyzuje </a:t>
            </a:r>
            <a:r>
              <a:rPr lang="cs-CZ" dirty="0" smtClean="0">
                <a:latin typeface="Garamond" pitchFamily="18" charset="0"/>
              </a:rPr>
              <a:t>hlubší smysl předepsaného textu</a:t>
            </a:r>
          </a:p>
          <a:p>
            <a:pPr>
              <a:buNone/>
            </a:pPr>
            <a:r>
              <a:rPr lang="cs-CZ" dirty="0" smtClean="0">
                <a:latin typeface="Garamond" pitchFamily="18" charset="0"/>
              </a:rPr>
              <a:t>		</a:t>
            </a:r>
            <a:r>
              <a:rPr lang="cs-CZ" dirty="0" smtClean="0">
                <a:latin typeface="Garamond" pitchFamily="18" charset="0"/>
              </a:rPr>
              <a:t>	přijímá </a:t>
            </a:r>
            <a:r>
              <a:rPr lang="cs-CZ" dirty="0" smtClean="0">
                <a:latin typeface="Garamond" pitchFamily="18" charset="0"/>
              </a:rPr>
              <a:t>odpovědnost za své jednání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43</a:t>
            </a:fld>
            <a:endParaRPr lang="cs-CZ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1374775" y="2690813"/>
            <a:ext cx="6394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cs-CZ"/>
          </a:p>
        </p:txBody>
      </p:sp>
      <p:sp>
        <p:nvSpPr>
          <p:cNvPr id="27651" name="Rectangle 7"/>
          <p:cNvSpPr>
            <a:spLocks noChangeArrowheads="1"/>
          </p:cNvSpPr>
          <p:nvPr/>
        </p:nvSpPr>
        <p:spPr bwMode="auto">
          <a:xfrm>
            <a:off x="395536" y="620688"/>
            <a:ext cx="8496944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4000" dirty="0"/>
          </a:p>
          <a:p>
            <a:r>
              <a:rPr lang="cs-CZ" sz="3600" dirty="0">
                <a:latin typeface="Garamond" pitchFamily="18" charset="0"/>
              </a:rPr>
              <a:t>CO je </a:t>
            </a:r>
            <a:r>
              <a:rPr lang="cs-CZ" sz="3600" dirty="0" smtClean="0">
                <a:latin typeface="Garamond" pitchFamily="18" charset="0"/>
              </a:rPr>
              <a:t>cílem </a:t>
            </a:r>
            <a:r>
              <a:rPr lang="cs-CZ" sz="3600" dirty="0">
                <a:latin typeface="Garamond" pitchFamily="18" charset="0"/>
              </a:rPr>
              <a:t>při etické výchově a vzdělávání?</a:t>
            </a:r>
          </a:p>
          <a:p>
            <a:endParaRPr lang="cs-CZ" sz="3600" dirty="0">
              <a:latin typeface="Garamond" pitchFamily="18" charset="0"/>
            </a:endParaRPr>
          </a:p>
          <a:p>
            <a:r>
              <a:rPr lang="cs-CZ" sz="3600" dirty="0">
                <a:latin typeface="Garamond" pitchFamily="18" charset="0"/>
              </a:rPr>
              <a:t>JAKÉ CESTY vedou k </a:t>
            </a:r>
            <a:r>
              <a:rPr lang="cs-CZ" sz="3600" dirty="0" smtClean="0">
                <a:latin typeface="Garamond" pitchFamily="18" charset="0"/>
              </a:rPr>
              <a:t>tomuto cíli</a:t>
            </a:r>
            <a:r>
              <a:rPr lang="cs-CZ" sz="3600" dirty="0">
                <a:latin typeface="Garamond" pitchFamily="18" charset="0"/>
              </a:rPr>
              <a:t>?</a:t>
            </a:r>
          </a:p>
          <a:p>
            <a:endParaRPr lang="cs-CZ" sz="3600" dirty="0">
              <a:latin typeface="Garamond" pitchFamily="18" charset="0"/>
            </a:endParaRPr>
          </a:p>
          <a:p>
            <a:r>
              <a:rPr lang="cs-CZ" sz="3600" dirty="0">
                <a:latin typeface="Garamond" pitchFamily="18" charset="0"/>
              </a:rPr>
              <a:t>JAKÉ MOŽNOSTI máme na cestě k cíli?</a:t>
            </a:r>
          </a:p>
          <a:p>
            <a:endParaRPr lang="cs-CZ" sz="3600" dirty="0">
              <a:latin typeface="Garamond" pitchFamily="18" charset="0"/>
            </a:endParaRPr>
          </a:p>
          <a:p>
            <a:r>
              <a:rPr lang="cs-CZ" sz="3600" dirty="0">
                <a:latin typeface="Garamond" pitchFamily="18" charset="0"/>
              </a:rPr>
              <a:t>JAKÉ PŘEKÁŽKY musíme překonávat?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44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53536"/>
            <a:ext cx="8496944" cy="108723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> PhDr. Bc. Zuzana Svobodová, PhD.</a:t>
            </a:r>
            <a:endParaRPr lang="cs-CZ" sz="4000" b="1" dirty="0" smtClean="0">
              <a:latin typeface="Garamond" pitchFamily="18" charset="0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556792"/>
            <a:ext cx="8352928" cy="423440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dirty="0" smtClean="0"/>
          </a:p>
          <a:p>
            <a:pPr marL="0" indent="0" algn="ctr" eaLnBrk="1" hangingPunct="1">
              <a:buClr>
                <a:srgbClr val="9999FF"/>
              </a:buClr>
              <a:buFont typeface="Wingdings" pitchFamily="2" charset="2"/>
              <a:buNone/>
              <a:defRPr/>
            </a:pPr>
            <a:r>
              <a:rPr lang="cs-CZ" sz="5400" b="1" dirty="0" smtClean="0">
                <a:solidFill>
                  <a:srgbClr val="00B050"/>
                </a:solidFill>
                <a:latin typeface="Garamond" pitchFamily="18" charset="0"/>
              </a:rPr>
              <a:t>Etika a výuka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dirty="0" smtClean="0">
              <a:cs typeface="Arial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s-CZ" sz="4000" b="1" dirty="0" smtClean="0">
                <a:cs typeface="Arial" charset="0"/>
              </a:rPr>
              <a:t>http://filosofie-</a:t>
            </a:r>
            <a:r>
              <a:rPr lang="cs-CZ" sz="4000" b="1" dirty="0" err="1" smtClean="0">
                <a:cs typeface="Arial" charset="0"/>
              </a:rPr>
              <a:t>vychovy.cz</a:t>
            </a:r>
            <a:endParaRPr lang="cs-CZ" sz="4000" b="1" dirty="0" smtClean="0">
              <a:cs typeface="Arial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539552" y="6400800"/>
            <a:ext cx="7920880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45</a:t>
            </a:fld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K vývoji </a:t>
            </a:r>
            <a:r>
              <a:rPr lang="cs-CZ" dirty="0" err="1" smtClean="0"/>
              <a:t>educatio</a:t>
            </a:r>
            <a:r>
              <a:rPr lang="cs-CZ" dirty="0" smtClean="0"/>
              <a:t> </a:t>
            </a:r>
            <a:r>
              <a:rPr lang="en-US" dirty="0" smtClean="0">
                <a:cs typeface="Arial" charset="0"/>
              </a:rPr>
              <a:t>&amp;</a:t>
            </a:r>
            <a:r>
              <a:rPr lang="cs-CZ" dirty="0" smtClean="0">
                <a:cs typeface="Arial" charset="0"/>
              </a:rPr>
              <a:t> </a:t>
            </a:r>
            <a:r>
              <a:rPr lang="cs-CZ" dirty="0" err="1" smtClean="0"/>
              <a:t>religio</a:t>
            </a:r>
            <a:endParaRPr lang="cs-CZ" dirty="0" smtClean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>
          <a:xfrm>
            <a:off x="539552" y="1844824"/>
            <a:ext cx="8071048" cy="3908276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  <a:defRPr/>
            </a:pPr>
            <a:r>
              <a:rPr lang="cs-CZ" sz="2400" b="1" u="sng" dirty="0" smtClean="0">
                <a:latin typeface="Garamond" pitchFamily="18" charset="0"/>
              </a:rPr>
              <a:t>První fáze</a:t>
            </a:r>
          </a:p>
          <a:p>
            <a:pPr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Proměna významu </a:t>
            </a:r>
            <a:r>
              <a:rPr lang="cs-CZ" sz="2400" i="1" dirty="0" err="1" smtClean="0">
                <a:latin typeface="Garamond" pitchFamily="18" charset="0"/>
              </a:rPr>
              <a:t>educatio</a:t>
            </a:r>
            <a:r>
              <a:rPr lang="cs-CZ" sz="2400" dirty="0" smtClean="0">
                <a:latin typeface="Garamond" pitchFamily="18" charset="0"/>
              </a:rPr>
              <a:t>: Nedělní </a:t>
            </a:r>
            <a:r>
              <a:rPr lang="cs-CZ" sz="2400" dirty="0" err="1" smtClean="0">
                <a:latin typeface="Garamond" pitchFamily="18" charset="0"/>
              </a:rPr>
              <a:t>prázdeň</a:t>
            </a:r>
            <a:r>
              <a:rPr lang="cs-CZ" sz="2400" dirty="0" smtClean="0">
                <a:latin typeface="Garamond" pitchFamily="18" charset="0"/>
              </a:rPr>
              <a:t> – </a:t>
            </a:r>
            <a:r>
              <a:rPr lang="cs-CZ" sz="2400" dirty="0" err="1" smtClean="0">
                <a:latin typeface="Garamond" pitchFamily="18" charset="0"/>
              </a:rPr>
              <a:t>ř</a:t>
            </a:r>
            <a:r>
              <a:rPr lang="cs-CZ" sz="2400" dirty="0" smtClean="0">
                <a:latin typeface="Garamond" pitchFamily="18" charset="0"/>
              </a:rPr>
              <a:t>. </a:t>
            </a:r>
            <a:r>
              <a:rPr lang="cs-CZ" sz="2400" i="1" dirty="0" smtClean="0">
                <a:latin typeface="Garamond" pitchFamily="18" charset="0"/>
              </a:rPr>
              <a:t>SCHOLÉ</a:t>
            </a:r>
            <a:r>
              <a:rPr lang="cs-CZ" sz="2400" dirty="0" smtClean="0">
                <a:latin typeface="Garamond" pitchFamily="18" charset="0"/>
              </a:rPr>
              <a:t> (l. </a:t>
            </a:r>
            <a:r>
              <a:rPr lang="cs-CZ" sz="2400" i="1" dirty="0" err="1" smtClean="0">
                <a:latin typeface="Garamond" pitchFamily="18" charset="0"/>
              </a:rPr>
              <a:t>otium</a:t>
            </a:r>
            <a:r>
              <a:rPr lang="cs-CZ" sz="2400" dirty="0" smtClean="0">
                <a:latin typeface="Garamond" pitchFamily="18" charset="0"/>
              </a:rPr>
              <a:t>) se stává školou, tj. přípravou pro praktický život,  v němž zaneprázdněnost – </a:t>
            </a:r>
            <a:r>
              <a:rPr lang="cs-CZ" sz="2400" dirty="0" err="1" smtClean="0">
                <a:latin typeface="Garamond" pitchFamily="18" charset="0"/>
              </a:rPr>
              <a:t>ř</a:t>
            </a:r>
            <a:r>
              <a:rPr lang="cs-CZ" sz="2400" dirty="0" smtClean="0">
                <a:latin typeface="Garamond" pitchFamily="18" charset="0"/>
              </a:rPr>
              <a:t>. ASCHOLIA (l. </a:t>
            </a:r>
            <a:r>
              <a:rPr lang="cs-CZ" sz="2400" i="1" dirty="0" err="1" smtClean="0">
                <a:latin typeface="Garamond" pitchFamily="18" charset="0"/>
              </a:rPr>
              <a:t>negotium</a:t>
            </a:r>
            <a:r>
              <a:rPr lang="cs-CZ" sz="2400" dirty="0" smtClean="0">
                <a:latin typeface="Garamond" pitchFamily="18" charset="0"/>
              </a:rPr>
              <a:t>).</a:t>
            </a:r>
          </a:p>
          <a:p>
            <a:pPr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Proměna významu </a:t>
            </a:r>
            <a:r>
              <a:rPr lang="cs-CZ" sz="2400" i="1" dirty="0" err="1" smtClean="0">
                <a:latin typeface="Garamond" pitchFamily="18" charset="0"/>
              </a:rPr>
              <a:t>religio</a:t>
            </a:r>
            <a:r>
              <a:rPr lang="cs-CZ" sz="2400" dirty="0" smtClean="0">
                <a:latin typeface="Garamond" pitchFamily="18" charset="0"/>
              </a:rPr>
              <a:t>: </a:t>
            </a:r>
            <a:r>
              <a:rPr lang="cs-CZ" sz="2400" i="1" dirty="0" err="1" smtClean="0">
                <a:latin typeface="Garamond" pitchFamily="18" charset="0"/>
              </a:rPr>
              <a:t>Religio</a:t>
            </a:r>
            <a:r>
              <a:rPr lang="cs-CZ" sz="2400" dirty="0" smtClean="0">
                <a:latin typeface="Garamond" pitchFamily="18" charset="0"/>
              </a:rPr>
              <a:t> se stává znamením </a:t>
            </a:r>
            <a:r>
              <a:rPr lang="cs-CZ" sz="2400" b="1" u="sng" dirty="0" smtClean="0">
                <a:latin typeface="Garamond" pitchFamily="18" charset="0"/>
              </a:rPr>
              <a:t>občanské příslušnosti</a:t>
            </a:r>
            <a:r>
              <a:rPr lang="cs-CZ" sz="2400" dirty="0" smtClean="0">
                <a:latin typeface="Garamond" pitchFamily="18" charset="0"/>
              </a:rPr>
              <a:t>.</a:t>
            </a:r>
          </a:p>
          <a:p>
            <a:pPr eaLnBrk="1" hangingPunct="1">
              <a:defRPr/>
            </a:pPr>
            <a:endParaRPr lang="cs-CZ" sz="2400" dirty="0" smtClean="0">
              <a:latin typeface="Garamond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2400" b="1" u="sng" dirty="0" smtClean="0">
                <a:latin typeface="Garamond" pitchFamily="18" charset="0"/>
              </a:rPr>
              <a:t>Druhá fáze</a:t>
            </a:r>
          </a:p>
          <a:p>
            <a:pPr eaLnBrk="1" hangingPunct="1">
              <a:defRPr/>
            </a:pPr>
            <a:r>
              <a:rPr lang="cs-CZ" sz="2400" dirty="0" err="1" smtClean="0">
                <a:latin typeface="Garamond" pitchFamily="18" charset="0"/>
              </a:rPr>
              <a:t>Religio</a:t>
            </a:r>
            <a:r>
              <a:rPr lang="cs-CZ" sz="2400" dirty="0" smtClean="0">
                <a:latin typeface="Garamond" pitchFamily="18" charset="0"/>
              </a:rPr>
              <a:t> a </a:t>
            </a:r>
            <a:r>
              <a:rPr lang="cs-CZ" sz="2400" dirty="0" err="1" smtClean="0">
                <a:latin typeface="Garamond" pitchFamily="18" charset="0"/>
              </a:rPr>
              <a:t>educatio</a:t>
            </a:r>
            <a:r>
              <a:rPr lang="cs-CZ" sz="2400" dirty="0" smtClean="0">
                <a:latin typeface="Garamond" pitchFamily="18" charset="0"/>
              </a:rPr>
              <a:t> chrámové školy</a:t>
            </a:r>
          </a:p>
          <a:p>
            <a:pPr eaLnBrk="1" hangingPunct="1">
              <a:defRPr/>
            </a:pPr>
            <a:r>
              <a:rPr lang="cs-CZ" sz="2400" dirty="0" err="1" smtClean="0">
                <a:latin typeface="Garamond" pitchFamily="18" charset="0"/>
              </a:rPr>
              <a:t>Religio</a:t>
            </a:r>
            <a:r>
              <a:rPr lang="cs-CZ" sz="2400" dirty="0" smtClean="0">
                <a:latin typeface="Garamond" pitchFamily="18" charset="0"/>
              </a:rPr>
              <a:t> a </a:t>
            </a:r>
            <a:r>
              <a:rPr lang="cs-CZ" sz="2400" dirty="0" err="1" smtClean="0">
                <a:latin typeface="Garamond" pitchFamily="18" charset="0"/>
              </a:rPr>
              <a:t>educatio</a:t>
            </a:r>
            <a:r>
              <a:rPr lang="cs-CZ" sz="2400" dirty="0" smtClean="0">
                <a:latin typeface="Garamond" pitchFamily="18" charset="0"/>
              </a:rPr>
              <a:t> občanské/státní školy</a:t>
            </a:r>
            <a:endParaRPr lang="cs-CZ" sz="2400" dirty="0">
              <a:latin typeface="Garamond" pitchFamily="18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23528" y="6400800"/>
            <a:ext cx="7992888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68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1" smtClean="0">
                <a:latin typeface="Verdana" pitchFamily="34" charset="0"/>
              </a:rPr>
              <a:t>Příklady přerodu „nové“ školy (1)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628800"/>
            <a:ext cx="7920880" cy="4924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400" b="1" u="sng" dirty="0" smtClean="0">
                <a:latin typeface="Garamond" pitchFamily="18" charset="0"/>
              </a:rPr>
              <a:t>Francie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z="2000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Školy vedené řeholními společenstvími </a:t>
            </a:r>
            <a:r>
              <a:rPr lang="cs-CZ" sz="2200" dirty="0" smtClean="0">
                <a:latin typeface="Garamond" pitchFamily="18" charset="0"/>
                <a:cs typeface="Arial" charset="0"/>
              </a:rPr>
              <a:t>→ Francouzská revoluce (1789, uzavření)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1790 občanská ústava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1791 učitel i kněz je nucen přísahat na ústavu</a:t>
            </a:r>
            <a:endParaRPr lang="cs-CZ" sz="2200" dirty="0" smtClean="0">
              <a:latin typeface="Garamond" pitchFamily="18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  <a:cs typeface="Arial" charset="0"/>
              </a:rPr>
              <a:t>1801 Konkordát (otevření, „svobodné“ školy – s výukou náboženství)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od 80. let 19. století vznikají „neutrální“ školy státní (veřejné).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9.12.1905 - oddělení církve od státu, které znamenalo také oddělení církve a školy a na primární školy se dostává etika a laická etická výchova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1968 - od toho roku se neučila ve Francii etická výchova (</a:t>
            </a:r>
            <a:r>
              <a:rPr lang="cs-CZ" sz="2200" i="1" dirty="0" smtClean="0">
                <a:latin typeface="Garamond" pitchFamily="18" charset="0"/>
              </a:rPr>
              <a:t>la </a:t>
            </a:r>
            <a:r>
              <a:rPr lang="cs-CZ" sz="2200" i="1" dirty="0" err="1" smtClean="0">
                <a:latin typeface="Garamond" pitchFamily="18" charset="0"/>
              </a:rPr>
              <a:t>morale</a:t>
            </a:r>
            <a:r>
              <a:rPr lang="cs-CZ" sz="2200" dirty="0" smtClean="0">
                <a:latin typeface="Garamond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2008 - několik řádků oficiálních </a:t>
            </a:r>
            <a:r>
              <a:rPr lang="cs-CZ" sz="2200" i="1" dirty="0" smtClean="0">
                <a:latin typeface="Garamond" pitchFamily="18" charset="0"/>
              </a:rPr>
              <a:t>Instrukcí</a:t>
            </a:r>
            <a:r>
              <a:rPr lang="cs-CZ" sz="2200" dirty="0" smtClean="0">
                <a:latin typeface="Garamond" pitchFamily="18" charset="0"/>
              </a:rPr>
              <a:t> podpořilo výuku EV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v současnosti se vede diskuze o podobě EV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68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1" dirty="0" smtClean="0">
                <a:latin typeface="Verdana" pitchFamily="34" charset="0"/>
              </a:rPr>
              <a:t>Příklady přerodu „nové“ školy (2)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700808"/>
            <a:ext cx="7992888" cy="43924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400" b="1" u="sng" dirty="0" smtClean="0">
                <a:latin typeface="Garamond" pitchFamily="18" charset="0"/>
              </a:rPr>
              <a:t>Nizozemí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z="2400" b="1" u="sng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R. 1857 zákon povolující existenci katolických škol, stát je však nedotuje.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Od r. 1920 stát přispívá stejnou měrou na školy státní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21016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6877000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000" dirty="0" smtClean="0"/>
              <a:t>Nizozemí</a:t>
            </a:r>
            <a:br>
              <a:rPr lang="cs-CZ" sz="4000" dirty="0" smtClean="0"/>
            </a:br>
            <a:r>
              <a:rPr lang="cs-CZ" sz="4000" dirty="0" smtClean="0"/>
              <a:t>Rozložení počtu učitelů ve školství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23850" y="1911350"/>
          <a:ext cx="4103688" cy="3933825"/>
        </p:xfrm>
        <a:graphic>
          <a:graphicData uri="http://schemas.openxmlformats.org/presentationml/2006/ole">
            <p:oleObj spid="_x0000_s7170" name="Graf" r:id="rId4" imgW="3762451" imgH="2200250" progId="Excel.Sheet.8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148263" y="1916113"/>
          <a:ext cx="3473450" cy="3960812"/>
        </p:xfrm>
        <a:graphic>
          <a:graphicData uri="http://schemas.openxmlformats.org/presentationml/2006/ole">
            <p:oleObj spid="_x0000_s7171" name="Graf" r:id="rId5" imgW="3505335" imgH="252401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6877000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748713" cy="77787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dirty="0" smtClean="0">
                <a:latin typeface="Garamond" pitchFamily="18" charset="0"/>
              </a:rPr>
              <a:t>Nizozemí: 1980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79388" y="1196975"/>
          <a:ext cx="4465637" cy="3351213"/>
        </p:xfrm>
        <a:graphic>
          <a:graphicData uri="http://schemas.openxmlformats.org/presentationml/2006/ole">
            <p:oleObj spid="_x0000_s8194" name="Graf" r:id="rId4" imgW="3505335" imgH="2524015" progId="Excel.Sheet.8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689475" y="1196975"/>
          <a:ext cx="4379913" cy="4537075"/>
        </p:xfrm>
        <a:graphic>
          <a:graphicData uri="http://schemas.openxmlformats.org/presentationml/2006/ole">
            <p:oleObj spid="_x0000_s8195" name="Graf" r:id="rId5" imgW="3829101" imgH="2686033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229</TotalTime>
  <Words>2871</Words>
  <Application>Microsoft Office PowerPoint</Application>
  <PresentationFormat>Předvádění na obrazovce (4:3)</PresentationFormat>
  <Paragraphs>502</Paragraphs>
  <Slides>45</Slides>
  <Notes>29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45</vt:i4>
      </vt:variant>
    </vt:vector>
  </HeadingPairs>
  <TitlesOfParts>
    <vt:vector size="48" baseType="lpstr">
      <vt:lpstr>Slunovrat</vt:lpstr>
      <vt:lpstr>Graf</vt:lpstr>
      <vt:lpstr>Worksheet</vt:lpstr>
      <vt:lpstr>  Etika a etická výchova v zrcadle evropského školství  PhDr. Bc. Zuzana Svobodová, PhD.   </vt:lpstr>
      <vt:lpstr>Témata</vt:lpstr>
      <vt:lpstr>Snímek 3</vt:lpstr>
      <vt:lpstr>Východiska</vt:lpstr>
      <vt:lpstr>K vývoji educatio &amp; religio</vt:lpstr>
      <vt:lpstr>Příklady přerodu „nové“ školy (1)</vt:lpstr>
      <vt:lpstr>Příklady přerodu „nové“ školy (2)</vt:lpstr>
      <vt:lpstr>Nizozemí Rozložení počtu učitelů ve školství</vt:lpstr>
      <vt:lpstr>Nizozemí: 1980</vt:lpstr>
      <vt:lpstr>Příklady přerodu „nové“ školy (3)</vt:lpstr>
      <vt:lpstr>Belgie rozložení pracovníků ve školství</vt:lpstr>
      <vt:lpstr>Příklady přerodu „nové“ školy (4)</vt:lpstr>
      <vt:lpstr>Školy v Německu (1909-1911)</vt:lpstr>
      <vt:lpstr>Katolické školy v Německu dnes</vt:lpstr>
      <vt:lpstr>Příklady přerodu „nové“ školy (5) </vt:lpstr>
      <vt:lpstr>Příklady přerodu „nové“ školy (6) </vt:lpstr>
      <vt:lpstr>USA </vt:lpstr>
      <vt:lpstr>České země</vt:lpstr>
      <vt:lpstr>Současný stav katolických škol</vt:lpstr>
      <vt:lpstr>Pramen: N. Fontainův průzkum (80. léta 20. století) </vt:lpstr>
      <vt:lpstr>Náboženství a etika v dnešní škole</vt:lpstr>
      <vt:lpstr>Příprava učitelů náboženství a etiky v České republice</vt:lpstr>
      <vt:lpstr>Etika a konkrétní výuka v České republice</vt:lpstr>
      <vt:lpstr>Etika a konkrétní výuka v České republice</vt:lpstr>
      <vt:lpstr>Etika a konkrétní výuka v České republice</vt:lpstr>
      <vt:lpstr>Etika a konkrétní výuka v České republice</vt:lpstr>
      <vt:lpstr>Systém etické výchovy a vzdělávání v Evropských školách (Schola Europaea)</vt:lpstr>
      <vt:lpstr>K současnému stavu Evropských škol (EE)</vt:lpstr>
      <vt:lpstr>K historii a stavu současné etické výchovy a vzdělávání v Evropských školách</vt:lpstr>
      <vt:lpstr>Tři charakteristické vlastnosti předmětu nekonfesní etika v EE</vt:lpstr>
      <vt:lpstr>Cílem: žák, který se zapojuje do osobního hledání </vt:lpstr>
      <vt:lpstr>Prostředky k naplnění cíle výuky</vt:lpstr>
      <vt:lpstr>Snímek 33</vt:lpstr>
      <vt:lpstr>Tři fáze výuky z didaktického hlediska</vt:lpstr>
      <vt:lpstr>Obecná pravidla pro výuku etiky v EE</vt:lpstr>
      <vt:lpstr>Základní náměty témat pro 1. ročník</vt:lpstr>
      <vt:lpstr>Základní náměty témat pro 2. ročník</vt:lpstr>
      <vt:lpstr>Základní náměty témat pro 3. ročník</vt:lpstr>
      <vt:lpstr>Základní náměty témat pro 4. ročník</vt:lpstr>
      <vt:lpstr>Základní náměty témat pro 5. ročník</vt:lpstr>
      <vt:lpstr>Hodnocení žáků v předmětu nekonfesní etika v EE</vt:lpstr>
      <vt:lpstr>Očekávané kompetence v předmětu nekonfesní etika v systému Evropských škol (Schola Europaea, École Européenne)</vt:lpstr>
      <vt:lpstr>Očekávané kompetence v předmětu nekonfesní etika v systému Evropských škol (Schola Europaea, École Européenne)</vt:lpstr>
      <vt:lpstr>Snímek 44</vt:lpstr>
      <vt:lpstr>   PhDr. Bc. Zuzana Svobodová, PhD.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a etická výchova v zrcadle evropského školství  PhDr. Bc. Zuzana Svobodová, PhD.</dc:title>
  <dc:creator>ZS</dc:creator>
  <cp:lastModifiedBy>ZS</cp:lastModifiedBy>
  <cp:revision>27</cp:revision>
  <dcterms:created xsi:type="dcterms:W3CDTF">2011-10-14T19:38:27Z</dcterms:created>
  <dcterms:modified xsi:type="dcterms:W3CDTF">2014-02-13T10:35:54Z</dcterms:modified>
</cp:coreProperties>
</file>