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3EE89-AE0E-4A34-9FA9-0C28F4BB4696}" type="datetimeFigureOut">
              <a:rPr lang="cs-CZ" smtClean="0"/>
              <a:pPr/>
              <a:t>17.3.2014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95052-A556-4404-A5C4-04CF254BD18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err="1" smtClean="0"/>
              <a:t>Systemický</a:t>
            </a:r>
            <a:r>
              <a:rPr lang="cs-CZ" b="1" dirty="0" smtClean="0"/>
              <a:t> přístup</a:t>
            </a:r>
            <a:br>
              <a:rPr lang="cs-CZ" b="1" dirty="0" smtClean="0"/>
            </a:br>
            <a:r>
              <a:rPr lang="cs-CZ" b="1" dirty="0" smtClean="0"/>
              <a:t>v SP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Teorie a přístupy v SP</a:t>
            </a:r>
          </a:p>
          <a:p>
            <a:r>
              <a:rPr lang="cs-CZ" dirty="0" smtClean="0"/>
              <a:t>LS 2014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err="1" smtClean="0"/>
              <a:t>Systemický</a:t>
            </a:r>
            <a:r>
              <a:rPr lang="cs-CZ" b="1" dirty="0" smtClean="0"/>
              <a:t> přístup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pojem a východiska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způsoby </a:t>
            </a:r>
            <a:r>
              <a:rPr lang="cs-CZ" dirty="0"/>
              <a:t>přemýšlení a jednání při "práci" s lidmi, které člověka chápou jako autonomní a kompetentní systém, a se skupinou lidí zacházejí jako se systémem </a:t>
            </a:r>
            <a:r>
              <a:rPr lang="cs-CZ" dirty="0" smtClean="0"/>
              <a:t>sociálním</a:t>
            </a:r>
          </a:p>
          <a:p>
            <a:r>
              <a:rPr lang="cs-CZ" b="1" dirty="0"/>
              <a:t>Jedince je možno pochopit pouze  v sociálním kontextu, v němž žije.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Teorie systémů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50.  -  60. léta 20. stol. teorie  obecných systémů v biologii, teorie kybernetiky v počítačových vědách</a:t>
            </a:r>
          </a:p>
          <a:p>
            <a:pPr lvl="0"/>
            <a:r>
              <a:rPr lang="cs-CZ" dirty="0"/>
              <a:t>abychom lépe  pochopili fungování celého organismu, musíme se zabývat jeho jednotlivými  částmi a také vztahy mezi nimi</a:t>
            </a:r>
          </a:p>
          <a:p>
            <a:pPr lvl="0"/>
            <a:r>
              <a:rPr lang="cs-CZ" dirty="0"/>
              <a:t>systém  =  soustava  jednotek  či částí, které  setrvávají  mezi sebou v určitém trvalém vztahu</a:t>
            </a:r>
          </a:p>
          <a:p>
            <a:pPr lvl="0"/>
            <a:r>
              <a:rPr lang="cs-CZ" dirty="0"/>
              <a:t>rodinný systém  tvoří  jednotlivé elementy  a také vztahy mezi nimi, rodinný kontext  a pravidla rodiny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Konstruktivismus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lvl="0"/>
            <a:r>
              <a:rPr lang="cs-CZ" dirty="0"/>
              <a:t>realita je objektivní, na pozorovateli nezávislá, pozorovatel je vždy  součástí procesu  pozorování  a ovlivňuje jeho výsledky, realita nás neobklopuje  proto, abychom ji odhalovali, realitu si vytváříme každý sám v sobě</a:t>
            </a:r>
          </a:p>
          <a:p>
            <a:pPr lvl="0"/>
            <a:r>
              <a:rPr lang="cs-CZ" dirty="0"/>
              <a:t>skutečnost je vždy závislá na pozorovateli, lidské poznání má mnoho kvalit</a:t>
            </a:r>
          </a:p>
          <a:p>
            <a:pPr lvl="0"/>
            <a:r>
              <a:rPr lang="cs-CZ" dirty="0"/>
              <a:t>verzi našeho světa vytváříme , konstruujeme pomocí jazyka</a:t>
            </a:r>
          </a:p>
          <a:p>
            <a:pPr lvl="0"/>
            <a:r>
              <a:rPr lang="cs-CZ" dirty="0"/>
              <a:t>klientovy problémy nemůžeme poznat  přímo a úplně, můžeme si pouze uvědomovat své interpretace  klientů a jejich problémů</a:t>
            </a:r>
          </a:p>
          <a:p>
            <a:pPr lvl="0"/>
            <a:r>
              <a:rPr lang="cs-CZ" dirty="0"/>
              <a:t>neptáme se jak vyřešit problém, ptáme se jak  realizovat zdravější  alternativu </a:t>
            </a:r>
          </a:p>
          <a:p>
            <a:pPr lvl="0"/>
            <a:r>
              <a:rPr lang="cs-CZ" dirty="0"/>
              <a:t>každý je zodpovědný za to, jaký svět vytváří a nabízí ostatním</a:t>
            </a:r>
          </a:p>
          <a:p>
            <a:pPr lvl="0"/>
            <a:r>
              <a:rPr lang="cs-CZ" dirty="0"/>
              <a:t>každý člověk potřebuje ostatní lidi  pro upevnění vlastního světa </a:t>
            </a:r>
          </a:p>
          <a:p>
            <a:pPr lvl="0"/>
            <a:r>
              <a:rPr lang="cs-CZ" dirty="0"/>
              <a:t>potřebujeme přesnou reflexi vlastního jednání</a:t>
            </a:r>
          </a:p>
          <a:p>
            <a:pPr lvl="0"/>
            <a:r>
              <a:rPr lang="cs-CZ" dirty="0"/>
              <a:t>role sociálního pracovníka    „zprostředkovatel dohody“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err="1" smtClean="0"/>
              <a:t>Systemický</a:t>
            </a:r>
            <a:r>
              <a:rPr lang="cs-CZ" b="1" dirty="0" smtClean="0"/>
              <a:t> přístup v SP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nové </a:t>
            </a:r>
            <a:r>
              <a:rPr lang="cs-CZ" dirty="0"/>
              <a:t>možnosti, jak zacházet se sociálními a psychosociálními </a:t>
            </a:r>
            <a:r>
              <a:rPr lang="cs-CZ" dirty="0" smtClean="0"/>
              <a:t>jevy</a:t>
            </a:r>
          </a:p>
          <a:p>
            <a:r>
              <a:rPr lang="cs-CZ" dirty="0" smtClean="0"/>
              <a:t>V SP od počátku 90. let 20 stol. </a:t>
            </a:r>
          </a:p>
          <a:p>
            <a:r>
              <a:rPr lang="cs-CZ" dirty="0" smtClean="0"/>
              <a:t>C</a:t>
            </a:r>
            <a:r>
              <a:rPr lang="cs-CZ" b="1" dirty="0" smtClean="0"/>
              <a:t>ílem péče není  to, aby klient neměl problémy,    cílem je, aby klient uměl   s problémy zacházet sám a volil vlastní cesty.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i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Rozhovor v </a:t>
            </a:r>
            <a:r>
              <a:rPr lang="cs-CZ" b="1" dirty="0" err="1" smtClean="0"/>
              <a:t>systemickém</a:t>
            </a:r>
            <a:r>
              <a:rPr lang="cs-CZ" b="1" dirty="0" smtClean="0"/>
              <a:t> přístupu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b="1" dirty="0" smtClean="0"/>
              <a:t>Příprava </a:t>
            </a:r>
            <a:r>
              <a:rPr lang="cs-CZ" dirty="0" smtClean="0"/>
              <a:t>(vše co se děje před zahájením spolupráce)</a:t>
            </a:r>
          </a:p>
          <a:p>
            <a:pPr marL="514350" indent="-514350">
              <a:buNone/>
            </a:pPr>
            <a:r>
              <a:rPr lang="cs-CZ" b="1" dirty="0" smtClean="0"/>
              <a:t>2. </a:t>
            </a:r>
            <a:r>
              <a:rPr lang="cs-CZ" b="1" dirty="0" smtClean="0"/>
              <a:t> Otevření </a:t>
            </a:r>
            <a:r>
              <a:rPr lang="cs-CZ" dirty="0" smtClean="0"/>
              <a:t>společné práce s </a:t>
            </a:r>
            <a:r>
              <a:rPr lang="cs-CZ" dirty="0" smtClean="0"/>
              <a:t>klientem </a:t>
            </a:r>
          </a:p>
          <a:p>
            <a:pPr marL="514350" indent="-514350">
              <a:buNone/>
            </a:pPr>
            <a:r>
              <a:rPr lang="cs-CZ" dirty="0" smtClean="0"/>
              <a:t> </a:t>
            </a:r>
            <a:r>
              <a:rPr lang="cs-CZ" dirty="0" smtClean="0"/>
              <a:t>   „</a:t>
            </a:r>
            <a:r>
              <a:rPr lang="cs-CZ" dirty="0" smtClean="0"/>
              <a:t>Co pro Vás mohu udělat?“ </a:t>
            </a:r>
            <a:endParaRPr lang="cs-CZ" dirty="0" smtClean="0"/>
          </a:p>
          <a:p>
            <a:pPr marL="514350" indent="-514350">
              <a:buNone/>
            </a:pPr>
            <a:r>
              <a:rPr lang="cs-CZ" b="1" dirty="0" smtClean="0"/>
              <a:t>3. </a:t>
            </a:r>
            <a:r>
              <a:rPr lang="cs-CZ" b="1" dirty="0" smtClean="0"/>
              <a:t> Dojednávání </a:t>
            </a:r>
            <a:r>
              <a:rPr lang="cs-CZ" dirty="0" smtClean="0"/>
              <a:t>(společné cíle, zakázka)</a:t>
            </a:r>
          </a:p>
          <a:p>
            <a:pPr marL="514350" indent="-514350">
              <a:buNone/>
            </a:pPr>
            <a:r>
              <a:rPr lang="cs-CZ" b="1" dirty="0" smtClean="0"/>
              <a:t>4. </a:t>
            </a:r>
            <a:r>
              <a:rPr lang="cs-CZ" b="1" dirty="0" smtClean="0"/>
              <a:t> Průběh</a:t>
            </a:r>
            <a:r>
              <a:rPr lang="cs-CZ" b="1" u="sng" dirty="0" smtClean="0"/>
              <a:t> 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5. </a:t>
            </a:r>
            <a:r>
              <a:rPr lang="cs-CZ" b="1" dirty="0" smtClean="0"/>
              <a:t> Ukončení</a:t>
            </a:r>
            <a:r>
              <a:rPr lang="cs-CZ" b="1" u="sng" dirty="0" smtClean="0"/>
              <a:t> 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Pomoc - kriteria způsoby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Když je </a:t>
            </a:r>
            <a:r>
              <a:rPr lang="cs-CZ" b="1" dirty="0" smtClean="0"/>
              <a:t>držitelem problému klient</a:t>
            </a:r>
            <a:r>
              <a:rPr lang="cs-CZ" dirty="0" smtClean="0"/>
              <a:t>, pracovník poskytuje </a:t>
            </a:r>
            <a:r>
              <a:rPr lang="cs-CZ" b="1" dirty="0" smtClean="0"/>
              <a:t>pomoc</a:t>
            </a:r>
            <a:r>
              <a:rPr lang="cs-CZ" dirty="0" smtClean="0"/>
              <a:t>.</a:t>
            </a:r>
          </a:p>
          <a:p>
            <a:r>
              <a:rPr lang="cs-CZ" dirty="0" smtClean="0"/>
              <a:t>Způsoby pomoci :  </a:t>
            </a:r>
          </a:p>
          <a:p>
            <a:pPr>
              <a:buNone/>
            </a:pPr>
            <a:r>
              <a:rPr lang="cs-CZ" b="1" dirty="0" smtClean="0"/>
              <a:t>    doprovázení, poradenství, vzdělávání, terapie</a:t>
            </a:r>
            <a:endParaRPr lang="cs-CZ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dojednaný </a:t>
            </a:r>
            <a:r>
              <a:rPr lang="cs-CZ" dirty="0" smtClean="0"/>
              <a:t>způsob společné práce, </a:t>
            </a:r>
            <a:r>
              <a:rPr lang="cs-CZ" dirty="0" smtClean="0"/>
              <a:t>klient si ji  přeje</a:t>
            </a:r>
            <a:endParaRPr lang="cs-CZ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pracovník </a:t>
            </a:r>
            <a:r>
              <a:rPr lang="cs-CZ" dirty="0" smtClean="0"/>
              <a:t>ji nabídl a klient si ji </a:t>
            </a:r>
            <a:r>
              <a:rPr lang="cs-CZ" dirty="0" smtClean="0"/>
              <a:t>zvolil</a:t>
            </a:r>
            <a:r>
              <a:rPr lang="cs-CZ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</a:t>
            </a:r>
            <a:r>
              <a:rPr lang="cs-CZ" dirty="0" smtClean="0"/>
              <a:t>polečná dohoda o spolupráci, kontrakt</a:t>
            </a:r>
            <a:endParaRPr lang="cs-CZ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r</a:t>
            </a:r>
            <a:r>
              <a:rPr lang="cs-CZ" dirty="0" smtClean="0"/>
              <a:t>ovnocenný, </a:t>
            </a:r>
            <a:r>
              <a:rPr lang="cs-CZ" dirty="0" smtClean="0"/>
              <a:t>partnerský vztah mezi klientem a </a:t>
            </a:r>
            <a:r>
              <a:rPr lang="cs-CZ" dirty="0" smtClean="0"/>
              <a:t>SP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Kontrola - kriteria způsoby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Když je </a:t>
            </a:r>
            <a:r>
              <a:rPr lang="cs-CZ" b="1" dirty="0" smtClean="0"/>
              <a:t>držitelem problému</a:t>
            </a:r>
            <a:r>
              <a:rPr lang="cs-CZ" dirty="0" smtClean="0"/>
              <a:t> </a:t>
            </a:r>
            <a:r>
              <a:rPr lang="cs-CZ" b="1" dirty="0" smtClean="0"/>
              <a:t>pracovník</a:t>
            </a:r>
            <a:r>
              <a:rPr lang="cs-CZ" dirty="0" smtClean="0"/>
              <a:t>, přebírá nad klientem </a:t>
            </a:r>
            <a:r>
              <a:rPr lang="cs-CZ" b="1" dirty="0" smtClean="0"/>
              <a:t>kontrolu.</a:t>
            </a:r>
            <a:endParaRPr lang="cs-CZ" dirty="0" smtClean="0"/>
          </a:p>
          <a:p>
            <a:r>
              <a:rPr lang="cs-CZ" dirty="0" smtClean="0"/>
              <a:t>Způsoby kontroly :</a:t>
            </a:r>
          </a:p>
          <a:p>
            <a:pPr>
              <a:buNone/>
            </a:pPr>
            <a:r>
              <a:rPr lang="cs-CZ" dirty="0" smtClean="0"/>
              <a:t>   </a:t>
            </a:r>
            <a:r>
              <a:rPr lang="cs-CZ" b="1" dirty="0" smtClean="0"/>
              <a:t>vyjasňování, přesvědčování, dozor, opatrování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je nevyhnutelná</a:t>
            </a:r>
            <a:r>
              <a:rPr lang="cs-CZ" dirty="0" smtClean="0"/>
              <a:t>, </a:t>
            </a:r>
            <a:r>
              <a:rPr lang="cs-CZ" dirty="0" smtClean="0"/>
              <a:t>účelná a potřebná 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je postavena na zájmech </a:t>
            </a:r>
            <a:r>
              <a:rPr lang="cs-CZ" dirty="0" smtClean="0"/>
              <a:t>jiných lidí než na zájmech </a:t>
            </a:r>
            <a:r>
              <a:rPr lang="cs-CZ" dirty="0" smtClean="0"/>
              <a:t>klientových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smtClean="0"/>
              <a:t>klient je podřazen </a:t>
            </a:r>
            <a:r>
              <a:rPr lang="cs-CZ" dirty="0" err="1" smtClean="0"/>
              <a:t>soc</a:t>
            </a:r>
            <a:r>
              <a:rPr lang="cs-CZ" dirty="0" smtClean="0"/>
              <a:t>. pracovníkovi</a:t>
            </a:r>
            <a:r>
              <a:rPr lang="cs-CZ" dirty="0" smtClean="0"/>
              <a:t>  </a:t>
            </a:r>
            <a:endParaRPr lang="cs-CZ" dirty="0" smtClean="0"/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347</Words>
  <Application>Microsoft Office PowerPoint</Application>
  <PresentationFormat>Předvádění na obrazovce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Systemický přístup v SP</vt:lpstr>
      <vt:lpstr>Systemický přístup pojem a východiska</vt:lpstr>
      <vt:lpstr>Teorie systémů</vt:lpstr>
      <vt:lpstr>Konstruktivismus</vt:lpstr>
      <vt:lpstr>Systemický přístup v SP</vt:lpstr>
      <vt:lpstr>Rozhovor v systemickém přístupu</vt:lpstr>
      <vt:lpstr>Pomoc - kriteria způsoby </vt:lpstr>
      <vt:lpstr>Kontrola - kriteria způsoby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Systemický přístup v SP</dc:title>
  <dc:creator>vorlova</dc:creator>
  <cp:lastModifiedBy>vorlova</cp:lastModifiedBy>
  <cp:revision>12</cp:revision>
  <dcterms:created xsi:type="dcterms:W3CDTF">2014-03-12T08:41:28Z</dcterms:created>
  <dcterms:modified xsi:type="dcterms:W3CDTF">2014-03-17T13:42:12Z</dcterms:modified>
</cp:coreProperties>
</file>