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513F7-44D1-45DC-AA31-5DCE38B4FBE4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3EF2D-08F3-453B-8DB3-0B69E63B59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Humanistické a existenciální teorie v SP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Teorie a přístupy v SP LS 2014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a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Objevování a aktivizace vnitřních možností člověka</a:t>
            </a:r>
          </a:p>
          <a:p>
            <a:r>
              <a:rPr lang="cs-CZ" dirty="0" smtClean="0"/>
              <a:t>Člověk je autonomní osobnost, která má za všech okolností hodnotu</a:t>
            </a:r>
          </a:p>
          <a:p>
            <a:r>
              <a:rPr lang="cs-CZ" dirty="0" smtClean="0"/>
              <a:t>Klient je expert na svůj život</a:t>
            </a:r>
          </a:p>
          <a:p>
            <a:r>
              <a:rPr lang="cs-CZ" dirty="0" smtClean="0"/>
              <a:t>Potenciál a prostředky k řešení problémových situací  -  klientovy vnitřní zdroje  a jeho sociální zázemí 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Hierarchie lidských potřeb</a:t>
            </a:r>
            <a:br>
              <a:rPr lang="cs-CZ" dirty="0" smtClean="0"/>
            </a:br>
            <a:r>
              <a:rPr lang="cs-CZ" sz="2800" dirty="0" smtClean="0"/>
              <a:t>Abraham Herold </a:t>
            </a:r>
            <a:r>
              <a:rPr lang="cs-CZ" sz="2800" dirty="0" err="1" smtClean="0"/>
              <a:t>Maslow</a:t>
            </a:r>
            <a:endParaRPr lang="cs-CZ" dirty="0"/>
          </a:p>
        </p:txBody>
      </p:sp>
      <p:pic>
        <p:nvPicPr>
          <p:cNvPr id="4" name="Zástupný symbol pro obsah 3" descr="Maslow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Přístup zaměřený na klienta </a:t>
            </a:r>
            <a:br>
              <a:rPr lang="cs-CZ" dirty="0" smtClean="0"/>
            </a:br>
            <a:r>
              <a:rPr lang="cs-CZ" sz="3100" dirty="0" err="1" smtClean="0"/>
              <a:t>Carl</a:t>
            </a:r>
            <a:r>
              <a:rPr lang="cs-CZ" sz="3100" dirty="0" smtClean="0"/>
              <a:t> </a:t>
            </a:r>
            <a:r>
              <a:rPr lang="cs-CZ" sz="3100" dirty="0" err="1" smtClean="0"/>
              <a:t>Random</a:t>
            </a:r>
            <a:r>
              <a:rPr lang="cs-CZ" sz="3100" dirty="0" smtClean="0"/>
              <a:t> </a:t>
            </a:r>
            <a:r>
              <a:rPr lang="cs-CZ" sz="3100" dirty="0" err="1" smtClean="0"/>
              <a:t>Rogers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Člověk má právo  na vlastní důstojnost a rozvoj, jeho podstata je přirozeně dobrá</a:t>
            </a:r>
          </a:p>
          <a:p>
            <a:r>
              <a:rPr lang="cs-CZ" dirty="0" smtClean="0"/>
              <a:t>Člověk je schopen uvědomovat si své vlastní hodnoty, řídit se jimi, být odpovědný k sobě i druhým</a:t>
            </a:r>
          </a:p>
          <a:p>
            <a:r>
              <a:rPr lang="cs-CZ" dirty="0" smtClean="0"/>
              <a:t>Člověk je schopen se sám rozvíjet a utvářet své pozitivní vlastnosti</a:t>
            </a:r>
          </a:p>
          <a:p>
            <a:r>
              <a:rPr lang="cs-CZ" dirty="0" smtClean="0"/>
              <a:t>Člověk je schopen uspořádat a hodnotit své vlastní  pocity, myšlenky, chování</a:t>
            </a:r>
          </a:p>
          <a:p>
            <a:r>
              <a:rPr lang="cs-CZ" dirty="0" smtClean="0"/>
              <a:t>Člověk je schopen konstruktivní změny a osobnostního vývoje,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err="1" smtClean="0"/>
              <a:t>Sebeaktualizace</a:t>
            </a:r>
            <a:r>
              <a:rPr lang="cs-CZ" dirty="0" smtClean="0"/>
              <a:t> (snaha uchovat a rozvíjet vlastní existenci)</a:t>
            </a:r>
          </a:p>
          <a:p>
            <a:r>
              <a:rPr lang="cs-CZ" dirty="0" err="1" smtClean="0"/>
              <a:t>Sebepojetí</a:t>
            </a:r>
            <a:r>
              <a:rPr lang="cs-CZ" dirty="0" smtClean="0"/>
              <a:t> (vztah člověka k sobě samému)</a:t>
            </a:r>
          </a:p>
          <a:p>
            <a:r>
              <a:rPr lang="cs-CZ" b="1" dirty="0" smtClean="0"/>
              <a:t>Bezpodmínečné pozitivní přijetí klienta</a:t>
            </a:r>
          </a:p>
          <a:p>
            <a:r>
              <a:rPr lang="cs-CZ" b="1" dirty="0" smtClean="0"/>
              <a:t>Empatie</a:t>
            </a:r>
          </a:p>
          <a:p>
            <a:r>
              <a:rPr lang="cs-CZ" b="1" dirty="0" smtClean="0"/>
              <a:t>Kongruence </a:t>
            </a:r>
            <a:r>
              <a:rPr lang="cs-CZ" dirty="0" smtClean="0"/>
              <a:t>(být sám sebou, )</a:t>
            </a:r>
          </a:p>
          <a:p>
            <a:r>
              <a:rPr lang="cs-CZ" b="1" dirty="0" smtClean="0"/>
              <a:t>Nedirektivní, nehodnotící  přístup</a:t>
            </a:r>
          </a:p>
          <a:p>
            <a:r>
              <a:rPr lang="cs-CZ" b="1" dirty="0" smtClean="0"/>
              <a:t>Aktivní naslouchání </a:t>
            </a:r>
          </a:p>
          <a:p>
            <a:r>
              <a:rPr lang="cs-CZ" b="1" dirty="0" smtClean="0"/>
              <a:t>Vztah  a sdílení vztahu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Logoterapie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Viktor Emanuel </a:t>
            </a:r>
            <a:r>
              <a:rPr lang="cs-CZ" sz="3100" dirty="0" err="1" smtClean="0"/>
              <a:t>Frankl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Podstatou člověka je touha po smyslu</a:t>
            </a:r>
          </a:p>
          <a:p>
            <a:r>
              <a:rPr lang="cs-CZ" dirty="0"/>
              <a:t>Nalézání smyslu je vždy vysoce individuálním výkonem, který není nikdy definitivně ukončen, smysl života se mění podle životní etapy, v níž se nacházíme. </a:t>
            </a:r>
            <a:endParaRPr lang="cs-CZ" dirty="0" smtClean="0"/>
          </a:p>
          <a:p>
            <a:r>
              <a:rPr lang="cs-CZ" b="1" dirty="0"/>
              <a:t>tři hlavní cesty ke smyslu</a:t>
            </a:r>
            <a:r>
              <a:rPr lang="cs-CZ" dirty="0"/>
              <a:t>:</a:t>
            </a:r>
          </a:p>
          <a:p>
            <a:pPr lvl="0">
              <a:buFont typeface="Wingdings" pitchFamily="2" charset="2"/>
              <a:buChar char="ü"/>
            </a:pPr>
            <a:r>
              <a:rPr lang="cs-CZ" b="1" dirty="0"/>
              <a:t>prožívání něčeho hezkého a cenného </a:t>
            </a:r>
            <a:r>
              <a:rPr lang="cs-CZ" dirty="0"/>
              <a:t>(zejména vztahů k lidem),</a:t>
            </a:r>
          </a:p>
          <a:p>
            <a:pPr lvl="0">
              <a:buFont typeface="Wingdings" pitchFamily="2" charset="2"/>
              <a:buChar char="ü"/>
            </a:pPr>
            <a:r>
              <a:rPr lang="cs-CZ" b="1" dirty="0"/>
              <a:t>vytváření hodnot, z nichž mají druzí užitek, každá činnost může mít skrytý smysl </a:t>
            </a:r>
            <a:r>
              <a:rPr lang="cs-CZ" dirty="0"/>
              <a:t>(péče o rodinu, práce, občanské aktivity),</a:t>
            </a:r>
          </a:p>
          <a:p>
            <a:pPr lvl="0">
              <a:buFont typeface="Wingdings" pitchFamily="2" charset="2"/>
              <a:buChar char="ü"/>
            </a:pPr>
            <a:r>
              <a:rPr lang="cs-CZ" b="1" dirty="0"/>
              <a:t>zastávání vnitřních přesvědčení (</a:t>
            </a:r>
            <a:r>
              <a:rPr lang="cs-CZ" dirty="0"/>
              <a:t>mezi nimiž má zvláštní postavení přesvědčení o hodnotě života, které člověku pomáhá zvládat nejnáročnější situace).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263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Humanistické a existenciální teorie v SP</vt:lpstr>
      <vt:lpstr>Východiska a charakteristiky</vt:lpstr>
      <vt:lpstr>Hierarchie lidských potřeb Abraham Herold Maslow</vt:lpstr>
      <vt:lpstr>Přístup zaměřený na klienta  Carl Random Rogers</vt:lpstr>
      <vt:lpstr>Snímek 5</vt:lpstr>
      <vt:lpstr>Logoterapie Viktor Emanuel Frankl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Humanistické a existenciální teorie v SP</dc:title>
  <dc:creator>vorlova</dc:creator>
  <cp:lastModifiedBy>vorlova</cp:lastModifiedBy>
  <cp:revision>40</cp:revision>
  <dcterms:created xsi:type="dcterms:W3CDTF">2014-02-25T07:50:59Z</dcterms:created>
  <dcterms:modified xsi:type="dcterms:W3CDTF">2014-02-25T14:22:11Z</dcterms:modified>
</cp:coreProperties>
</file>