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4" r:id="rId3"/>
    <p:sldId id="257" r:id="rId4"/>
    <p:sldId id="279" r:id="rId5"/>
    <p:sldId id="280" r:id="rId6"/>
    <p:sldId id="258" r:id="rId7"/>
    <p:sldId id="268" r:id="rId8"/>
    <p:sldId id="260" r:id="rId9"/>
    <p:sldId id="261" r:id="rId10"/>
    <p:sldId id="259" r:id="rId11"/>
    <p:sldId id="262" r:id="rId12"/>
    <p:sldId id="263" r:id="rId13"/>
    <p:sldId id="271" r:id="rId14"/>
    <p:sldId id="264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81" r:id="rId23"/>
    <p:sldId id="282" r:id="rId24"/>
    <p:sldId id="283" r:id="rId2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-27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744048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136857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319444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375172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271589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5379922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15141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1253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89986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0646032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4272692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B54AD-6ED9-43E6-B602-E33D86D07ECD}" type="datetimeFigureOut">
              <a:rPr lang="cs-CZ" smtClean="0"/>
              <a:pPr/>
              <a:t>10.3.2014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129A49-B9F6-4DEF-BFE2-6B32E89FDB6A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83193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Sociální práce ve zdravotnictví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Hana Janečková</a:t>
            </a:r>
          </a:p>
          <a:p>
            <a:r>
              <a:rPr lang="cs-CZ" dirty="0" smtClean="0"/>
              <a:t>2014</a:t>
            </a:r>
          </a:p>
          <a:p>
            <a:r>
              <a:rPr lang="cs-CZ" dirty="0" smtClean="0"/>
              <a:t>ETF UK</a:t>
            </a:r>
          </a:p>
          <a:p>
            <a:r>
              <a:rPr lang="cs-CZ" dirty="0" smtClean="0"/>
              <a:t>3. LF UK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6103552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Cílové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cs-CZ" smtClean="0"/>
          </a:p>
          <a:p>
            <a:r>
              <a:rPr lang="cs-CZ" smtClean="0"/>
              <a:t>Křehcí </a:t>
            </a:r>
            <a:r>
              <a:rPr lang="cs-CZ" dirty="0" smtClean="0"/>
              <a:t>senioři </a:t>
            </a:r>
          </a:p>
          <a:p>
            <a:r>
              <a:rPr lang="cs-CZ" altLang="cs-CZ" dirty="0" smtClean="0"/>
              <a:t>Dlouhodobě nemocní (lidé onkologicky nemocní, s KVCH, s dialýzou, s diabetes, s roztroušená sklerózou apod.)  </a:t>
            </a:r>
          </a:p>
          <a:p>
            <a:r>
              <a:rPr lang="cs-CZ" altLang="cs-CZ" dirty="0" smtClean="0"/>
              <a:t>Lidé se zkušeností s duševním onemocněním</a:t>
            </a:r>
          </a:p>
          <a:p>
            <a:r>
              <a:rPr lang="cs-CZ" altLang="cs-CZ" dirty="0" smtClean="0"/>
              <a:t>Děti</a:t>
            </a:r>
          </a:p>
          <a:p>
            <a:r>
              <a:rPr lang="cs-CZ" altLang="cs-CZ" dirty="0" smtClean="0"/>
              <a:t>Lidé s tělesným postižením (s poruchou mobility, po těžkých úrazech – hlavy, páteře, po amputacích)</a:t>
            </a:r>
          </a:p>
          <a:p>
            <a:r>
              <a:rPr lang="cs-CZ" altLang="cs-CZ" dirty="0" smtClean="0"/>
              <a:t>Lidé s kombinovaným postižením</a:t>
            </a:r>
            <a:endParaRPr lang="cs-CZ" dirty="0" smtClean="0"/>
          </a:p>
          <a:p>
            <a:r>
              <a:rPr lang="cs-CZ" dirty="0" smtClean="0"/>
              <a:t>Lidé s drogovou závislostí</a:t>
            </a:r>
          </a:p>
          <a:p>
            <a:r>
              <a:rPr lang="cs-CZ" dirty="0" smtClean="0"/>
              <a:t>Lidé bez přístřeší, žijící v extrémní chudobě</a:t>
            </a:r>
          </a:p>
          <a:p>
            <a:r>
              <a:rPr lang="cs-CZ" dirty="0" smtClean="0"/>
              <a:t>Migranti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7835034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57885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b="1" smtClean="0"/>
              <a:t>Základní principy </a:t>
            </a:r>
            <a:br>
              <a:rPr lang="cs-CZ" altLang="cs-CZ" b="1" smtClean="0"/>
            </a:br>
            <a:r>
              <a:rPr lang="cs-CZ" altLang="cs-CZ" b="1" smtClean="0"/>
              <a:t>dlouhodobé péče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773238"/>
            <a:ext cx="8686800" cy="43529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b="1" dirty="0" smtClean="0"/>
              <a:t>De – institucionalizace </a:t>
            </a:r>
            <a:r>
              <a:rPr lang="cs-CZ" altLang="cs-CZ" sz="2400" dirty="0" smtClean="0"/>
              <a:t>(transformace institucí)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b="1" dirty="0" smtClean="0"/>
              <a:t>De – </a:t>
            </a:r>
            <a:r>
              <a:rPr lang="cs-CZ" altLang="cs-CZ" sz="2400" b="1" dirty="0" err="1" smtClean="0"/>
              <a:t>sektorializace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(spolupráce sektorů sociálního a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400" dirty="0" smtClean="0"/>
              <a:t>                                      zdravotnického)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b="1" dirty="0" smtClean="0"/>
              <a:t>De – </a:t>
            </a:r>
            <a:r>
              <a:rPr lang="cs-CZ" altLang="cs-CZ" sz="2400" b="1" dirty="0" err="1" smtClean="0"/>
              <a:t>medicinalizace</a:t>
            </a:r>
            <a:r>
              <a:rPr lang="cs-CZ" altLang="cs-CZ" sz="2400" b="1" dirty="0" smtClean="0"/>
              <a:t> </a:t>
            </a:r>
            <a:r>
              <a:rPr lang="cs-CZ" altLang="cs-CZ" sz="2400" dirty="0" smtClean="0"/>
              <a:t>(režimově, nesmí znamenat snížení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400" dirty="0"/>
              <a:t> </a:t>
            </a:r>
            <a:r>
              <a:rPr lang="cs-CZ" altLang="cs-CZ" sz="2400" dirty="0" smtClean="0"/>
              <a:t>                                       dostupnosti zdravotní péče)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b="1" dirty="0" smtClean="0"/>
              <a:t>De – profesionalizace </a:t>
            </a:r>
            <a:r>
              <a:rPr lang="cs-CZ" altLang="cs-CZ" sz="2400" dirty="0" smtClean="0"/>
              <a:t>(neznamená snížení kvality péče)</a:t>
            </a:r>
          </a:p>
          <a:p>
            <a:pPr eaLnBrk="1" hangingPunct="1">
              <a:lnSpc>
                <a:spcPct val="90000"/>
              </a:lnSpc>
              <a:defRPr/>
            </a:pPr>
            <a:endParaRPr lang="cs-CZ" altLang="cs-CZ" sz="240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s-CZ" altLang="cs-CZ" sz="2400" b="1" dirty="0" smtClean="0"/>
              <a:t>Princip subsidiarity</a:t>
            </a:r>
            <a:r>
              <a:rPr lang="cs-CZ" altLang="cs-CZ" sz="2400" dirty="0" smtClean="0"/>
              <a:t> – problém řešíme způsobem, který je nejdostupnější, nejefektivnější, na lokální úrovni (posílení role jedince, rodiny, obce, regionu); pouze problémy, které nelze řešit lokálně, se řeší na centrální úrovni (MPSV, MZČR)</a:t>
            </a:r>
          </a:p>
        </p:txBody>
      </p:sp>
    </p:spTree>
    <p:extLst>
      <p:ext uri="{BB962C8B-B14F-4D97-AF65-F5344CB8AC3E}">
        <p14:creationId xmlns="" xmlns:p14="http://schemas.microsoft.com/office/powerpoint/2010/main" val="3228003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28600"/>
            <a:ext cx="8229600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3200" b="1" smtClean="0"/>
              <a:t>Následná/dlouhodobá péče o osoby s ohroženou/omezenou soběstačností?</a:t>
            </a:r>
            <a:r>
              <a:rPr lang="cs-CZ" altLang="cs-CZ" sz="4000" b="1" smtClean="0"/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b="1" dirty="0" smtClean="0"/>
              <a:t>Následná péče</a:t>
            </a:r>
            <a:r>
              <a:rPr lang="cs-CZ" altLang="cs-CZ" sz="1800" dirty="0" smtClean="0"/>
              <a:t> – pojem, který nedostatečně vyjadřuje nutnou potřebu neoddělitelnosti a návaznosti zdravotní a sociální složky – úzké pojetí péče o „odložené“ pacienty.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altLang="cs-CZ" sz="20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1800" b="1" dirty="0" smtClean="0"/>
              <a:t>Dlouhodobá péče</a:t>
            </a:r>
            <a:r>
              <a:rPr lang="cs-CZ" altLang="cs-CZ" sz="1800" dirty="0" smtClean="0"/>
              <a:t> (long-term care, LTC) - EU, USA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komplexní, integrovaná, sociálně-zdravotní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koordinovaná (case management, individuální plánování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       podpory/péče/služeb pro jednotlivé pacienty/klienty)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sdílená (spolupráce formálních služeb a neformální, tj. rodinné péče –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       podpora pečujících rodin)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kontinuální (nepřetržité poskytování potřebných zdravotně sociálních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       služeb, v rozsahu, které odpovídají zdravotnímu stavu a sociální situaci 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/>
              <a:t> </a:t>
            </a:r>
            <a:r>
              <a:rPr lang="cs-CZ" altLang="cs-CZ" sz="1800" dirty="0" smtClean="0"/>
              <a:t>           člověka)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komunitní (</a:t>
            </a:r>
            <a:r>
              <a:rPr lang="cs-CZ" altLang="cs-CZ" sz="1800" dirty="0" err="1" smtClean="0"/>
              <a:t>community-based</a:t>
            </a:r>
            <a:r>
              <a:rPr lang="cs-CZ" altLang="cs-CZ" sz="1800" dirty="0" smtClean="0"/>
              <a:t>, v přirozeném sociálním prostředí)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týmová (růst kompetencí nelékařských profesí a sociálních pracovníků)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za všech okolností </a:t>
            </a:r>
            <a:r>
              <a:rPr lang="cs-CZ" altLang="cs-CZ" sz="1800" b="1" dirty="0" smtClean="0"/>
              <a:t>důstojná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1800" dirty="0" smtClean="0"/>
              <a:t>          - využívající moderní technologie (</a:t>
            </a:r>
            <a:r>
              <a:rPr lang="cs-CZ" altLang="cs-CZ" sz="1800" dirty="0" err="1" smtClean="0"/>
              <a:t>videokomunikace</a:t>
            </a:r>
            <a:r>
              <a:rPr lang="cs-CZ" altLang="cs-CZ" sz="1800" dirty="0" smtClean="0"/>
              <a:t>)</a:t>
            </a:r>
          </a:p>
          <a:p>
            <a:pPr eaLnBrk="1" hangingPunct="1">
              <a:lnSpc>
                <a:spcPct val="80000"/>
              </a:lnSpc>
              <a:defRPr/>
            </a:pPr>
            <a:endParaRPr lang="cs-CZ" altLang="cs-CZ" sz="1800" dirty="0" smtClean="0"/>
          </a:p>
          <a:p>
            <a:pPr eaLnBrk="1" hangingPunct="1">
              <a:lnSpc>
                <a:spcPct val="80000"/>
              </a:lnSpc>
              <a:defRPr/>
            </a:pPr>
            <a:endParaRPr lang="cs-CZ" altLang="cs-CZ" sz="2000" dirty="0" smtClean="0"/>
          </a:p>
        </p:txBody>
      </p:sp>
    </p:spTree>
    <p:extLst>
      <p:ext uri="{BB962C8B-B14F-4D97-AF65-F5344CB8AC3E}">
        <p14:creationId xmlns="" xmlns:p14="http://schemas.microsoft.com/office/powerpoint/2010/main" val="3563965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Cíle dlouhodobé péče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Prioritou musí být prevence: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     - kvalitní sociální práce,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     - podpora zdraví (informace pro stárnoucí populaci: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       </a:t>
            </a:r>
            <a:r>
              <a:rPr lang="cs-CZ" altLang="cs-CZ" sz="2000" smtClean="0"/>
              <a:t>hýbat se, kvalitně a méně jíst, rozvíjet vztahy,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zaměstnávat mozek, myslet na konec života, šetřit finance na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lepší péči)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Péče kvalitní, tj. podporující kvalitu života, důstojnost</a:t>
            </a:r>
            <a:r>
              <a:rPr lang="cs-CZ" altLang="cs-CZ" sz="2000" smtClean="0"/>
              <a:t> („zacházejte se mnou jako s člověkem“)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Péče orientovaná na člověka</a:t>
            </a:r>
            <a:r>
              <a:rPr lang="cs-CZ" altLang="cs-CZ" sz="2000" smtClean="0"/>
              <a:t> (individualizovaná péče, personalizovaná péče - IP)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Vztahová péče</a:t>
            </a:r>
            <a:r>
              <a:rPr lang="cs-CZ" altLang="cs-CZ" sz="2000" smtClean="0"/>
              <a:t> (podpora vztahové propojenosti lidí, lidské pospolitosti, komunity)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Psychosociální intervence</a:t>
            </a:r>
            <a:r>
              <a:rPr lang="cs-CZ" altLang="cs-CZ" sz="2000" smtClean="0"/>
              <a:t> vedle farmakoterapie (evidence based, např. Orrell, Woods aj.)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</p:txBody>
      </p:sp>
    </p:spTree>
    <p:extLst>
      <p:ext uri="{BB962C8B-B14F-4D97-AF65-F5344CB8AC3E}">
        <p14:creationId xmlns="" xmlns:p14="http://schemas.microsoft.com/office/powerpoint/2010/main" val="374370785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274638"/>
            <a:ext cx="8893175" cy="11430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Modely dlouhodobé péče </a:t>
            </a:r>
            <a:br>
              <a:rPr lang="cs-CZ" altLang="cs-CZ" sz="4000" b="1" smtClean="0"/>
            </a:br>
            <a:r>
              <a:rPr lang="cs-CZ" altLang="cs-CZ" sz="4000" b="1" smtClean="0"/>
              <a:t>o seniory </a:t>
            </a:r>
            <a:br>
              <a:rPr lang="cs-CZ" altLang="cs-CZ" sz="4000" b="1" smtClean="0"/>
            </a:br>
            <a:r>
              <a:rPr lang="cs-CZ" altLang="cs-CZ" sz="4000" b="1" smtClean="0"/>
              <a:t>a osoby se zdravotním postižením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685800" y="1981200"/>
            <a:ext cx="3810000" cy="4471988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smtClean="0"/>
              <a:t>Disabling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smtClean="0"/>
              <a:t>(zneschopňující)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Nekvalitní lékařská a ošetř. péče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Tlak na propouštění (rutina)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Žádná nebo pozdní rehabilitace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Žádné komplexní funkční hodnocení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Žádný rehabilitační plán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Spirála neschopnosti (disabling)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Rozvoj disability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Imobilizační syndrom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Sociální vyloučení, izolace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smtClean="0"/>
          </a:p>
        </p:txBody>
      </p:sp>
      <p:sp>
        <p:nvSpPr>
          <p:cNvPr id="1434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1981200"/>
            <a:ext cx="4387850" cy="46164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smtClean="0"/>
              <a:t>Enabling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400" b="1" smtClean="0"/>
              <a:t>(uschopňující)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4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Kvalitní akutní lékařská a ošetř. péče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Okamžitá intenzivní rehabilitační péče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Soustavné hodnocení dosažených výsledků a celkového funkčního stavu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Průběžná modifikace rehabilitačního plánu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Podpora všech zachovalých schopností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Plánované propouštění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Kompenzační pomůcky, úprava prostředí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Management navazujících služeb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Sociální začlenění, podpora soběstačnosti  a nezávislosti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Standardy kvality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b="1" smtClean="0"/>
          </a:p>
        </p:txBody>
      </p:sp>
    </p:spTree>
    <p:extLst>
      <p:ext uri="{BB962C8B-B14F-4D97-AF65-F5344CB8AC3E}">
        <p14:creationId xmlns="" xmlns:p14="http://schemas.microsoft.com/office/powerpoint/2010/main" val="5997951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>
                <a:solidFill>
                  <a:srgbClr val="000000"/>
                </a:solidFill>
                <a:cs typeface="Times New Roman" pitchFamily="18" charset="0"/>
              </a:rPr>
              <a:t>Komunitní</a:t>
            </a:r>
            <a:r>
              <a:rPr lang="cs-CZ" altLang="cs-CZ" smtClean="0">
                <a:solidFill>
                  <a:srgbClr val="000000"/>
                </a:solidFill>
                <a:ea typeface="MS Mincho" pitchFamily="49" charset="-128"/>
              </a:rPr>
              <a:t> ošet</a:t>
            </a:r>
            <a:r>
              <a:rPr lang="cs-CZ" altLang="cs-CZ" smtClean="0">
                <a:solidFill>
                  <a:srgbClr val="000000"/>
                </a:solidFill>
              </a:rPr>
              <a:t>ř</a:t>
            </a:r>
            <a:r>
              <a:rPr lang="cs-CZ" altLang="cs-CZ" smtClean="0">
                <a:solidFill>
                  <a:srgbClr val="000000"/>
                </a:solidFill>
                <a:ea typeface="MS Mincho" pitchFamily="49" charset="-128"/>
              </a:rPr>
              <a:t>ovatelsk</a:t>
            </a:r>
            <a:r>
              <a:rPr lang="cs-CZ" altLang="cs-CZ" smtClean="0">
                <a:solidFill>
                  <a:srgbClr val="000000"/>
                </a:solidFill>
              </a:rPr>
              <a:t>á</a:t>
            </a:r>
            <a:r>
              <a:rPr lang="cs-CZ" altLang="cs-CZ" smtClean="0">
                <a:solidFill>
                  <a:srgbClr val="000000"/>
                </a:solidFill>
                <a:ea typeface="MS Mincho" pitchFamily="49" charset="-128"/>
              </a:rPr>
              <a:t> pé</a:t>
            </a:r>
            <a:r>
              <a:rPr lang="cs-CZ" altLang="cs-CZ" smtClean="0">
                <a:solidFill>
                  <a:srgbClr val="000000"/>
                </a:solidFill>
              </a:rPr>
              <a:t>če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cs-CZ" altLang="cs-CZ" sz="2800" smtClean="0">
                <a:solidFill>
                  <a:srgbClr val="000000"/>
                </a:solidFill>
              </a:rPr>
              <a:t>Prostupuje celou koncepci o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</a:rPr>
              <a:t>š</a:t>
            </a:r>
            <a:r>
              <a:rPr lang="cs-CZ" altLang="cs-CZ" sz="2800" smtClean="0">
                <a:solidFill>
                  <a:srgbClr val="000000"/>
                </a:solidFill>
              </a:rPr>
              <a:t>etřovatelstv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</a:rPr>
              <a:t>í</a:t>
            </a:r>
            <a:endParaRPr lang="cs-CZ" altLang="cs-CZ" sz="28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cs-CZ" altLang="cs-CZ" sz="28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>
                <a:solidFill>
                  <a:srgbClr val="000000"/>
                </a:solidFill>
              </a:rPr>
              <a:t>R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ozum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</a:t>
            </a:r>
            <a:r>
              <a:rPr lang="cs-CZ" altLang="cs-CZ" sz="2800" smtClean="0">
                <a:solidFill>
                  <a:srgbClr val="000000"/>
                </a:solidFill>
              </a:rPr>
              <a:t>se j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</a:rPr>
              <a:t> 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soubor odborných </a:t>
            </a:r>
            <a:r>
              <a:rPr lang="cs-CZ" altLang="cs-CZ" sz="2800" smtClean="0">
                <a:solidFill>
                  <a:srgbClr val="000000"/>
                </a:solidFill>
              </a:rPr>
              <a:t>č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innost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zam</a:t>
            </a:r>
            <a:r>
              <a:rPr lang="cs-CZ" altLang="cs-CZ" sz="2800" smtClean="0">
                <a:solidFill>
                  <a:srgbClr val="000000"/>
                </a:solidFill>
              </a:rPr>
              <a:t>ěř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ených na 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prevenci, udr</a:t>
            </a:r>
            <a:r>
              <a:rPr lang="cs-CZ" altLang="cs-CZ" sz="2800" b="1" smtClean="0">
                <a:solidFill>
                  <a:srgbClr val="000000"/>
                </a:solidFill>
              </a:rPr>
              <a:t>ž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en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, podporu a navr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á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cen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 zdrav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jednotlivc</a:t>
            </a:r>
            <a:r>
              <a:rPr lang="cs-CZ" altLang="cs-CZ" sz="2800" smtClean="0">
                <a:solidFill>
                  <a:srgbClr val="000000"/>
                </a:solidFill>
              </a:rPr>
              <a:t>ů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, rodin a osob, maj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c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ch 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spole</a:t>
            </a:r>
            <a:r>
              <a:rPr lang="cs-CZ" altLang="cs-CZ" sz="2800" b="1" smtClean="0">
                <a:solidFill>
                  <a:srgbClr val="000000"/>
                </a:solidFill>
              </a:rPr>
              <a:t>č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n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é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 soci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á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ln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 prost</a:t>
            </a:r>
            <a:r>
              <a:rPr lang="cs-CZ" altLang="cs-CZ" sz="2800" b="1" smtClean="0">
                <a:solidFill>
                  <a:srgbClr val="000000"/>
                </a:solidFill>
              </a:rPr>
              <a:t>ř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ed</a:t>
            </a:r>
            <a:r>
              <a:rPr lang="cs-CZ" altLang="cs-CZ" sz="2800" b="1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.</a:t>
            </a:r>
            <a:endParaRPr lang="cs-CZ" altLang="cs-CZ" sz="28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800" smtClean="0">
              <a:solidFill>
                <a:srgbClr val="000000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O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š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et</a:t>
            </a:r>
            <a:r>
              <a:rPr lang="cs-CZ" altLang="cs-CZ" sz="2800" smtClean="0">
                <a:solidFill>
                  <a:srgbClr val="000000"/>
                </a:solidFill>
              </a:rPr>
              <a:t>ř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ovatelstv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si i v komunitn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p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é</a:t>
            </a:r>
            <a:r>
              <a:rPr lang="cs-CZ" altLang="cs-CZ" sz="2800" smtClean="0">
                <a:solidFill>
                  <a:srgbClr val="000000"/>
                </a:solidFill>
              </a:rPr>
              <a:t>č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i vytvo</a:t>
            </a:r>
            <a:r>
              <a:rPr lang="cs-CZ" altLang="cs-CZ" sz="2800" smtClean="0">
                <a:solidFill>
                  <a:srgbClr val="000000"/>
                </a:solidFill>
              </a:rPr>
              <a:t>ř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ilo vlastn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í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pole p</a:t>
            </a:r>
            <a:r>
              <a:rPr lang="cs-CZ" altLang="cs-CZ" sz="2800" smtClean="0">
                <a:solidFill>
                  <a:srgbClr val="000000"/>
                </a:solidFill>
              </a:rPr>
              <a:t>ů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sobnosti, v n</a:t>
            </a:r>
            <a:r>
              <a:rPr lang="cs-CZ" altLang="cs-CZ" sz="2800" smtClean="0">
                <a:solidFill>
                  <a:srgbClr val="000000"/>
                </a:solidFill>
              </a:rPr>
              <a:t>ě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m</a:t>
            </a:r>
            <a:r>
              <a:rPr lang="cs-CZ" altLang="cs-CZ" sz="2800" smtClean="0">
                <a:solidFill>
                  <a:srgbClr val="000000"/>
                </a:solidFill>
              </a:rPr>
              <a:t>ž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 o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š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et</a:t>
            </a:r>
            <a:r>
              <a:rPr lang="cs-CZ" altLang="cs-CZ" sz="2800" smtClean="0">
                <a:solidFill>
                  <a:srgbClr val="000000"/>
                </a:solidFill>
              </a:rPr>
              <a:t>ř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ovatelský person</a:t>
            </a:r>
            <a:r>
              <a:rPr lang="cs-CZ" altLang="cs-CZ" sz="2800" smtClean="0">
                <a:solidFill>
                  <a:srgbClr val="000000"/>
                </a:solidFill>
                <a:latin typeface="Times New Roman" pitchFamily="18" charset="0"/>
                <a:ea typeface="MS Mincho" pitchFamily="49" charset="-128"/>
              </a:rPr>
              <a:t>á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l pracuje 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výrazn</a:t>
            </a:r>
            <a:r>
              <a:rPr lang="cs-CZ" altLang="cs-CZ" sz="2800" b="1" smtClean="0">
                <a:solidFill>
                  <a:srgbClr val="000000"/>
                </a:solidFill>
              </a:rPr>
              <a:t>ě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 samostatn</a:t>
            </a:r>
            <a:r>
              <a:rPr lang="cs-CZ" altLang="cs-CZ" sz="2800" b="1" smtClean="0">
                <a:solidFill>
                  <a:srgbClr val="000000"/>
                </a:solidFill>
              </a:rPr>
              <a:t>ě</a:t>
            </a:r>
            <a:r>
              <a:rPr lang="cs-CZ" altLang="cs-CZ" sz="2800" b="1" smtClean="0">
                <a:solidFill>
                  <a:srgbClr val="000000"/>
                </a:solidFill>
                <a:ea typeface="MS Mincho" pitchFamily="49" charset="-128"/>
              </a:rPr>
              <a:t>ji</a:t>
            </a:r>
            <a:r>
              <a:rPr lang="cs-CZ" altLang="cs-CZ" sz="2800" smtClean="0">
                <a:solidFill>
                  <a:srgbClr val="000000"/>
                </a:solidFill>
                <a:ea typeface="MS Mincho" pitchFamily="49" charset="-128"/>
              </a:rPr>
              <a:t>. </a:t>
            </a:r>
          </a:p>
        </p:txBody>
      </p:sp>
    </p:spTree>
    <p:extLst>
      <p:ext uri="{BB962C8B-B14F-4D97-AF65-F5344CB8AC3E}">
        <p14:creationId xmlns="" xmlns:p14="http://schemas.microsoft.com/office/powerpoint/2010/main" val="31647048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Ošetřovatelský proces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altLang="cs-CZ" sz="2800" smtClean="0"/>
          </a:p>
          <a:p>
            <a:pPr eaLnBrk="1" hangingPunct="1">
              <a:lnSpc>
                <a:spcPct val="90000"/>
              </a:lnSpc>
            </a:pPr>
            <a:r>
              <a:rPr lang="cs-CZ" altLang="cs-CZ" sz="2800" smtClean="0">
                <a:cs typeface="Times New Roman" pitchFamily="18" charset="0"/>
              </a:rPr>
              <a:t>předpokládá, že ošetřovatelský personál bude pracovat se zdravým i nemocným člověkem, </a:t>
            </a:r>
            <a:r>
              <a:rPr lang="cs-CZ" altLang="cs-CZ" sz="2800" b="1" smtClean="0">
                <a:cs typeface="Times New Roman" pitchFamily="18" charset="0"/>
              </a:rPr>
              <a:t>jeho rodinou a sociálním prostředím.</a:t>
            </a:r>
            <a:r>
              <a:rPr lang="cs-CZ" altLang="cs-CZ" sz="2800" smtClean="0">
                <a:cs typeface="Times New Roman" pitchFamily="18" charset="0"/>
              </a:rPr>
              <a:t> </a:t>
            </a:r>
            <a:endParaRPr lang="cs-CZ" altLang="cs-CZ" sz="28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altLang="cs-CZ" sz="2800" smtClean="0"/>
          </a:p>
          <a:p>
            <a:pPr eaLnBrk="1" hangingPunct="1">
              <a:lnSpc>
                <a:spcPct val="90000"/>
              </a:lnSpc>
            </a:pPr>
            <a:r>
              <a:rPr lang="cs-CZ" altLang="cs-CZ" sz="2800" b="1" smtClean="0">
                <a:cs typeface="Times New Roman" pitchFamily="18" charset="0"/>
              </a:rPr>
              <a:t>kvalitní ošetřovatelské </a:t>
            </a:r>
            <a:r>
              <a:rPr lang="cs-CZ" altLang="cs-CZ" sz="2800" b="1" smtClean="0"/>
              <a:t>služby</a:t>
            </a:r>
            <a:r>
              <a:rPr lang="cs-CZ" altLang="cs-CZ" sz="2800" smtClean="0"/>
              <a:t> mají své </a:t>
            </a:r>
            <a:r>
              <a:rPr lang="cs-CZ" altLang="cs-CZ" sz="2800" smtClean="0">
                <a:cs typeface="Times New Roman" pitchFamily="18" charset="0"/>
              </a:rPr>
              <a:t>pevné</a:t>
            </a:r>
            <a:r>
              <a:rPr lang="cs-CZ" altLang="cs-CZ" sz="2800" smtClean="0"/>
              <a:t> </a:t>
            </a:r>
            <a:r>
              <a:rPr lang="cs-CZ" altLang="cs-CZ" sz="2800" smtClean="0">
                <a:cs typeface="Times New Roman" pitchFamily="18" charset="0"/>
              </a:rPr>
              <a:t>zakotvení </a:t>
            </a:r>
            <a:r>
              <a:rPr lang="cs-CZ" altLang="cs-CZ" sz="2800" smtClean="0"/>
              <a:t>v </a:t>
            </a:r>
            <a:r>
              <a:rPr lang="cs-CZ" altLang="cs-CZ" sz="2800" smtClean="0">
                <a:cs typeface="Times New Roman" pitchFamily="18" charset="0"/>
              </a:rPr>
              <a:t>ústavní, ambulantní </a:t>
            </a:r>
            <a:r>
              <a:rPr lang="cs-CZ" altLang="cs-CZ" sz="2800" b="1" smtClean="0">
                <a:cs typeface="Times New Roman" pitchFamily="18" charset="0"/>
              </a:rPr>
              <a:t>i domácí péči</a:t>
            </a:r>
            <a:r>
              <a:rPr lang="cs-CZ" altLang="cs-CZ" sz="2800" smtClean="0">
                <a:cs typeface="Times New Roman" pitchFamily="18" charset="0"/>
              </a:rPr>
              <a:t>, v integrované a paliativní péči, ale </a:t>
            </a:r>
            <a:r>
              <a:rPr lang="cs-CZ" altLang="cs-CZ" sz="2800" b="1" smtClean="0">
                <a:cs typeface="Times New Roman" pitchFamily="18" charset="0"/>
              </a:rPr>
              <a:t>i v komunitní ošetřovatelské péči</a:t>
            </a:r>
            <a:r>
              <a:rPr lang="cs-CZ" altLang="cs-CZ" sz="2800" smtClean="0">
                <a:cs typeface="Times New Roman" pitchFamily="18" charset="0"/>
              </a:rPr>
              <a:t> na úseku prevence a výchovy ke zdraví. </a:t>
            </a:r>
            <a:endParaRPr lang="cs-CZ" altLang="cs-CZ" sz="280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</a:pPr>
            <a:endParaRPr lang="cs-CZ" altLang="cs-CZ" sz="2800" smtClean="0"/>
          </a:p>
        </p:txBody>
      </p:sp>
    </p:spTree>
    <p:extLst>
      <p:ext uri="{BB962C8B-B14F-4D97-AF65-F5344CB8AC3E}">
        <p14:creationId xmlns="" xmlns:p14="http://schemas.microsoft.com/office/powerpoint/2010/main" val="40714246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smtClean="0"/>
              <a:t>Zákon 96/2004 </a:t>
            </a:r>
            <a:br>
              <a:rPr lang="cs-CZ" altLang="cs-CZ" sz="4000" smtClean="0"/>
            </a:br>
            <a:r>
              <a:rPr lang="cs-CZ" altLang="cs-CZ" sz="3200" smtClean="0"/>
              <a:t>o nelékařských zdravotnických profesích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686800" cy="5257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Odborná způsobilost k výkonu povolání </a:t>
            </a:r>
            <a:r>
              <a:rPr lang="cs-CZ" altLang="cs-CZ" sz="1600" b="1" smtClean="0"/>
              <a:t>všeobecné sestry</a:t>
            </a:r>
            <a:r>
              <a:rPr lang="cs-CZ" altLang="cs-CZ" sz="1600" smtClean="0"/>
              <a:t> (§5)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Odborná způsobilost k výkonu povolání </a:t>
            </a:r>
            <a:r>
              <a:rPr lang="cs-CZ" altLang="cs-CZ" sz="1600" b="1" smtClean="0"/>
              <a:t>zdravotně – sociálního pracovníka</a:t>
            </a:r>
            <a:r>
              <a:rPr lang="cs-CZ" altLang="cs-CZ" sz="1600" smtClean="0"/>
              <a:t> (§10)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 </a:t>
            </a:r>
            <a:r>
              <a:rPr lang="cs-CZ" altLang="cs-CZ" sz="1400" b="1" smtClean="0"/>
              <a:t>- činnost v rámci preventivní, diagnostické a rehabilitační péče v oboru zdravotně sociální péče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400" b="1" smtClean="0"/>
              <a:t>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400" b="1" smtClean="0"/>
              <a:t> - podílí se na ošetřovatelské péči v oblasti uspokojování sociálních potřeb pacienta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4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b="1" smtClean="0"/>
              <a:t>Odbornou způsobilost zdravotně-sociální pracovník získá :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800" b="1" smtClean="0"/>
          </a:p>
          <a:p>
            <a:pPr eaLnBrk="1" hangingPunct="1">
              <a:lnSpc>
                <a:spcPct val="80000"/>
              </a:lnSpc>
              <a:buFontTx/>
              <a:buAutoNum type="alphaLcParenR"/>
            </a:pPr>
            <a:r>
              <a:rPr lang="cs-CZ" altLang="cs-CZ" sz="1600" smtClean="0"/>
              <a:t>absolvováním akreditovaného zdravotnického bakalářského nebo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      magisterského studijního oboru sociálního zaměření – zdravotně sociální fakulty (České Budějovice, Ostrava)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600" smtClean="0"/>
          </a:p>
          <a:p>
            <a:pPr eaLnBrk="1" hangingPunct="1">
              <a:lnSpc>
                <a:spcPct val="80000"/>
              </a:lnSpc>
              <a:buFontTx/>
              <a:buAutoNum type="alphaLcParenR" startAt="2"/>
            </a:pPr>
            <a:r>
              <a:rPr lang="cs-CZ" altLang="cs-CZ" sz="1600" smtClean="0"/>
              <a:t>absolvováním nejméně tříletého studia na VŠ (Bc,Mgr.) nebo VOŠ v oborech sociálního zaměření + akreditovaný kvalifikační kurz zdravotně-sociální pracovník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 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c)    získáním způsobilosti všeobecné sestry + specializačním studiem v oboru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smtClean="0"/>
              <a:t>       zdravotně-sociální péče</a:t>
            </a:r>
          </a:p>
          <a:p>
            <a:pPr eaLnBrk="1" hangingPunct="1">
              <a:lnSpc>
                <a:spcPct val="80000"/>
              </a:lnSpc>
            </a:pPr>
            <a:endParaRPr lang="cs-CZ" altLang="cs-CZ" sz="1600" smtClean="0"/>
          </a:p>
        </p:txBody>
      </p:sp>
    </p:spTree>
    <p:extLst>
      <p:ext uri="{BB962C8B-B14F-4D97-AF65-F5344CB8AC3E}">
        <p14:creationId xmlns="" xmlns:p14="http://schemas.microsoft.com/office/powerpoint/2010/main" val="334617987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Vyhláška č. 55/2011</a:t>
            </a:r>
            <a:br>
              <a:rPr lang="cs-CZ" altLang="cs-CZ" sz="4000" smtClean="0"/>
            </a:br>
            <a:r>
              <a:rPr lang="cs-CZ" altLang="cs-CZ" sz="2400" smtClean="0"/>
              <a:t>o činnostech zdravotnických a jiných odborných pracovníků</a:t>
            </a:r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78155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2000" b="1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Zdravotně-sociální pracovník (§9) provádí: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sociální prevenci – vyhledává jedince, kteří se mohou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ocitnout v nepříznivé sociální situaci v důsledku nemoci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provádí sociální šetření, návštěvy v rodinách, posouzení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životní situace pacienta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sestavuje plán psychosociální intervence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účastní se integrace pacientů a pracuje s jejich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sociálním okolím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zajišťuje sociálně-právní poradenství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podílí se na přípravě propuštění pacientů a zajištění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následné péče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podílí se na přípravě a organizaci rekondičních pobytů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- poskytuje odborné poradenství pro rodiny pozůstalých</a:t>
            </a:r>
          </a:p>
        </p:txBody>
      </p:sp>
    </p:spTree>
    <p:extLst>
      <p:ext uri="{BB962C8B-B14F-4D97-AF65-F5344CB8AC3E}">
        <p14:creationId xmlns="" xmlns:p14="http://schemas.microsoft.com/office/powerpoint/2010/main" val="40347347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z="4000" smtClean="0"/>
              <a:t>Vyhláška č. 55/2011 </a:t>
            </a:r>
            <a:br>
              <a:rPr lang="cs-CZ" altLang="cs-CZ" sz="4000" smtClean="0"/>
            </a:br>
            <a:r>
              <a:rPr lang="cs-CZ" altLang="cs-CZ" sz="2400" smtClean="0"/>
              <a:t>o činnostech zdravotnických a jiných odborných pracovníků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773238"/>
            <a:ext cx="8964612" cy="50847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Komunitní sestra (§59)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000" smtClean="0"/>
              <a:t>(všeobecná sestra se specializovanou způsobilostí)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1000" smtClean="0"/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Komunitní sestra vykonává činnosti podle § 54 při poskytování primární péče, integrované péče a preventivně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zaměřené ošetřovatelské péče o jednotlivce a skupiny osob </a:t>
            </a:r>
            <a:r>
              <a:rPr lang="cs-CZ" altLang="cs-CZ" sz="1200" b="1" smtClean="0"/>
              <a:t>ve vlastním sociálním prostředí</a:t>
            </a:r>
            <a:r>
              <a:rPr lang="cs-CZ" altLang="cs-CZ" sz="1200" smtClean="0"/>
              <a:t>; tato skupina může být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vymezena zejména společným </a:t>
            </a:r>
            <a:r>
              <a:rPr lang="cs-CZ" altLang="cs-CZ" sz="1200" b="1" smtClean="0"/>
              <a:t>sociálně-kulturním prostředím, územím, věkem, zdravotním stavem nebo rizikovými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b="1" smtClean="0"/>
              <a:t>faktory;</a:t>
            </a:r>
            <a:r>
              <a:rPr lang="cs-CZ" altLang="cs-CZ" sz="1200" smtClean="0"/>
              <a:t> přitom zejména může:</a:t>
            </a:r>
          </a:p>
          <a:p>
            <a:pPr eaLnBrk="1" hangingPunct="1">
              <a:lnSpc>
                <a:spcPct val="80000"/>
              </a:lnSpc>
            </a:pPr>
            <a:endParaRPr lang="cs-CZ" altLang="cs-CZ" sz="12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400" b="1" smtClean="0"/>
              <a:t>bez odborného dohledu a bez indikace</a:t>
            </a:r>
          </a:p>
          <a:p>
            <a:pPr eaLnBrk="1" hangingPunct="1">
              <a:lnSpc>
                <a:spcPct val="80000"/>
              </a:lnSpc>
            </a:pPr>
            <a:endParaRPr lang="cs-CZ" altLang="cs-CZ" sz="1400" b="1" smtClean="0"/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cs-CZ" altLang="cs-CZ" sz="1200" smtClean="0"/>
              <a:t>komplexně analyzovat zdravotní a sociální situaci jednotlivce ve vlastním sociálním prostředí nebo skupiny občanů z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        hlediska koordinace poskytované zdravotní a sociální péče, všechna vhodná zařízení zdravotní a sociální péče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        a koordinovat poskytovanou integrovanou péči,</a:t>
            </a:r>
          </a:p>
          <a:p>
            <a:pPr>
              <a:lnSpc>
                <a:spcPct val="80000"/>
              </a:lnSpc>
              <a:buFontTx/>
              <a:buAutoNum type="arabicPeriod" startAt="2"/>
            </a:pPr>
            <a:r>
              <a:rPr lang="cs-CZ" altLang="cs-CZ" sz="1200" smtClean="0"/>
              <a:t>komplexně analyzovat zdravotní a sociální situaci pacientů a osob blízkých z hlediska ošetřovatelské péče, realizovat poradenství pro skupinu občanů ve spolupráci s odpovědnými orgány;</a:t>
            </a:r>
          </a:p>
          <a:p>
            <a:pPr>
              <a:lnSpc>
                <a:spcPct val="80000"/>
              </a:lnSpc>
              <a:buFontTx/>
              <a:buNone/>
            </a:pPr>
            <a:endParaRPr lang="cs-CZ" altLang="cs-CZ" sz="12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400" b="1" smtClean="0"/>
              <a:t>bez odborného dohledu</a:t>
            </a:r>
            <a:r>
              <a:rPr lang="cs-CZ" altLang="cs-CZ" sz="1400" smtClean="0"/>
              <a:t> </a:t>
            </a:r>
            <a:r>
              <a:rPr lang="cs-CZ" altLang="cs-CZ" sz="1400" b="1" smtClean="0"/>
              <a:t>na základě indikace lékaře nebo odborného pracovníka v ochraně veřejného zdraví</a:t>
            </a:r>
          </a:p>
          <a:p>
            <a:pPr eaLnBrk="1" hangingPunct="1">
              <a:lnSpc>
                <a:spcPct val="80000"/>
              </a:lnSpc>
            </a:pPr>
            <a:endParaRPr lang="cs-CZ" altLang="cs-CZ" sz="1400" b="1" smtClean="0"/>
          </a:p>
          <a:p>
            <a:pPr>
              <a:lnSpc>
                <a:spcPct val="80000"/>
              </a:lnSpc>
              <a:buFontTx/>
              <a:buAutoNum type="arabicPeriod"/>
            </a:pPr>
            <a:r>
              <a:rPr lang="cs-CZ" altLang="cs-CZ" sz="1200" smtClean="0"/>
              <a:t>v rozsahu své odborné způsobilosti vypracovávat hodnocení zdravotních rizik jednotlivce ve vlastním sociálním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        prostředí nebo skupiny občanů a sestavovat priority při jejich řešení na základě epidemiologických a statistických dat a výsledků výzkumů,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cs-CZ" altLang="cs-CZ" sz="1200" smtClean="0"/>
              <a:t>2.     připravovat a organizovat preventivní prohlídky, vyšetření a očkování.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000" smtClean="0"/>
              <a:t>       </a:t>
            </a:r>
          </a:p>
        </p:txBody>
      </p:sp>
    </p:spTree>
    <p:extLst>
      <p:ext uri="{BB962C8B-B14F-4D97-AF65-F5344CB8AC3E}">
        <p14:creationId xmlns="" xmlns:p14="http://schemas.microsoft.com/office/powerpoint/2010/main" val="1682682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Sociálně-zdravotní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62500" lnSpcReduction="20000"/>
          </a:bodyPr>
          <a:lstStyle/>
          <a:p>
            <a:endParaRPr lang="cs-CZ" dirty="0" smtClean="0"/>
          </a:p>
          <a:p>
            <a:pPr>
              <a:lnSpc>
                <a:spcPct val="120000"/>
              </a:lnSpc>
            </a:pPr>
            <a:r>
              <a:rPr lang="cs-CZ" dirty="0" smtClean="0"/>
              <a:t>Kombinuje nezbytně nutnou </a:t>
            </a:r>
            <a:r>
              <a:rPr lang="cs-CZ" b="1" dirty="0" smtClean="0"/>
              <a:t>zdravotní péči </a:t>
            </a:r>
            <a:r>
              <a:rPr lang="cs-CZ" dirty="0" smtClean="0"/>
              <a:t>(poskytovanou zdravotnickými pracovníky na základě zdravotnických zákonů a financovanou z   veřejného zdravotního pojištění)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</a:p>
          <a:p>
            <a:pPr>
              <a:lnSpc>
                <a:spcPct val="120000"/>
              </a:lnSpc>
            </a:pPr>
            <a:r>
              <a:rPr lang="cs-CZ" dirty="0" smtClean="0"/>
              <a:t>a </a:t>
            </a:r>
            <a:r>
              <a:rPr lang="cs-CZ" b="1" dirty="0" smtClean="0"/>
              <a:t>sociální pomoc </a:t>
            </a:r>
            <a:r>
              <a:rPr lang="cs-CZ" dirty="0" smtClean="0"/>
              <a:t>(sociální dávky, sociální péči,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 sociální práci) lidem, kteří se ocitli v důsledku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 svého onemocnění nebo zdravotního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 postižení v situaci, kterou nejsou schopni řešit sami svými silami, a často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 ztrácejí svoji soběstačnost a stávají se závislými na pomoci druhé osoby (v 1.  – 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 4. stupni nesoběstačnosti)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cs-CZ" dirty="0"/>
              <a:t> </a:t>
            </a:r>
            <a:r>
              <a:rPr lang="cs-CZ" dirty="0" smtClean="0"/>
              <a:t>    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68908435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smtClean="0"/>
              <a:t>Nařízení vlády 31/2010</a:t>
            </a:r>
            <a:br>
              <a:rPr lang="cs-CZ" altLang="cs-CZ" sz="4000" smtClean="0"/>
            </a:br>
            <a:r>
              <a:rPr lang="cs-CZ" altLang="cs-CZ" sz="2000" smtClean="0"/>
              <a:t>stanoví obory specializačního vzdělávání </a:t>
            </a:r>
            <a:br>
              <a:rPr lang="cs-CZ" altLang="cs-CZ" sz="2000" smtClean="0"/>
            </a:br>
            <a:r>
              <a:rPr lang="cs-CZ" altLang="cs-CZ" sz="2000" smtClean="0"/>
              <a:t>a označení odbornosti zdravotnických pracovníků se specializovanou způsobilostí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330700" cy="4525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Obor specializačního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     vzdělávání: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b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Komunitní ošetřovatelská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péče (pro všeobecné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sestry)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Komunitní péče v porodní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asistenci</a:t>
            </a:r>
          </a:p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    </a:t>
            </a:r>
          </a:p>
        </p:txBody>
      </p:sp>
      <p:sp>
        <p:nvSpPr>
          <p:cNvPr id="5734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643438" y="1557338"/>
            <a:ext cx="4321175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000" b="1" smtClean="0"/>
              <a:t>Označení odbornosti specialisty: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</a:t>
            </a:r>
            <a:r>
              <a:rPr lang="cs-CZ" altLang="cs-CZ" sz="2000" b="1" smtClean="0"/>
              <a:t>Komunitní sestra</a:t>
            </a:r>
            <a:r>
              <a:rPr lang="cs-CZ" altLang="cs-CZ" sz="2400" b="1" smtClean="0"/>
              <a:t>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smtClean="0"/>
              <a:t>      (na stejné úrovni jako např. dětské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smtClean="0"/>
              <a:t>       sestry, sestry pro intenzivní péči,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smtClean="0"/>
              <a:t>       sestry pro perioperační péči,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800" smtClean="0"/>
              <a:t>       psychiatrické sestry apod.)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0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smtClean="0"/>
              <a:t>      </a:t>
            </a:r>
            <a:r>
              <a:rPr lang="cs-CZ" altLang="cs-CZ" sz="2000" b="1" smtClean="0"/>
              <a:t>Porodní asistentka pro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2000" b="1" smtClean="0"/>
              <a:t>      komunitní péči</a:t>
            </a:r>
          </a:p>
          <a:p>
            <a:pPr>
              <a:lnSpc>
                <a:spcPct val="80000"/>
              </a:lnSpc>
            </a:pPr>
            <a:endParaRPr lang="cs-CZ" altLang="cs-CZ" sz="2000" b="1" smtClean="0"/>
          </a:p>
        </p:txBody>
      </p:sp>
    </p:spTree>
    <p:extLst>
      <p:ext uri="{BB962C8B-B14F-4D97-AF65-F5344CB8AC3E}">
        <p14:creationId xmlns="" xmlns:p14="http://schemas.microsoft.com/office/powerpoint/2010/main" val="20869159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Vyhláška 134/1998 Sb.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altLang="cs-CZ" sz="2400" smtClean="0"/>
              <a:t>Odbornost 925</a:t>
            </a:r>
          </a:p>
          <a:p>
            <a:pPr eaLnBrk="1" hangingPunct="1">
              <a:lnSpc>
                <a:spcPct val="80000"/>
              </a:lnSpc>
            </a:pPr>
            <a:endParaRPr lang="cs-CZ" alt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Sestra domácí péče</a:t>
            </a:r>
          </a:p>
          <a:p>
            <a:pPr eaLnBrk="1" hangingPunct="1">
              <a:lnSpc>
                <a:spcPct val="80000"/>
              </a:lnSpc>
            </a:pPr>
            <a:endParaRPr lang="cs-CZ" altLang="cs-CZ" sz="16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altLang="cs-CZ" sz="2400" smtClean="0"/>
              <a:t>Odbornost 913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alt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Všeobecná sestra v sociálních službách</a:t>
            </a:r>
          </a:p>
          <a:p>
            <a:pPr eaLnBrk="1" hangingPunct="1">
              <a:lnSpc>
                <a:spcPct val="80000"/>
              </a:lnSpc>
            </a:pPr>
            <a:endParaRPr lang="cs-CZ" altLang="cs-CZ" sz="1600" smtClean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cs-CZ" altLang="cs-CZ" sz="2400" smtClean="0"/>
              <a:t>Odbornost 911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cs-CZ" altLang="cs-CZ" sz="28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Zdravotní sestra – výkon „návštěva sestry“</a:t>
            </a:r>
          </a:p>
          <a:p>
            <a:pPr eaLnBrk="1" hangingPunct="1">
              <a:lnSpc>
                <a:spcPct val="80000"/>
              </a:lnSpc>
            </a:pP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800" smtClean="0"/>
              <a:t>Další odbornosti segmentu – komunitní psychiatrické sestry, nutriční terapeuti, porodní asistentky pro komunitní péči</a:t>
            </a:r>
          </a:p>
        </p:txBody>
      </p:sp>
    </p:spTree>
    <p:extLst>
      <p:ext uri="{BB962C8B-B14F-4D97-AF65-F5344CB8AC3E}">
        <p14:creationId xmlns="" xmlns:p14="http://schemas.microsoft.com/office/powerpoint/2010/main" val="2411201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Plánované propuštění rizikového pacienta dle zákona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altLang="cs-CZ" sz="1600" b="1" smtClean="0"/>
              <a:t>§ 27 zákona č. 48/1997 Sb. o veřejném zdravotním pojištění</a:t>
            </a: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(1) Pojištěnec se propustí z ústavní péče, jakmile jsou provedena potřebná vyšetření a ošetření nebo dojde-li k takovému zlepšení zdravotního stavu, kdy lze další péči poskytovat ambulantně nebo v jiných zdravotnických zařízeních, popřípadě v zařízeních sociální péče. Pojištěnec musí být vybaven při propuštění léčivými přípravky a prostředky zdravotnické techniky, které jsou hrazeny zdravotní pojišťovnou, na tři dny, nebo v odůvodněných případech i na další nezbytně nutnou dobu.</a:t>
            </a:r>
            <a:br>
              <a:rPr lang="cs-CZ" altLang="cs-CZ" sz="1600" smtClean="0"/>
            </a:br>
            <a:r>
              <a:rPr lang="cs-CZ" altLang="cs-CZ" sz="1600" smtClean="0"/>
              <a:t/>
            </a:r>
            <a:br>
              <a:rPr lang="cs-CZ" altLang="cs-CZ" sz="1600" smtClean="0"/>
            </a:br>
            <a:r>
              <a:rPr lang="cs-CZ" altLang="cs-CZ" sz="1600" smtClean="0"/>
              <a:t>…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(5) Pokud není pojištěnec vzhledem ke svému zdravotnímu stavu schopen obejít se bez pomoci další osoby, může být propuštěn z ústavní péče až po předchozím včasném vyrozumění člena rodiny nebo osoby, která je schopna tuto péči zajistit.</a:t>
            </a:r>
            <a:br>
              <a:rPr lang="cs-CZ" altLang="cs-CZ" sz="1600" smtClean="0"/>
            </a:br>
            <a:endParaRPr lang="cs-CZ" altLang="cs-CZ" sz="16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1600" smtClean="0"/>
              <a:t>(6) O propuštění pojištěnce, u něhož není zajištěna další péče, propouštějící zařízení </a:t>
            </a:r>
            <a:r>
              <a:rPr lang="cs-CZ" altLang="cs-CZ" sz="1600" b="1" smtClean="0"/>
              <a:t>včas informuje obecní úřad obce s rozšířenou působností</a:t>
            </a:r>
            <a:r>
              <a:rPr lang="cs-CZ" altLang="cs-CZ" sz="1600" smtClean="0"/>
              <a:t> (v hlavním městě Praze Magistrát hlavního města Prahy), příslušný podle místa pobytu pojištěnce. Obdobně postupuje u dětí a mladistvých se závažnou sociální problematikou v rodině. Náklady vzniklé další hospitalizací pojištěnce, který nemůže být propuštěn vzhledem k nezajištění další péče, nejsou hrazeny zdravotní pojišťovnou </a:t>
            </a:r>
          </a:p>
        </p:txBody>
      </p:sp>
    </p:spTree>
    <p:extLst>
      <p:ext uri="{BB962C8B-B14F-4D97-AF65-F5344CB8AC3E}">
        <p14:creationId xmlns="" xmlns:p14="http://schemas.microsoft.com/office/powerpoint/2010/main" val="36034076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b="1" smtClean="0"/>
              <a:t>Komunikace při plánovaném propouštění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cs-CZ" altLang="cs-CZ" sz="2800" smtClean="0"/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Včasné plánování propuštění spolu s pacientem a jeho rodinou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Vytvoření multidisciplinárního týmu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Celkové posouzení stavu pacienta a jeho sociální situace, včetně životních podmínek.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S kým je možno spolupracovat při propuštění z nemocnice? Kdo jsou blízké osoby? Kdo může pečovat? Co potřebuje, aby mohl a chtěl pečovat?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Informování a edukace pacienta i jeho rodiny (Rozumí instrukcím? Zvládne/ou to?)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Jaká je situace v bytě pacienta? </a:t>
            </a:r>
          </a:p>
          <a:p>
            <a:pPr eaLnBrk="1" hangingPunct="1">
              <a:lnSpc>
                <a:spcPct val="80000"/>
              </a:lnSpc>
            </a:pPr>
            <a:r>
              <a:rPr lang="cs-CZ" altLang="cs-CZ" sz="2800" smtClean="0"/>
              <a:t>Jak fungují služby v komunitě? Kdo je zajistí?</a:t>
            </a:r>
          </a:p>
          <a:p>
            <a:pPr eaLnBrk="1" hangingPunct="1">
              <a:lnSpc>
                <a:spcPct val="80000"/>
              </a:lnSpc>
            </a:pPr>
            <a:endParaRPr lang="cs-CZ" altLang="cs-CZ" sz="2800" smtClean="0"/>
          </a:p>
          <a:p>
            <a:pPr eaLnBrk="1" hangingPunct="1">
              <a:lnSpc>
                <a:spcPct val="80000"/>
              </a:lnSpc>
            </a:pPr>
            <a:endParaRPr lang="cs-CZ" altLang="cs-CZ" sz="28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altLang="cs-CZ" sz="2800" smtClean="0"/>
          </a:p>
        </p:txBody>
      </p:sp>
    </p:spTree>
    <p:extLst>
      <p:ext uri="{BB962C8B-B14F-4D97-AF65-F5344CB8AC3E}">
        <p14:creationId xmlns="" xmlns:p14="http://schemas.microsoft.com/office/powerpoint/2010/main" val="16496690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219200" y="990600"/>
            <a:ext cx="2362200" cy="1981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Zdravotní, ústavní</a:t>
            </a:r>
            <a:r>
              <a:rPr lang="cs-CZ" altLang="cs-CZ" sz="1200">
                <a:latin typeface="Times New Roman" charset="0"/>
                <a:cs typeface="Times New Roman" charset="0"/>
              </a:rPr>
              <a:t> (nemocniční) 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akutní (krizová)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následná (doléčení, rehabilitace)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dlouhodobá (LDN, </a:t>
            </a:r>
            <a:r>
              <a:rPr lang="cs-CZ" altLang="cs-CZ" sz="1200">
                <a:latin typeface="Times New Roman" charset="0"/>
              </a:rPr>
              <a:t>psychiatrické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 nemocnice</a:t>
            </a:r>
            <a:r>
              <a:rPr lang="cs-CZ" altLang="cs-CZ" sz="1200">
                <a:latin typeface="Times New Roman" charset="0"/>
                <a:cs typeface="Times New Roman" charset="0"/>
              </a:rPr>
              <a:t>, dětská centra)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- respitní (odlehčovací)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+ sociální složka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>
              <a:latin typeface="Times New Roman" charset="0"/>
            </a:endParaRPr>
          </a:p>
        </p:txBody>
      </p:sp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4419600" y="990600"/>
            <a:ext cx="3048000" cy="1981200"/>
          </a:xfrm>
          <a:prstGeom prst="rect">
            <a:avLst/>
          </a:prstGeom>
          <a:solidFill>
            <a:srgbClr val="66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Sociální, ústavní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(pobytová, residenční)</a:t>
            </a:r>
          </a:p>
          <a:p>
            <a:pPr>
              <a:spcBef>
                <a:spcPct val="0"/>
              </a:spcBef>
              <a:buFontTx/>
              <a:buChar char="-"/>
            </a:pPr>
            <a:r>
              <a:rPr lang="cs-CZ" altLang="cs-CZ" sz="1200">
                <a:latin typeface="Times New Roman" charset="0"/>
                <a:cs typeface="Times New Roman" charset="0"/>
              </a:rPr>
              <a:t> akutní (krizová - azylové domy)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dlouhodobá (domovy pro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seniory, 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domovy  pro zdravotně postižen</a:t>
            </a:r>
            <a:r>
              <a:rPr lang="cs-CZ" altLang="cs-CZ" sz="1200">
                <a:latin typeface="Times New Roman" charset="0"/>
              </a:rPr>
              <a:t>é,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domovy se zvláštním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režimem)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cs-CZ" altLang="cs-CZ" sz="1200">
                <a:latin typeface="Times New Roman" charset="0"/>
              </a:rPr>
              <a:t> respitní (odlehčovací pro pečující rodiny)</a:t>
            </a:r>
          </a:p>
          <a:p>
            <a:pPr>
              <a:spcBef>
                <a:spcPct val="0"/>
              </a:spcBef>
              <a:buFontTx/>
              <a:buChar char="-"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+ zdravotní složka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>
              <a:latin typeface="Times New Roman" charset="0"/>
            </a:endParaRPr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 flipV="1">
            <a:off x="1981200" y="0"/>
            <a:ext cx="4419600" cy="91440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rot="10800000"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>
                <a:latin typeface="Times New Roman" charset="0"/>
              </a:rPr>
              <a:t>P</a:t>
            </a:r>
            <a:r>
              <a:rPr lang="cs-CZ" altLang="cs-CZ" sz="2400" b="1">
                <a:latin typeface="Times New Roman" charset="0"/>
                <a:cs typeface="Times New Roman" charset="0"/>
              </a:rPr>
              <a:t>éče o dlouhodobě nemocné</a:t>
            </a:r>
            <a:endParaRPr lang="cs-CZ" altLang="cs-CZ" sz="2400">
              <a:latin typeface="Times New Roman" charset="0"/>
              <a:cs typeface="Times New Roman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cs-CZ" altLang="cs-CZ" sz="2400" b="1">
                <a:latin typeface="Times New Roman" charset="0"/>
              </a:rPr>
              <a:t>(z</a:t>
            </a:r>
            <a:r>
              <a:rPr lang="cs-CZ" altLang="cs-CZ" sz="2400" b="1">
                <a:latin typeface="Times New Roman" charset="0"/>
                <a:cs typeface="Times New Roman" charset="0"/>
              </a:rPr>
              <a:t>dravotně - sociální služby</a:t>
            </a:r>
            <a:r>
              <a:rPr lang="cs-CZ" altLang="cs-CZ" sz="2400" b="1">
                <a:latin typeface="Times New Roman" charset="0"/>
              </a:rPr>
              <a:t>)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1219200" y="3657600"/>
            <a:ext cx="2438400" cy="2209800"/>
          </a:xfrm>
          <a:prstGeom prst="rect">
            <a:avLst/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Zdravotní, komunitní</a:t>
            </a:r>
            <a:endParaRPr lang="cs-CZ" altLang="cs-CZ" sz="1200">
              <a:latin typeface="Times New Roman" charset="0"/>
              <a:cs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 </a:t>
            </a:r>
            <a:endParaRPr lang="cs-CZ" altLang="cs-CZ" sz="1200">
              <a:latin typeface="Times New Roman" charset="0"/>
              <a:cs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</a:t>
            </a:r>
            <a:r>
              <a:rPr lang="cs-CZ" altLang="cs-CZ" sz="1200" b="1">
                <a:latin typeface="Times New Roman" charset="0"/>
                <a:cs typeface="Times New Roman" charset="0"/>
              </a:rPr>
              <a:t>ambulantní</a:t>
            </a:r>
            <a:r>
              <a:rPr lang="cs-CZ" altLang="cs-CZ" sz="1200">
                <a:latin typeface="Times New Roman" charset="0"/>
                <a:cs typeface="Times New Roman" charset="0"/>
              </a:rPr>
              <a:t> (prakt.lékař,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 specialisté, denní a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 týdenní stacionáře,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 rehabilitační centra)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</a:t>
            </a:r>
            <a:r>
              <a:rPr lang="cs-CZ" altLang="cs-CZ" sz="1200" b="1">
                <a:latin typeface="Times New Roman" charset="0"/>
                <a:cs typeface="Times New Roman" charset="0"/>
              </a:rPr>
              <a:t>terénní</a:t>
            </a:r>
            <a:r>
              <a:rPr lang="cs-CZ" altLang="cs-CZ" sz="1200">
                <a:latin typeface="Times New Roman" charset="0"/>
                <a:cs typeface="Times New Roman" charset="0"/>
              </a:rPr>
              <a:t> </a:t>
            </a:r>
            <a:r>
              <a:rPr lang="cs-CZ" altLang="cs-CZ" sz="1200">
                <a:latin typeface="Times New Roman" charset="0"/>
              </a:rPr>
              <a:t>- </a:t>
            </a:r>
            <a:r>
              <a:rPr lang="cs-CZ" altLang="cs-CZ" sz="1200">
                <a:latin typeface="Times New Roman" charset="0"/>
                <a:cs typeface="Times New Roman" charset="0"/>
              </a:rPr>
              <a:t>v prostředí pacienta -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domácí péče,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návštěvní služba lékaře a sestry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endParaRPr lang="cs-CZ" altLang="cs-CZ" sz="1200">
              <a:latin typeface="Times New Roman" charset="0"/>
              <a:cs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</a:t>
            </a:r>
          </a:p>
        </p:txBody>
      </p:sp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4495800" y="3657600"/>
            <a:ext cx="2971800" cy="3048000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 b="1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Sociální komunitní</a:t>
            </a:r>
            <a:endParaRPr lang="cs-CZ" altLang="cs-CZ" sz="1200">
              <a:latin typeface="Times New Roman" charset="0"/>
              <a:cs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 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</a:t>
            </a:r>
            <a:r>
              <a:rPr lang="cs-CZ" altLang="cs-CZ" sz="1200" b="1">
                <a:latin typeface="Times New Roman" charset="0"/>
                <a:cs typeface="Times New Roman" charset="0"/>
              </a:rPr>
              <a:t>pobytové</a:t>
            </a:r>
            <a:r>
              <a:rPr lang="cs-CZ" altLang="cs-CZ" sz="1200">
                <a:latin typeface="Times New Roman" charset="0"/>
                <a:cs typeface="Times New Roman" charset="0"/>
              </a:rPr>
              <a:t> (chráněné bydlení,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podporované skupinové bydlení)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Char char="-"/>
            </a:pPr>
            <a:r>
              <a:rPr lang="cs-CZ" altLang="cs-CZ" sz="1200" b="1">
                <a:latin typeface="Times New Roman" charset="0"/>
                <a:cs typeface="Times New Roman" charset="0"/>
              </a:rPr>
              <a:t>ambulantní</a:t>
            </a:r>
            <a:r>
              <a:rPr lang="cs-CZ" altLang="cs-CZ" sz="1200">
                <a:latin typeface="Times New Roman" charset="0"/>
                <a:cs typeface="Times New Roman" charset="0"/>
              </a:rPr>
              <a:t> (denní a týdenní  stacionáře, 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centra denních služeb,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s</a:t>
            </a:r>
            <a:r>
              <a:rPr lang="cs-CZ" altLang="cs-CZ" sz="1200">
                <a:latin typeface="Times New Roman" charset="0"/>
                <a:cs typeface="Times New Roman" charset="0"/>
              </a:rPr>
              <a:t>ociálně aktivizační služby,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pracovně rehabilitační centra,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sociálně rehabilitační centra )</a:t>
            </a:r>
            <a:r>
              <a:rPr lang="cs-CZ" altLang="cs-CZ" sz="1200">
                <a:latin typeface="Times New Roman" charset="0"/>
              </a:rPr>
              <a:t> - respitní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1200">
              <a:latin typeface="Times New Roman" charset="0"/>
              <a:cs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- </a:t>
            </a:r>
            <a:r>
              <a:rPr lang="cs-CZ" altLang="cs-CZ" sz="1200" b="1">
                <a:latin typeface="Times New Roman" charset="0"/>
                <a:cs typeface="Times New Roman" charset="0"/>
              </a:rPr>
              <a:t>terénní</a:t>
            </a:r>
            <a:r>
              <a:rPr lang="cs-CZ" altLang="cs-CZ" sz="1200">
                <a:latin typeface="Times New Roman" charset="0"/>
                <a:cs typeface="Times New Roman" charset="0"/>
              </a:rPr>
              <a:t> </a:t>
            </a:r>
            <a:r>
              <a:rPr lang="cs-CZ" altLang="cs-CZ" sz="1200">
                <a:latin typeface="Times New Roman" charset="0"/>
              </a:rPr>
              <a:t>- </a:t>
            </a:r>
            <a:r>
              <a:rPr lang="cs-CZ" altLang="cs-CZ" sz="1200">
                <a:latin typeface="Times New Roman" charset="0"/>
                <a:cs typeface="Times New Roman" charset="0"/>
              </a:rPr>
              <a:t>v prostředí klienta -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  pečovatelská služba, osobní asistentce, </a:t>
            </a:r>
            <a:endParaRPr lang="cs-CZ" altLang="cs-CZ" sz="1200">
              <a:latin typeface="Times New Roman" charset="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respitní péče,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terénní kontaktní sociální práce,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 </a:t>
            </a:r>
            <a:r>
              <a:rPr lang="cs-CZ" altLang="cs-CZ" sz="1200">
                <a:latin typeface="Times New Roman" charset="0"/>
                <a:cs typeface="Times New Roman" charset="0"/>
              </a:rPr>
              <a:t>tísňová</a:t>
            </a: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pomoc</a:t>
            </a:r>
            <a:endParaRPr lang="cs-CZ" altLang="cs-CZ" sz="1200">
              <a:latin typeface="Times New Roman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2400" i="1">
              <a:latin typeface="Times New Roman" charset="0"/>
            </a:endParaRP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8001000" y="28194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 flipH="1">
            <a:off x="8077200" y="34290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diamond" w="med" len="med"/>
            <a:tailEnd type="diamond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24701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cs-CZ" altLang="cs-CZ" sz="1800"/>
          </a:p>
        </p:txBody>
      </p:sp>
      <p:sp>
        <p:nvSpPr>
          <p:cNvPr id="17418" name="Rectangle 10"/>
          <p:cNvSpPr>
            <a:spLocks noChangeArrowheads="1"/>
          </p:cNvSpPr>
          <p:nvPr/>
        </p:nvSpPr>
        <p:spPr bwMode="auto">
          <a:xfrm flipH="1">
            <a:off x="7848600" y="2470150"/>
            <a:ext cx="9906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propouštění    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7848600" y="3109913"/>
            <a:ext cx="1295400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  <a:cs typeface="Times New Roman" charset="0"/>
              </a:rPr>
              <a:t>spolupráce       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" charset="0"/>
            </a:endParaRPr>
          </a:p>
        </p:txBody>
      </p:sp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7772400" y="3733800"/>
            <a:ext cx="9144000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cs-CZ" altLang="cs-CZ" sz="1200">
                <a:latin typeface="Times New Roman" charset="0"/>
              </a:rPr>
              <a:t> </a:t>
            </a:r>
            <a:r>
              <a:rPr lang="cs-CZ" altLang="cs-CZ" sz="1200">
                <a:latin typeface="Times New Roman" charset="0"/>
                <a:cs typeface="Times New Roman" charset="0"/>
              </a:rPr>
              <a:t>prostupnost      </a:t>
            </a:r>
          </a:p>
          <a:p>
            <a:pPr>
              <a:spcBef>
                <a:spcPct val="0"/>
              </a:spcBef>
              <a:buFontTx/>
              <a:buNone/>
            </a:pPr>
            <a:endParaRPr lang="cs-CZ" altLang="cs-CZ" sz="2400">
              <a:latin typeface="Times New Roman" charset="0"/>
            </a:endParaRPr>
          </a:p>
        </p:txBody>
      </p:sp>
      <p:sp>
        <p:nvSpPr>
          <p:cNvPr id="17421" name="Line 13"/>
          <p:cNvSpPr>
            <a:spLocks noChangeShapeType="1"/>
          </p:cNvSpPr>
          <p:nvPr/>
        </p:nvSpPr>
        <p:spPr bwMode="auto">
          <a:xfrm>
            <a:off x="3581400" y="1981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2" name="Line 14"/>
          <p:cNvSpPr>
            <a:spLocks noChangeShapeType="1"/>
          </p:cNvSpPr>
          <p:nvPr/>
        </p:nvSpPr>
        <p:spPr bwMode="auto">
          <a:xfrm>
            <a:off x="2362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3" name="Line 15"/>
          <p:cNvSpPr>
            <a:spLocks noChangeShapeType="1"/>
          </p:cNvSpPr>
          <p:nvPr/>
        </p:nvSpPr>
        <p:spPr bwMode="auto">
          <a:xfrm>
            <a:off x="59436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4" name="Line 16"/>
          <p:cNvSpPr>
            <a:spLocks noChangeShapeType="1"/>
          </p:cNvSpPr>
          <p:nvPr/>
        </p:nvSpPr>
        <p:spPr bwMode="auto">
          <a:xfrm>
            <a:off x="3657600" y="47244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diamond" w="med" len="med"/>
            <a:tailEnd type="diamond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5" name="Line 17"/>
          <p:cNvSpPr>
            <a:spLocks noChangeShapeType="1"/>
          </p:cNvSpPr>
          <p:nvPr/>
        </p:nvSpPr>
        <p:spPr bwMode="auto">
          <a:xfrm>
            <a:off x="3581400" y="29718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6" name="Line 18"/>
          <p:cNvSpPr>
            <a:spLocks noChangeShapeType="1"/>
          </p:cNvSpPr>
          <p:nvPr/>
        </p:nvSpPr>
        <p:spPr bwMode="auto">
          <a:xfrm>
            <a:off x="27432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7" name="Line 19"/>
          <p:cNvSpPr>
            <a:spLocks noChangeShapeType="1"/>
          </p:cNvSpPr>
          <p:nvPr/>
        </p:nvSpPr>
        <p:spPr bwMode="auto">
          <a:xfrm>
            <a:off x="3581400" y="2971800"/>
            <a:ext cx="914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8" name="Line 20"/>
          <p:cNvSpPr>
            <a:spLocks noChangeShapeType="1"/>
          </p:cNvSpPr>
          <p:nvPr/>
        </p:nvSpPr>
        <p:spPr bwMode="auto">
          <a:xfrm flipV="1">
            <a:off x="3657600" y="2971800"/>
            <a:ext cx="762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29" name="Line 21"/>
          <p:cNvSpPr>
            <a:spLocks noChangeShapeType="1"/>
          </p:cNvSpPr>
          <p:nvPr/>
        </p:nvSpPr>
        <p:spPr bwMode="auto">
          <a:xfrm>
            <a:off x="5334000" y="2971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0" name="Line 22"/>
          <p:cNvSpPr>
            <a:spLocks noChangeShapeType="1"/>
          </p:cNvSpPr>
          <p:nvPr/>
        </p:nvSpPr>
        <p:spPr bwMode="auto">
          <a:xfrm>
            <a:off x="3581400" y="2362200"/>
            <a:ext cx="83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arrow" w="med" len="med"/>
            <a:tailEnd type="arrow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cs-CZ"/>
          </a:p>
        </p:txBody>
      </p:sp>
      <p:sp>
        <p:nvSpPr>
          <p:cNvPr id="17431" name="Line 23"/>
          <p:cNvSpPr>
            <a:spLocks noChangeShapeType="1"/>
          </p:cNvSpPr>
          <p:nvPr/>
        </p:nvSpPr>
        <p:spPr bwMode="auto">
          <a:xfrm flipV="1">
            <a:off x="7924800" y="40386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arrow" w="med" len="med"/>
            <a:tailEnd type="arrow" w="med" len="med"/>
          </a:ln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696866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Zdravotnictví jako systém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endParaRPr lang="cs-CZ" dirty="0" smtClean="0"/>
          </a:p>
          <a:p>
            <a:r>
              <a:rPr lang="cs-CZ" dirty="0" smtClean="0"/>
              <a:t>Primární péče – péče v přirozeném sociálním prostředí</a:t>
            </a:r>
          </a:p>
          <a:p>
            <a:r>
              <a:rPr lang="cs-CZ" dirty="0" smtClean="0"/>
              <a:t>Ambulantní péče + zvláštní ambulantní péče</a:t>
            </a:r>
          </a:p>
          <a:p>
            <a:r>
              <a:rPr lang="cs-CZ" dirty="0" smtClean="0"/>
              <a:t>Lůžková péče – nemocnice, léčebny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 smtClean="0"/>
              <a:t>Zákon o zdravotní péči č.  372/2011 Sb.</a:t>
            </a:r>
          </a:p>
          <a:p>
            <a:pPr marL="0" indent="0">
              <a:buNone/>
            </a:pPr>
            <a:r>
              <a:rPr lang="cs-CZ" dirty="0" smtClean="0"/>
              <a:t>Zákon o veřejném zdravotním pojištění č. 48/1997 Sb.</a:t>
            </a:r>
          </a:p>
          <a:p>
            <a:pPr marL="0" indent="0">
              <a:buNone/>
            </a:pPr>
            <a:endParaRPr lang="cs-CZ" dirty="0" smtClean="0"/>
          </a:p>
          <a:p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2416829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cs-CZ" altLang="cs-CZ" sz="4000" b="1" dirty="0" smtClean="0"/>
              <a:t>Zdravotní služby </a:t>
            </a:r>
            <a:br>
              <a:rPr lang="cs-CZ" altLang="cs-CZ" sz="4000" b="1" dirty="0" smtClean="0"/>
            </a:br>
            <a:r>
              <a:rPr lang="cs-CZ" altLang="cs-CZ" sz="2400" b="1" dirty="0" smtClean="0"/>
              <a:t>Zákon č. 372/2011 Sb. o zdravotních službách, § 9-10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458200" cy="4114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800" dirty="0"/>
              <a:t>L</a:t>
            </a:r>
            <a:r>
              <a:rPr lang="cs-CZ" altLang="cs-CZ" sz="2800" dirty="0" smtClean="0"/>
              <a:t>ůžková péče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400" dirty="0" smtClean="0"/>
              <a:t>-   </a:t>
            </a:r>
            <a:r>
              <a:rPr lang="cs-CZ" altLang="cs-CZ" sz="2000" b="1" dirty="0" smtClean="0"/>
              <a:t>akutní</a:t>
            </a:r>
            <a:r>
              <a:rPr lang="cs-CZ" altLang="cs-CZ" sz="2000" dirty="0" smtClean="0"/>
              <a:t> intenzívní a standardní,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následná</a:t>
            </a:r>
            <a:r>
              <a:rPr lang="cs-CZ" altLang="cs-CZ" sz="2000" dirty="0" smtClean="0"/>
              <a:t> péče (</a:t>
            </a:r>
            <a:r>
              <a:rPr lang="cs-CZ" sz="2000" dirty="0" smtClean="0"/>
              <a:t>zdravotní stav vyžaduje doléčení nebo poskytnutí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zejména léčebně rehabilitační péče) – např. LDN, oddělení následné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sz="2000" dirty="0"/>
              <a:t> </a:t>
            </a:r>
            <a:r>
              <a:rPr lang="cs-CZ" sz="2000" dirty="0" smtClean="0"/>
              <a:t>    péče, rehabilitační oddělení, spinální jednotky). Např. též</a:t>
            </a:r>
            <a:r>
              <a:rPr lang="cs-CZ" altLang="cs-CZ" sz="2000" dirty="0" smtClean="0"/>
              <a:t>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000" dirty="0"/>
              <a:t> </a:t>
            </a:r>
            <a:r>
              <a:rPr lang="cs-CZ" altLang="cs-CZ" sz="2000" dirty="0" smtClean="0"/>
              <a:t>    rehabilitační ústavy (Kladruby, Hrabyně,  </a:t>
            </a:r>
            <a:r>
              <a:rPr lang="cs-CZ" altLang="cs-CZ" sz="2000" dirty="0" err="1" smtClean="0"/>
              <a:t>Košumberk</a:t>
            </a:r>
            <a:r>
              <a:rPr lang="cs-CZ" altLang="cs-CZ" sz="2000" dirty="0" smtClean="0"/>
              <a:t>)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následná intenzívní péče (NIP) </a:t>
            </a:r>
            <a:r>
              <a:rPr lang="cs-CZ" altLang="cs-CZ" sz="2000" dirty="0" smtClean="0"/>
              <a:t>u pacientů závislých na podpoře základních životních funkcí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dlouhodobá</a:t>
            </a:r>
            <a:r>
              <a:rPr lang="cs-CZ" altLang="cs-CZ" sz="2000" dirty="0" smtClean="0"/>
              <a:t> (zdravotní stav nelze léčbou zlepšit a bez soustavné ošetřovatelské péče se zhoršuje)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dlouhodobá intenzívní ošetřovatelská péče </a:t>
            </a:r>
            <a:r>
              <a:rPr lang="cs-CZ" altLang="cs-CZ" sz="2000" dirty="0" smtClean="0"/>
              <a:t>o pacienty s poruchou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000" dirty="0" smtClean="0"/>
              <a:t>      základních životních funkcí (DIOP) </a:t>
            </a:r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000" dirty="0" smtClean="0"/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1191363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altLang="cs-CZ" sz="4000" b="1" dirty="0" smtClean="0"/>
              <a:t>Zdravotní služby </a:t>
            </a:r>
            <a:br>
              <a:rPr lang="cs-CZ" altLang="cs-CZ" sz="4000" b="1" dirty="0" smtClean="0"/>
            </a:br>
            <a:r>
              <a:rPr lang="cs-CZ" altLang="cs-CZ" sz="2400" b="1" dirty="0" smtClean="0"/>
              <a:t>Zákon č. 372/2011 Sb. o zdravotních službách, § 9-10</a:t>
            </a:r>
            <a:endParaRPr lang="cs-CZ" altLang="cs-CZ" sz="2400" dirty="0" smtClean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773238"/>
            <a:ext cx="8229600" cy="4352925"/>
          </a:xfrm>
        </p:spPr>
        <p:txBody>
          <a:bodyPr>
            <a:normAutofit lnSpcReduction="10000"/>
          </a:bodyPr>
          <a:lstStyle/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endParaRPr lang="cs-CZ" altLang="cs-CZ" sz="2000" b="1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000" b="1" dirty="0" smtClean="0"/>
              <a:t>Zdravotní péče poskytovaná v komunitě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Ambulantní péče primární </a:t>
            </a:r>
            <a:r>
              <a:rPr lang="cs-CZ" altLang="cs-CZ" sz="2000" dirty="0" smtClean="0"/>
              <a:t>(tzv. registrující lékaři - praktický lékař pro dospělé, praktický lékař pro děti a dorost),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Ambulantní péče specializovaná </a:t>
            </a:r>
            <a:r>
              <a:rPr lang="cs-CZ" altLang="cs-CZ" sz="2000" dirty="0" smtClean="0"/>
              <a:t>(ambulantní specialisté) 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Ambulantní péče stacionární </a:t>
            </a:r>
            <a:r>
              <a:rPr lang="cs-CZ" altLang="cs-CZ" sz="2000" dirty="0" smtClean="0"/>
              <a:t>(denní a týdenní stacionáře; např. v rámci Masarykova onkologického ústavu v Brně nebo např. komunitní rehabilitační Centrum Paraple v Praze)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endParaRPr lang="cs-CZ" altLang="cs-CZ" sz="2000" dirty="0" smtClean="0"/>
          </a:p>
          <a:p>
            <a:pPr marL="0" indent="0"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000" b="1" dirty="0" smtClean="0"/>
              <a:t>Zdravotní péče poskytovaná ve vlastním sociálním prostředí pacienta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 smtClean="0"/>
              <a:t>domácí péče</a:t>
            </a:r>
            <a:r>
              <a:rPr lang="cs-CZ" altLang="cs-CZ" sz="2000" dirty="0" smtClean="0"/>
              <a:t> (ošetřovatelská péče, léčebně rehabilitační péče a paliativní péče)</a:t>
            </a:r>
          </a:p>
          <a:p>
            <a:pPr eaLnBrk="1" hangingPunct="1">
              <a:lnSpc>
                <a:spcPct val="90000"/>
              </a:lnSpc>
              <a:buFontTx/>
              <a:buChar char="-"/>
              <a:defRPr/>
            </a:pPr>
            <a:r>
              <a:rPr lang="cs-CZ" altLang="cs-CZ" sz="2000" b="1" dirty="0"/>
              <a:t>n</a:t>
            </a:r>
            <a:r>
              <a:rPr lang="cs-CZ" altLang="cs-CZ" sz="2000" b="1" dirty="0" smtClean="0"/>
              <a:t>ávštěvní služba</a:t>
            </a:r>
            <a:r>
              <a:rPr lang="cs-CZ" altLang="cs-CZ" sz="2000" dirty="0" smtClean="0"/>
              <a:t> praktického lékaře nebo jeho všeobecné sestry </a:t>
            </a:r>
          </a:p>
          <a:p>
            <a:pPr eaLnBrk="1" hangingPunct="1">
              <a:lnSpc>
                <a:spcPct val="90000"/>
              </a:lnSpc>
              <a:buFontTx/>
              <a:buNone/>
              <a:defRPr/>
            </a:pPr>
            <a:r>
              <a:rPr lang="cs-CZ" altLang="cs-CZ" sz="2000" dirty="0" smtClean="0"/>
              <a:t>    </a:t>
            </a:r>
            <a:endParaRPr lang="cs-CZ" sz="2000" dirty="0"/>
          </a:p>
        </p:txBody>
      </p:sp>
    </p:spTree>
    <p:extLst>
      <p:ext uri="{BB962C8B-B14F-4D97-AF65-F5344CB8AC3E}">
        <p14:creationId xmlns="" xmlns:p14="http://schemas.microsoft.com/office/powerpoint/2010/main" val="4657596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Modely zdravotní péče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cs-CZ" dirty="0" smtClean="0"/>
          </a:p>
          <a:p>
            <a:endParaRPr lang="cs-CZ" dirty="0" smtClean="0"/>
          </a:p>
          <a:p>
            <a:r>
              <a:rPr lang="cs-CZ" dirty="0" smtClean="0"/>
              <a:t>Model zdravotní – akutní péče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</a:t>
            </a:r>
            <a:endParaRPr lang="cs-CZ" dirty="0"/>
          </a:p>
          <a:p>
            <a:r>
              <a:rPr lang="cs-CZ" dirty="0" smtClean="0"/>
              <a:t>Model zdravotně sociální – dlouhodobá péče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(model komunitní péče)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důraz na systematický postup (plánované propouštění, plánování přechodu, individuální plánování, case management – případové vedení, kruh podpory – práce s rodinou i spolupráce s odborníky, komunitní péče)</a:t>
            </a:r>
          </a:p>
          <a:p>
            <a:pPr marL="0" indent="0">
              <a:buNone/>
            </a:pPr>
            <a:r>
              <a:rPr lang="cs-CZ" dirty="0"/>
              <a:t> </a:t>
            </a:r>
            <a:r>
              <a:rPr lang="cs-CZ" dirty="0" smtClean="0"/>
              <a:t>   - </a:t>
            </a:r>
            <a:r>
              <a:rPr lang="cs-CZ" dirty="0" err="1" smtClean="0"/>
              <a:t>multidisciplinarita</a:t>
            </a:r>
            <a:endParaRPr lang="cs-CZ" dirty="0"/>
          </a:p>
        </p:txBody>
      </p:sp>
    </p:spTree>
    <p:extLst>
      <p:ext uri="{BB962C8B-B14F-4D97-AF65-F5344CB8AC3E}">
        <p14:creationId xmlns="" xmlns:p14="http://schemas.microsoft.com/office/powerpoint/2010/main" val="3267358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b="1" smtClean="0"/>
              <a:t>Institucionální (medicínský)</a:t>
            </a:r>
            <a:br>
              <a:rPr lang="cs-CZ" altLang="cs-CZ" b="1" smtClean="0"/>
            </a:br>
            <a:r>
              <a:rPr lang="cs-CZ" altLang="cs-CZ" b="1" smtClean="0"/>
              <a:t>vs. komunitní model péče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628775"/>
            <a:ext cx="8278813" cy="49688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cs-CZ" alt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800" b="1" dirty="0" smtClean="0"/>
              <a:t>Medicínský model péče</a:t>
            </a:r>
            <a:r>
              <a:rPr lang="cs-CZ" altLang="cs-CZ" sz="2800" dirty="0" smtClean="0"/>
              <a:t> - dominantní role zdravotnického systému (nemocnic, léčeben, ústavů) a zdravotnických pracovníků (lékařů, sester) – pasivní role uživatelů (pacientů)</a:t>
            </a:r>
          </a:p>
          <a:p>
            <a:pPr marL="0" indent="0" eaLnBrk="1" hangingPunct="1">
              <a:lnSpc>
                <a:spcPct val="80000"/>
              </a:lnSpc>
              <a:buFontTx/>
              <a:buNone/>
              <a:defRPr/>
            </a:pPr>
            <a:endParaRPr lang="cs-CZ" altLang="cs-CZ" sz="2800" dirty="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cs-CZ" altLang="cs-CZ" sz="2800" b="1" dirty="0" smtClean="0"/>
              <a:t>Komunitní model péče</a:t>
            </a:r>
            <a:r>
              <a:rPr lang="cs-CZ" altLang="cs-CZ" sz="2800" dirty="0" smtClean="0"/>
              <a:t> - aktivní participace místní komunity, podpora místních iniciativ, koordinace širokého spektra zdravotně sociálních služeb, různé formy péče vycházející z potřeb uživatelů (klientů) – významná role primární péče</a:t>
            </a:r>
          </a:p>
          <a:p>
            <a:pPr algn="ctr" eaLnBrk="1" hangingPunct="1">
              <a:lnSpc>
                <a:spcPct val="80000"/>
              </a:lnSpc>
              <a:buFontTx/>
              <a:buNone/>
              <a:defRPr/>
            </a:pPr>
            <a:r>
              <a:rPr lang="cs-CZ" altLang="cs-CZ" sz="2800" b="1" dirty="0" smtClean="0"/>
              <a:t>DEMEDICINALIZACE, SUBSIDIARITA</a:t>
            </a:r>
          </a:p>
        </p:txBody>
      </p:sp>
    </p:spTree>
    <p:extLst>
      <p:ext uri="{BB962C8B-B14F-4D97-AF65-F5344CB8AC3E}">
        <p14:creationId xmlns="" xmlns:p14="http://schemas.microsoft.com/office/powerpoint/2010/main" val="134205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Dlouhodobá péče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sz="2000" dirty="0" smtClean="0"/>
              <a:t>Služby zdravotní a sociální péče poskytované lidem, jejichž </a:t>
            </a:r>
            <a:r>
              <a:rPr lang="cs-CZ" sz="2000" b="1" dirty="0" smtClean="0"/>
              <a:t>zdravotní stav </a:t>
            </a:r>
            <a:r>
              <a:rPr lang="cs-CZ" sz="2000" dirty="0" smtClean="0"/>
              <a:t>(chronické onemocnění či zdravotní postižení) je dlouhodobě omezuje ve </a:t>
            </a:r>
            <a:r>
              <a:rPr lang="cs-CZ" sz="2000" b="1" dirty="0" smtClean="0"/>
              <a:t>zvládání běžných denních aktivit</a:t>
            </a:r>
            <a:r>
              <a:rPr lang="cs-CZ" sz="2000" dirty="0" smtClean="0"/>
              <a:t>. Jde o kombinaci profesionální sociální a zdravotní péče i neformální péče poskytované rodinou a komunitou. Určeno lidem s chronickým onemocněním nebo zdravotním postižením.                   (OECD)</a:t>
            </a:r>
          </a:p>
          <a:p>
            <a:pPr marL="0" indent="0" eaLnBrk="1" hangingPunct="1">
              <a:buFontTx/>
              <a:buNone/>
              <a:defRPr/>
            </a:pPr>
            <a:r>
              <a:rPr lang="cs-CZ" sz="2000" dirty="0" smtClean="0"/>
              <a:t>                                                     </a:t>
            </a:r>
          </a:p>
          <a:p>
            <a:pPr eaLnBrk="1" hangingPunct="1">
              <a:defRPr/>
            </a:pPr>
            <a:r>
              <a:rPr lang="cs-CZ" sz="2000" dirty="0" smtClean="0"/>
              <a:t>Nastavení procesů od hodnocení potřeb a potřebné podpory přes hodnocení podmínek prostředí a jeho možností, až po nalezení vhodného řešení, jehož efektivita musí být monitorována, znovu hodnocena a znovu nově nastavována  – tedy spolupráce různých služeb, vytváření týmů, připravenost k flexibilnímu řešení.</a:t>
            </a:r>
          </a:p>
          <a:p>
            <a:pPr marL="0" indent="0" eaLnBrk="1" hangingPunct="1">
              <a:buFontTx/>
              <a:buNone/>
              <a:defRPr/>
            </a:pPr>
            <a:endParaRPr lang="cs-CZ" dirty="0" smtClean="0"/>
          </a:p>
        </p:txBody>
      </p:sp>
    </p:spTree>
    <p:extLst>
      <p:ext uri="{BB962C8B-B14F-4D97-AF65-F5344CB8AC3E}">
        <p14:creationId xmlns="" xmlns:p14="http://schemas.microsoft.com/office/powerpoint/2010/main" val="36209075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cs-CZ" altLang="cs-CZ" sz="4000" b="1" smtClean="0"/>
              <a:t>Dlouhodobá péče </a:t>
            </a:r>
            <a:br>
              <a:rPr lang="cs-CZ" altLang="cs-CZ" sz="4000" b="1" smtClean="0"/>
            </a:br>
            <a:r>
              <a:rPr lang="cs-CZ" altLang="cs-CZ" sz="4000" b="1" smtClean="0"/>
              <a:t>(LTC – long term care)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smtClean="0"/>
              <a:t>Komplexní péče respektující potřeby dlouhodobě nemocného člověka a plynulou návaznost různých typů služeb dle proměn zdravotního stavu a sociální situace člověka</a:t>
            </a:r>
          </a:p>
          <a:p>
            <a:pPr eaLnBrk="1" hangingPunct="1"/>
            <a:r>
              <a:rPr lang="cs-CZ" altLang="cs-CZ" smtClean="0"/>
              <a:t>Kombinace a propojení služeb v komunitě (tam kde člověk žije, kde se cítí doma)</a:t>
            </a:r>
          </a:p>
          <a:p>
            <a:pPr eaLnBrk="1" hangingPunct="1"/>
            <a:r>
              <a:rPr lang="cs-CZ" altLang="cs-CZ" smtClean="0"/>
              <a:t>Koordinace a kontinuita potřebné podpory</a:t>
            </a:r>
          </a:p>
        </p:txBody>
      </p:sp>
    </p:spTree>
    <p:extLst>
      <p:ext uri="{BB962C8B-B14F-4D97-AF65-F5344CB8AC3E}">
        <p14:creationId xmlns="" xmlns:p14="http://schemas.microsoft.com/office/powerpoint/2010/main" val="371038838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2005</Words>
  <Application>Microsoft Office PowerPoint</Application>
  <PresentationFormat>Předvádění na obrazovce (4:3)</PresentationFormat>
  <Paragraphs>329</Paragraphs>
  <Slides>24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25" baseType="lpstr">
      <vt:lpstr>Motiv systému Office</vt:lpstr>
      <vt:lpstr>Sociální práce ve zdravotnictví</vt:lpstr>
      <vt:lpstr>Sociálně-zdravotní péče</vt:lpstr>
      <vt:lpstr>Zdravotnictví jako systém</vt:lpstr>
      <vt:lpstr>Zdravotní služby  Zákon č. 372/2011 Sb. o zdravotních službách, § 9-10</vt:lpstr>
      <vt:lpstr>Zdravotní služby  Zákon č. 372/2011 Sb. o zdravotních službách, § 9-10</vt:lpstr>
      <vt:lpstr>Modely zdravotní péče</vt:lpstr>
      <vt:lpstr>Institucionální (medicínský) vs. komunitní model péče</vt:lpstr>
      <vt:lpstr>Dlouhodobá péče</vt:lpstr>
      <vt:lpstr>Dlouhodobá péče  (LTC – long term care)</vt:lpstr>
      <vt:lpstr>Cílové skupiny</vt:lpstr>
      <vt:lpstr>Základní principy  dlouhodobé péče</vt:lpstr>
      <vt:lpstr>Následná/dlouhodobá péče o osoby s ohroženou/omezenou soběstačností? </vt:lpstr>
      <vt:lpstr>Cíle dlouhodobé péče</vt:lpstr>
      <vt:lpstr>Modely dlouhodobé péče  o seniory  a osoby se zdravotním postižením</vt:lpstr>
      <vt:lpstr>Komunitní ošetřovatelská péče</vt:lpstr>
      <vt:lpstr>Ošetřovatelský proces</vt:lpstr>
      <vt:lpstr>Zákon 96/2004  o nelékařských zdravotnických profesích</vt:lpstr>
      <vt:lpstr>Vyhláška č. 55/2011 o činnostech zdravotnických a jiných odborných pracovníků</vt:lpstr>
      <vt:lpstr>Vyhláška č. 55/2011  o činnostech zdravotnických a jiných odborných pracovníků</vt:lpstr>
      <vt:lpstr>Nařízení vlády 31/2010 stanoví obory specializačního vzdělávání  a označení odbornosti zdravotnických pracovníků se specializovanou způsobilostí</vt:lpstr>
      <vt:lpstr>Vyhláška 134/1998 Sb.</vt:lpstr>
      <vt:lpstr>Plánované propuštění rizikového pacienta dle zákona</vt:lpstr>
      <vt:lpstr>Komunikace při plánovaném propouštění</vt:lpstr>
      <vt:lpstr>Snímek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Sociální práce ve zdravotnictví</dc:title>
  <dc:creator>Hana Janečková</dc:creator>
  <cp:lastModifiedBy>vorlova</cp:lastModifiedBy>
  <cp:revision>9</cp:revision>
  <dcterms:created xsi:type="dcterms:W3CDTF">2014-03-05T06:33:23Z</dcterms:created>
  <dcterms:modified xsi:type="dcterms:W3CDTF">2014-03-10T10:28:48Z</dcterms:modified>
</cp:coreProperties>
</file>