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4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D9F8B-490A-46EE-A18D-41551E7B0462}" type="datetimeFigureOut">
              <a:rPr lang="cs-CZ" smtClean="0"/>
              <a:pPr/>
              <a:t>4.2.2014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3C1F0-68EF-41E4-BAA9-DBFAE7CEF2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D9F8B-490A-46EE-A18D-41551E7B0462}" type="datetimeFigureOut">
              <a:rPr lang="cs-CZ" smtClean="0"/>
              <a:pPr/>
              <a:t>4.2.2014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3C1F0-68EF-41E4-BAA9-DBFAE7CEF2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D9F8B-490A-46EE-A18D-41551E7B0462}" type="datetimeFigureOut">
              <a:rPr lang="cs-CZ" smtClean="0"/>
              <a:pPr/>
              <a:t>4.2.2014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3C1F0-68EF-41E4-BAA9-DBFAE7CEF2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D9F8B-490A-46EE-A18D-41551E7B0462}" type="datetimeFigureOut">
              <a:rPr lang="cs-CZ" smtClean="0"/>
              <a:pPr/>
              <a:t>4.2.2014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3C1F0-68EF-41E4-BAA9-DBFAE7CEF2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D9F8B-490A-46EE-A18D-41551E7B0462}" type="datetimeFigureOut">
              <a:rPr lang="cs-CZ" smtClean="0"/>
              <a:pPr/>
              <a:t>4.2.2014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3C1F0-68EF-41E4-BAA9-DBFAE7CEF2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D9F8B-490A-46EE-A18D-41551E7B0462}" type="datetimeFigureOut">
              <a:rPr lang="cs-CZ" smtClean="0"/>
              <a:pPr/>
              <a:t>4.2.2014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3C1F0-68EF-41E4-BAA9-DBFAE7CEF2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D9F8B-490A-46EE-A18D-41551E7B0462}" type="datetimeFigureOut">
              <a:rPr lang="cs-CZ" smtClean="0"/>
              <a:pPr/>
              <a:t>4.2.2014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3C1F0-68EF-41E4-BAA9-DBFAE7CEF2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D9F8B-490A-46EE-A18D-41551E7B0462}" type="datetimeFigureOut">
              <a:rPr lang="cs-CZ" smtClean="0"/>
              <a:pPr/>
              <a:t>4.2.2014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3C1F0-68EF-41E4-BAA9-DBFAE7CEF2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D9F8B-490A-46EE-A18D-41551E7B0462}" type="datetimeFigureOut">
              <a:rPr lang="cs-CZ" smtClean="0"/>
              <a:pPr/>
              <a:t>4.2.2014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3C1F0-68EF-41E4-BAA9-DBFAE7CEF2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D9F8B-490A-46EE-A18D-41551E7B0462}" type="datetimeFigureOut">
              <a:rPr lang="cs-CZ" smtClean="0"/>
              <a:pPr/>
              <a:t>4.2.2014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3C1F0-68EF-41E4-BAA9-DBFAE7CEF2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D9F8B-490A-46EE-A18D-41551E7B0462}" type="datetimeFigureOut">
              <a:rPr lang="cs-CZ" smtClean="0"/>
              <a:pPr/>
              <a:t>4.2.2014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3C1F0-68EF-41E4-BAA9-DBFAE7CEF2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0D9F8B-490A-46EE-A18D-41551E7B0462}" type="datetimeFigureOut">
              <a:rPr lang="cs-CZ" smtClean="0"/>
              <a:pPr/>
              <a:t>4.2.2014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63C1F0-68EF-41E4-BAA9-DBFAE7CEF25D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Mediace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Specifické metody SP LS 14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Pojem, cíle,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cs-CZ" dirty="0" smtClean="0"/>
              <a:t>Metoda rychlého, kultivovaného mimosoudního řešení konfliktů a sporů</a:t>
            </a:r>
          </a:p>
          <a:p>
            <a:pPr>
              <a:buNone/>
            </a:pPr>
            <a:r>
              <a:rPr lang="cs-CZ" i="1" dirty="0" smtClean="0"/>
              <a:t>   (co je konflikt </a:t>
            </a:r>
            <a:r>
              <a:rPr lang="cs-CZ" i="1" dirty="0" smtClean="0"/>
              <a:t>?</a:t>
            </a:r>
            <a:r>
              <a:rPr lang="cs-CZ" i="1" dirty="0" smtClean="0"/>
              <a:t>proč </a:t>
            </a:r>
            <a:r>
              <a:rPr lang="cs-CZ" i="1" dirty="0" smtClean="0"/>
              <a:t>se lidé nemohou dohodnout </a:t>
            </a:r>
            <a:r>
              <a:rPr lang="cs-CZ" i="1" dirty="0" smtClean="0"/>
              <a:t>?)</a:t>
            </a:r>
            <a:endParaRPr lang="cs-CZ" i="1" dirty="0" smtClean="0"/>
          </a:p>
          <a:p>
            <a:r>
              <a:rPr lang="cs-CZ" dirty="0" smtClean="0"/>
              <a:t>Přítomnost </a:t>
            </a:r>
            <a:r>
              <a:rPr lang="cs-CZ" dirty="0" err="1" smtClean="0"/>
              <a:t>mediátora</a:t>
            </a:r>
            <a:endParaRPr lang="cs-CZ" dirty="0" smtClean="0"/>
          </a:p>
          <a:p>
            <a:r>
              <a:rPr lang="cs-CZ" dirty="0" smtClean="0"/>
              <a:t>Dobrovolnost </a:t>
            </a:r>
          </a:p>
          <a:p>
            <a:r>
              <a:rPr lang="cs-CZ" dirty="0" smtClean="0"/>
              <a:t>Cílem je  vyvážená, reálná, konkrétní, časově vymezená, dosažitelná,  měřitelná dohoda</a:t>
            </a:r>
          </a:p>
          <a:p>
            <a:r>
              <a:rPr lang="cs-CZ" dirty="0" smtClean="0"/>
              <a:t>Zákon č. 202/2012 Sb.,  o mediaci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err="1"/>
              <a:t>M</a:t>
            </a:r>
            <a:r>
              <a:rPr lang="cs-CZ" b="1" dirty="0" err="1" smtClean="0"/>
              <a:t>ediátor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dirty="0" smtClean="0"/>
              <a:t>Vede mediační proces</a:t>
            </a:r>
          </a:p>
          <a:p>
            <a:r>
              <a:rPr lang="cs-CZ" dirty="0" smtClean="0"/>
              <a:t>Usnadňuje rozhovor a řešení problému , vzájemnou komunikaci, vzájemné pochopení a respekt</a:t>
            </a:r>
          </a:p>
          <a:p>
            <a:r>
              <a:rPr lang="cs-CZ" dirty="0" smtClean="0"/>
              <a:t>Respektuje zásady nestrannosti,  důvěrnosti, mlčenlivosti, </a:t>
            </a:r>
            <a:r>
              <a:rPr lang="cs-CZ" dirty="0" smtClean="0"/>
              <a:t>kvality</a:t>
            </a:r>
            <a:endParaRPr lang="cs-CZ" dirty="0" smtClean="0"/>
          </a:p>
          <a:p>
            <a:r>
              <a:rPr lang="cs-CZ" dirty="0" smtClean="0"/>
              <a:t>Oprávnění  vykonávat činnost (zákon o </a:t>
            </a:r>
            <a:r>
              <a:rPr lang="cs-CZ" dirty="0" smtClean="0"/>
              <a:t>mediaci, „zapsaný </a:t>
            </a:r>
            <a:r>
              <a:rPr lang="cs-CZ" dirty="0" err="1" smtClean="0"/>
              <a:t>mediátor</a:t>
            </a:r>
            <a:r>
              <a:rPr lang="cs-CZ" dirty="0" smtClean="0"/>
              <a:t>“)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Účastníci  mediace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dirty="0" smtClean="0"/>
              <a:t>Dobrovolnost  </a:t>
            </a:r>
            <a:r>
              <a:rPr lang="cs-CZ" i="1" dirty="0" smtClean="0"/>
              <a:t>( sociálně právní ochrana dětí)</a:t>
            </a:r>
          </a:p>
          <a:p>
            <a:r>
              <a:rPr lang="cs-CZ" dirty="0" smtClean="0"/>
              <a:t>Zodpovědnost za konflikt</a:t>
            </a:r>
          </a:p>
          <a:p>
            <a:r>
              <a:rPr lang="cs-CZ" dirty="0" smtClean="0"/>
              <a:t>Schopnost komunikovat</a:t>
            </a:r>
          </a:p>
          <a:p>
            <a:r>
              <a:rPr lang="cs-CZ" dirty="0" smtClean="0"/>
              <a:t>Schopnost hledat  řešení a dohodu vyhovující oběma stranám</a:t>
            </a:r>
          </a:p>
          <a:p>
            <a:r>
              <a:rPr lang="cs-CZ" dirty="0" smtClean="0"/>
              <a:t>Není vítěz ani poražený</a:t>
            </a:r>
          </a:p>
          <a:p>
            <a:r>
              <a:rPr lang="cs-CZ" dirty="0" smtClean="0"/>
              <a:t>Schopnost  porozumět procesu a dohodě</a:t>
            </a:r>
          </a:p>
          <a:p>
            <a:r>
              <a:rPr lang="cs-CZ" dirty="0" smtClean="0"/>
              <a:t>Schopnost respektovat dohodu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Proces mediace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AutoNum type="arabicParenR"/>
            </a:pPr>
            <a:r>
              <a:rPr lang="cs-CZ" dirty="0" smtClean="0"/>
              <a:t>Přípravná fáze ( dostatek informací pro rozhodnutí  obou stran zda mediaci ano)</a:t>
            </a:r>
          </a:p>
          <a:p>
            <a:pPr marL="514350" indent="-514350">
              <a:buAutoNum type="arabicParenR"/>
            </a:pPr>
            <a:r>
              <a:rPr lang="cs-CZ" dirty="0" smtClean="0"/>
              <a:t>Souhlas s mediací (smlouva o mediaci, termín, místo, trvání , honorář, …)</a:t>
            </a:r>
          </a:p>
          <a:p>
            <a:pPr marL="514350" indent="-514350">
              <a:buAutoNum type="arabicParenR" startAt="3"/>
            </a:pPr>
            <a:r>
              <a:rPr lang="cs-CZ" dirty="0" smtClean="0"/>
              <a:t>Zahájení (uvítání, seznámení s postupem,    pravidly,  vyjádření stran k věci)  </a:t>
            </a:r>
          </a:p>
          <a:p>
            <a:pPr marL="514350" indent="-514350">
              <a:buAutoNum type="arabicParenR" startAt="3"/>
            </a:pPr>
            <a:r>
              <a:rPr lang="cs-CZ" dirty="0" smtClean="0"/>
              <a:t>Pomoc pochopit  jak situaci vnímá druhá strana</a:t>
            </a:r>
          </a:p>
          <a:p>
            <a:pPr marL="514350" indent="-514350">
              <a:buAutoNum type="arabicParenR" startAt="3"/>
            </a:pP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cs-CZ" dirty="0" smtClean="0"/>
              <a:t>5) Řešení přijatelné pro obě strany (návrhy předkládají  účastníci)</a:t>
            </a:r>
          </a:p>
          <a:p>
            <a:pPr marL="514350" indent="-514350">
              <a:buAutoNum type="arabicParenR" startAt="6"/>
            </a:pPr>
            <a:r>
              <a:rPr lang="cs-CZ" dirty="0" smtClean="0"/>
              <a:t>Dohoda (písemná, stvrzení podpisem účastníků, možnost schválit soudem)</a:t>
            </a:r>
          </a:p>
          <a:p>
            <a:pPr marL="514350" indent="-514350"/>
            <a:r>
              <a:rPr lang="cs-CZ" dirty="0" err="1" smtClean="0"/>
              <a:t>Mediátor</a:t>
            </a:r>
            <a:r>
              <a:rPr lang="cs-CZ" dirty="0" smtClean="0"/>
              <a:t> je zodpovědný za  průběh mediace, řídí proces</a:t>
            </a:r>
          </a:p>
          <a:p>
            <a:pPr marL="514350" indent="-514350"/>
            <a:r>
              <a:rPr lang="cs-CZ" dirty="0" smtClean="0"/>
              <a:t>Zúčastněné strany jsou zodpovědné za obsah návrhů a </a:t>
            </a:r>
            <a:r>
              <a:rPr lang="cs-CZ" dirty="0" smtClean="0"/>
              <a:t>dohody</a:t>
            </a:r>
          </a:p>
          <a:p>
            <a:pPr marL="514350" indent="-514350"/>
            <a:endParaRPr lang="cs-CZ" dirty="0" smtClean="0"/>
          </a:p>
          <a:p>
            <a:pPr marL="514350" indent="-514350">
              <a:buNone/>
            </a:pP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Mediace v trestním řízení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Zajišťuje PMS ČR (zákon č. 257/2000 Sb.)</a:t>
            </a:r>
          </a:p>
          <a:p>
            <a:r>
              <a:rPr lang="cs-CZ" dirty="0"/>
              <a:t> </a:t>
            </a:r>
            <a:r>
              <a:rPr lang="cs-CZ" dirty="0" smtClean="0"/>
              <a:t>mimosoudní narovnání, zprostředkování  řešení trestního konfliktu mezi poškozeným  a pachatelem</a:t>
            </a:r>
          </a:p>
          <a:p>
            <a:r>
              <a:rPr lang="cs-CZ" dirty="0" smtClean="0"/>
              <a:t>Integrace pachatele</a:t>
            </a:r>
          </a:p>
          <a:p>
            <a:r>
              <a:rPr lang="cs-CZ" dirty="0" smtClean="0"/>
              <a:t>Participace poškozeného</a:t>
            </a:r>
          </a:p>
          <a:p>
            <a:r>
              <a:rPr lang="cs-CZ" dirty="0" smtClean="0"/>
              <a:t>Ochrana společnosti</a:t>
            </a: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258</Words>
  <Application>Microsoft Office PowerPoint</Application>
  <PresentationFormat>Předvádění na obrazovce (4:3)</PresentationFormat>
  <Paragraphs>39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sady Office</vt:lpstr>
      <vt:lpstr>Mediace</vt:lpstr>
      <vt:lpstr>Pojem, cíle, legislativa</vt:lpstr>
      <vt:lpstr>Mediátor</vt:lpstr>
      <vt:lpstr>Účastníci  mediace</vt:lpstr>
      <vt:lpstr>Proces mediace</vt:lpstr>
      <vt:lpstr>Snímek 6</vt:lpstr>
      <vt:lpstr>Mediace v trestním řízení </vt:lpstr>
    </vt:vector>
  </TitlesOfParts>
  <Company>Jabok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Mediace</dc:title>
  <dc:creator>vorlova</dc:creator>
  <cp:lastModifiedBy>vorlova</cp:lastModifiedBy>
  <cp:revision>13</cp:revision>
  <dcterms:created xsi:type="dcterms:W3CDTF">2014-02-03T15:47:21Z</dcterms:created>
  <dcterms:modified xsi:type="dcterms:W3CDTF">2014-02-04T09:13:49Z</dcterms:modified>
</cp:coreProperties>
</file>