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2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0" r:id="rId45"/>
    <p:sldId id="301" r:id="rId46"/>
    <p:sldId id="302" r:id="rId47"/>
    <p:sldId id="303" r:id="rId48"/>
    <p:sldId id="304" r:id="rId49"/>
    <p:sldId id="264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3B93-E48F-4339-B94B-28F5E5B106DA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4603-60AC-4F3B-857F-3F4FC210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rotk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56592" cy="60932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solidFill>
                  <a:schemeClr val="bg1"/>
                </a:solidFill>
              </a:rPr>
              <a:t>Závislosti</a:t>
            </a:r>
            <a:endParaRPr lang="cs-CZ" sz="66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Omamné psychotropní látky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rotka\Desktop\drogy_trava_denik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125"/>
            <a:ext cx="9144000" cy="609897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/>
              <a:t>Konopné drogy</a:t>
            </a:r>
            <a:endParaRPr lang="cs-CZ" sz="6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Charakteristika-konopné drogy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Konopí-Původně z Himalájí, dnes rozšířené téměř všude</a:t>
            </a:r>
          </a:p>
          <a:p>
            <a:r>
              <a:rPr lang="cs-CZ" dirty="0" smtClean="0"/>
              <a:t>Nejrozšířenější nelegální droga</a:t>
            </a:r>
          </a:p>
          <a:p>
            <a:r>
              <a:rPr lang="cs-CZ" dirty="0" smtClean="0"/>
              <a:t>Jednoletá rostlina-pro psychotropní užitek pouze samičí rostliny-pryskyřice z jejích květů</a:t>
            </a:r>
          </a:p>
          <a:p>
            <a:r>
              <a:rPr lang="cs-CZ" dirty="0" err="1" smtClean="0"/>
              <a:t>Cannabis</a:t>
            </a:r>
            <a:r>
              <a:rPr lang="cs-CZ" dirty="0" smtClean="0"/>
              <a:t> </a:t>
            </a:r>
            <a:r>
              <a:rPr lang="cs-CZ" dirty="0" err="1" smtClean="0"/>
              <a:t>sattiva</a:t>
            </a:r>
            <a:r>
              <a:rPr lang="cs-CZ" dirty="0" smtClean="0"/>
              <a:t>, </a:t>
            </a:r>
            <a:r>
              <a:rPr lang="cs-CZ" dirty="0" err="1" smtClean="0"/>
              <a:t>Cannabis</a:t>
            </a:r>
            <a:r>
              <a:rPr lang="cs-CZ" dirty="0" smtClean="0"/>
              <a:t> </a:t>
            </a:r>
            <a:r>
              <a:rPr lang="cs-CZ" dirty="0" err="1" smtClean="0"/>
              <a:t>indica</a:t>
            </a:r>
            <a:endParaRPr lang="cs-CZ" dirty="0" smtClean="0"/>
          </a:p>
          <a:p>
            <a:r>
              <a:rPr lang="cs-CZ" dirty="0" smtClean="0"/>
              <a:t>Účinná látky-</a:t>
            </a:r>
            <a:r>
              <a:rPr lang="cs-CZ" dirty="0" err="1" smtClean="0"/>
              <a:t>kanabinoidy</a:t>
            </a:r>
            <a:r>
              <a:rPr lang="cs-CZ" dirty="0" smtClean="0"/>
              <a:t>, nejaktivnější je THC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Aplikace a účinky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kouření, méně časté per os</a:t>
            </a:r>
          </a:p>
          <a:p>
            <a:r>
              <a:rPr lang="cs-CZ" dirty="0" smtClean="0"/>
              <a:t>Při kouření účinek nastoupí hned, vrcholí během 20min a odezní po 3hodinách</a:t>
            </a:r>
          </a:p>
          <a:p>
            <a:r>
              <a:rPr lang="cs-CZ" dirty="0" smtClean="0"/>
              <a:t>Při požití je nástup pomalejší cca do 30min, vrchol po 1-5 hodinách-větší pravděpodobnost předávkování</a:t>
            </a:r>
          </a:p>
          <a:p>
            <a:r>
              <a:rPr lang="cs-CZ" dirty="0" smtClean="0"/>
              <a:t>Vede k uvolnění a euforii</a:t>
            </a:r>
          </a:p>
          <a:p>
            <a:r>
              <a:rPr lang="cs-CZ" dirty="0" smtClean="0"/>
              <a:t>Psychická závislost vzniká zřídka, fyzická není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Konopné drogy-zástupci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4000" b="1" dirty="0" smtClean="0"/>
              <a:t>Marihuana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				</a:t>
            </a:r>
            <a:r>
              <a:rPr lang="cs-CZ" sz="4400" b="1" dirty="0" smtClean="0"/>
              <a:t>Hašiš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Hašišový olej- u nás téměř nedostupný</a:t>
            </a:r>
            <a:endParaRPr lang="cs-CZ" dirty="0"/>
          </a:p>
        </p:txBody>
      </p:sp>
      <p:pic>
        <p:nvPicPr>
          <p:cNvPr id="3074" name="Picture 2" descr="C:\Users\Dorotka\Desktop\marihu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096344" cy="2322258"/>
          </a:xfrm>
          <a:prstGeom prst="rect">
            <a:avLst/>
          </a:prstGeom>
          <a:noFill/>
        </p:spPr>
      </p:pic>
      <p:pic>
        <p:nvPicPr>
          <p:cNvPr id="3075" name="Picture 3" descr="C:\Users\Dorotka\Desktop\y239308374385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24944"/>
            <a:ext cx="2985120" cy="223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rotka\Desktop\Psilocybe_Drug_by_WolfWolfi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2839"/>
            <a:ext cx="4896544" cy="685516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/>
              <a:t> Haluc</a:t>
            </a:r>
            <a:r>
              <a:rPr lang="cs-CZ" sz="7200" b="1" dirty="0" smtClean="0">
                <a:solidFill>
                  <a:schemeClr val="bg1"/>
                </a:solidFill>
              </a:rPr>
              <a:t>inogeny</a:t>
            </a:r>
            <a:endParaRPr lang="cs-CZ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rotka\Desktop\Lysohlavka-kubansk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77072"/>
            <a:ext cx="2592288" cy="259748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Halucinogeny- charakteristika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syntetických i přírodních látek</a:t>
            </a:r>
          </a:p>
          <a:p>
            <a:r>
              <a:rPr lang="cs-CZ" dirty="0" smtClean="0"/>
              <a:t>Zástupci-</a:t>
            </a:r>
            <a:r>
              <a:rPr lang="cs-CZ" dirty="0" err="1" smtClean="0"/>
              <a:t>psilocybin</a:t>
            </a:r>
            <a:r>
              <a:rPr lang="cs-CZ" dirty="0" smtClean="0"/>
              <a:t> (houbičky), </a:t>
            </a:r>
            <a:r>
              <a:rPr lang="cs-CZ" dirty="0" err="1" smtClean="0"/>
              <a:t>meskalin</a:t>
            </a:r>
            <a:r>
              <a:rPr lang="cs-CZ" dirty="0" smtClean="0"/>
              <a:t> (kaktus), durman, </a:t>
            </a:r>
            <a:r>
              <a:rPr lang="cs-CZ" dirty="0" err="1" smtClean="0"/>
              <a:t>ibogain</a:t>
            </a:r>
            <a:r>
              <a:rPr lang="cs-CZ" dirty="0" smtClean="0"/>
              <a:t>, </a:t>
            </a:r>
            <a:r>
              <a:rPr lang="cs-CZ" dirty="0" err="1" smtClean="0"/>
              <a:t>myriscin</a:t>
            </a:r>
            <a:r>
              <a:rPr lang="cs-CZ" dirty="0" smtClean="0"/>
              <a:t> (muškátový ořech), kyselina </a:t>
            </a:r>
            <a:r>
              <a:rPr lang="cs-CZ" dirty="0" err="1" smtClean="0"/>
              <a:t>ibotenová</a:t>
            </a:r>
            <a:r>
              <a:rPr lang="cs-CZ" dirty="0" smtClean="0"/>
              <a:t> (muchomůrky), </a:t>
            </a:r>
            <a:r>
              <a:rPr lang="cs-CZ" dirty="0" err="1" smtClean="0"/>
              <a:t>bufetenin</a:t>
            </a:r>
            <a:r>
              <a:rPr lang="cs-CZ" dirty="0" smtClean="0"/>
              <a:t> (ropucha), </a:t>
            </a:r>
          </a:p>
          <a:p>
            <a:r>
              <a:rPr lang="cs-CZ" dirty="0" smtClean="0"/>
              <a:t>Původně </a:t>
            </a:r>
            <a:r>
              <a:rPr lang="cs-CZ" dirty="0" err="1" smtClean="0"/>
              <a:t>farmako</a:t>
            </a:r>
            <a:r>
              <a:rPr lang="cs-CZ" dirty="0" smtClean="0"/>
              <a:t>. účely-LSD</a:t>
            </a:r>
          </a:p>
          <a:p>
            <a:pPr>
              <a:buNone/>
            </a:pPr>
            <a:r>
              <a:rPr lang="cs-CZ" dirty="0" smtClean="0"/>
              <a:t> (papír), PCP (andělský prach),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err="1" smtClean="0"/>
              <a:t>ketamin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Halucinogeny-aplikace, účinky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Obvykle, per os, </a:t>
            </a:r>
            <a:r>
              <a:rPr lang="cs-CZ" dirty="0" err="1" smtClean="0"/>
              <a:t>sublingválně</a:t>
            </a:r>
            <a:r>
              <a:rPr lang="cs-CZ" dirty="0" smtClean="0"/>
              <a:t>, kouření, výjimečně injekčně nebo jinak</a:t>
            </a:r>
          </a:p>
          <a:p>
            <a:r>
              <a:rPr lang="cs-CZ" dirty="0" smtClean="0"/>
              <a:t> dominují změny vnímání- zostřené vnímání, halucinace, sluchové iluze, </a:t>
            </a:r>
            <a:r>
              <a:rPr lang="cs-CZ" dirty="0" err="1" smtClean="0"/>
              <a:t>synestéze</a:t>
            </a:r>
            <a:r>
              <a:rPr lang="cs-CZ" dirty="0" smtClean="0"/>
              <a:t>, deformace vnímání času, euforie</a:t>
            </a:r>
          </a:p>
          <a:p>
            <a:r>
              <a:rPr lang="cs-CZ" dirty="0" smtClean="0"/>
              <a:t>Nežádoucí účinky- </a:t>
            </a:r>
            <a:r>
              <a:rPr lang="cs-CZ" dirty="0" err="1" smtClean="0"/>
              <a:t>badtrip</a:t>
            </a:r>
            <a:r>
              <a:rPr lang="cs-CZ" dirty="0" smtClean="0"/>
              <a:t>, </a:t>
            </a:r>
            <a:r>
              <a:rPr lang="cs-CZ" dirty="0" err="1" smtClean="0"/>
              <a:t>flashback</a:t>
            </a:r>
            <a:r>
              <a:rPr lang="cs-CZ" dirty="0" smtClean="0"/>
              <a:t>, nevolnost, zvracení, deprese, psychotické stavy</a:t>
            </a:r>
          </a:p>
          <a:p>
            <a:r>
              <a:rPr lang="cs-CZ" dirty="0" smtClean="0"/>
              <a:t>Různost látek přináší různá rizika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orotka\Desktop\1276708-img-drogy-heroin-pervi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67881"/>
            <a:ext cx="3456384" cy="229011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Psychomotorická </a:t>
            </a:r>
            <a:r>
              <a:rPr lang="cs-CZ" sz="4800" b="1" dirty="0" err="1" smtClean="0"/>
              <a:t>stimulancia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Způsobují celkové povzbuzení organismu, zvyšují tělesný i duševní výkon</a:t>
            </a:r>
          </a:p>
          <a:p>
            <a:r>
              <a:rPr lang="cs-CZ" dirty="0" smtClean="0"/>
              <a:t>Vzestup výkonností je často spojen se zhoršením kvality</a:t>
            </a:r>
          </a:p>
          <a:p>
            <a:r>
              <a:rPr lang="cs-CZ" dirty="0" smtClean="0"/>
              <a:t>Odstraňují únavu, urychlují myšlení, usnadňují asociace, zvyšují hovornost</a:t>
            </a:r>
          </a:p>
          <a:p>
            <a:r>
              <a:rPr lang="cs-CZ" dirty="0" smtClean="0"/>
              <a:t>Zástupci: kokain, </a:t>
            </a:r>
            <a:r>
              <a:rPr lang="cs-CZ" dirty="0" err="1" smtClean="0"/>
              <a:t>crack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pervitin,…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900" b="1" dirty="0" smtClean="0"/>
              <a:t>Psychomotorická </a:t>
            </a:r>
            <a:r>
              <a:rPr lang="cs-CZ" sz="4900" b="1" dirty="0" err="1" smtClean="0"/>
              <a:t>stimualncia</a:t>
            </a:r>
            <a:r>
              <a:rPr lang="cs-CZ" sz="4900" b="1" dirty="0" smtClean="0"/>
              <a:t/>
            </a:r>
            <a:br>
              <a:rPr lang="cs-CZ" sz="4900" b="1" dirty="0" smtClean="0"/>
            </a:br>
            <a:r>
              <a:rPr lang="cs-CZ" sz="4900" b="1" dirty="0" smtClean="0"/>
              <a:t>nežádoucí účinky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Nápadné hubnutí</a:t>
            </a:r>
          </a:p>
          <a:p>
            <a:r>
              <a:rPr lang="cs-CZ" dirty="0" smtClean="0"/>
              <a:t>Halucinace-převážně sluchové, bludy, toxická psychóza</a:t>
            </a:r>
          </a:p>
          <a:p>
            <a:r>
              <a:rPr lang="cs-CZ" dirty="0" smtClean="0"/>
              <a:t>Pohybové stereotypy-(</a:t>
            </a:r>
            <a:r>
              <a:rPr lang="cs-CZ" dirty="0" err="1" smtClean="0"/>
              <a:t>vykroucenost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Strach a úzkost prožívání</a:t>
            </a:r>
          </a:p>
          <a:p>
            <a:r>
              <a:rPr lang="cs-CZ" dirty="0" smtClean="0"/>
              <a:t>Pocity pronásledování a ohrožení (</a:t>
            </a:r>
            <a:r>
              <a:rPr lang="cs-CZ" dirty="0" err="1" smtClean="0"/>
              <a:t>stíhy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Nadměrná koncentrace na nějakou činnost (zásek)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Psychomotorická </a:t>
            </a:r>
            <a:r>
              <a:rPr lang="cs-CZ" b="1" dirty="0" err="1" smtClean="0"/>
              <a:t>stimulancia</a:t>
            </a:r>
            <a:r>
              <a:rPr lang="cs-CZ" b="1" dirty="0" smtClean="0"/>
              <a:t>- rozšíření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ČR nejčastěji zneužívanou </a:t>
            </a:r>
            <a:r>
              <a:rPr lang="cs-CZ" dirty="0" err="1" smtClean="0"/>
              <a:t>psychomot</a:t>
            </a:r>
            <a:r>
              <a:rPr lang="cs-CZ" dirty="0" smtClean="0"/>
              <a:t>. Látkou- </a:t>
            </a:r>
            <a:r>
              <a:rPr lang="cs-CZ" dirty="0" err="1" smtClean="0"/>
              <a:t>metamfetamin</a:t>
            </a:r>
            <a:endParaRPr lang="cs-CZ" dirty="0" smtClean="0"/>
          </a:p>
          <a:p>
            <a:r>
              <a:rPr lang="cs-CZ" dirty="0" smtClean="0"/>
              <a:t>Odhad počtu problémových uživatelů je 20,5 tisíce</a:t>
            </a:r>
          </a:p>
          <a:p>
            <a:r>
              <a:rPr lang="cs-CZ" dirty="0" smtClean="0"/>
              <a:t>V ČR-Užívání kokainu omezeno spíše na bohatší uživatele</a:t>
            </a:r>
          </a:p>
          <a:p>
            <a:r>
              <a:rPr lang="cs-CZ" dirty="0" smtClean="0"/>
              <a:t>Kokain Hojně užíván zejména ve Španělsku a Velké Británii</a:t>
            </a:r>
          </a:p>
          <a:p>
            <a:r>
              <a:rPr lang="cs-CZ" dirty="0" err="1" smtClean="0"/>
              <a:t>Crack</a:t>
            </a:r>
            <a:r>
              <a:rPr lang="cs-CZ" dirty="0" smtClean="0"/>
              <a:t> v ČR a EU užíván výjimečně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Rozdělení drog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Podle účinku na psychiku:</a:t>
            </a:r>
          </a:p>
          <a:p>
            <a:pPr lvl="1"/>
            <a:r>
              <a:rPr lang="cs-CZ" b="1" dirty="0" smtClean="0"/>
              <a:t>Tlumivé látky (narkotika)</a:t>
            </a:r>
            <a:r>
              <a:rPr lang="cs-CZ" dirty="0" smtClean="0"/>
              <a:t>-zpomalují psychomotorické tempo, malé dávky zklidní, vyšší navodí spánek, kóma až zástavu životních funkcí</a:t>
            </a:r>
          </a:p>
          <a:p>
            <a:pPr lvl="1"/>
            <a:r>
              <a:rPr lang="cs-CZ" b="1" dirty="0" smtClean="0"/>
              <a:t>Psychomotorická </a:t>
            </a:r>
            <a:r>
              <a:rPr lang="cs-CZ" b="1" dirty="0" err="1" smtClean="0"/>
              <a:t>stimulancia</a:t>
            </a:r>
            <a:r>
              <a:rPr lang="cs-CZ" b="1" dirty="0" smtClean="0"/>
              <a:t>- </a:t>
            </a:r>
            <a:r>
              <a:rPr lang="cs-CZ" dirty="0" smtClean="0"/>
              <a:t>zbaví člověka únavy, urychlí myšlenkové tempo, aktivují motoriku</a:t>
            </a:r>
          </a:p>
          <a:p>
            <a:pPr lvl="1"/>
            <a:r>
              <a:rPr lang="cs-CZ" b="1" dirty="0" smtClean="0"/>
              <a:t>halucinogeny- </a:t>
            </a:r>
            <a:r>
              <a:rPr lang="cs-CZ" dirty="0" smtClean="0"/>
              <a:t>vyvolají změny vnímání od pouhého zostření až po stavy podobné </a:t>
            </a:r>
            <a:r>
              <a:rPr lang="cs-CZ" dirty="0" smtClean="0"/>
              <a:t>schizofrenii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Psychomotorická </a:t>
            </a:r>
            <a:r>
              <a:rPr lang="cs-CZ" b="1" dirty="0" err="1" smtClean="0"/>
              <a:t>stimulancia</a:t>
            </a:r>
            <a:r>
              <a:rPr lang="cs-CZ" b="1" dirty="0" smtClean="0"/>
              <a:t>- aplikace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Metamfetamin</a:t>
            </a:r>
            <a:r>
              <a:rPr lang="cs-CZ" dirty="0" smtClean="0"/>
              <a:t> a amfetamin- injekčně nitrožilně, také </a:t>
            </a:r>
            <a:r>
              <a:rPr lang="cs-CZ" dirty="0" err="1" smtClean="0"/>
              <a:t>intranazálně</a:t>
            </a:r>
            <a:endParaRPr lang="cs-CZ" dirty="0" smtClean="0"/>
          </a:p>
          <a:p>
            <a:r>
              <a:rPr lang="cs-CZ" dirty="0" smtClean="0"/>
              <a:t>Méně často je inhalace po zahřátí na alobalu nebo per os</a:t>
            </a:r>
          </a:p>
          <a:p>
            <a:r>
              <a:rPr lang="cs-CZ" dirty="0" smtClean="0"/>
              <a:t>Pro kokain je to nejčastěji </a:t>
            </a:r>
            <a:r>
              <a:rPr lang="cs-CZ" dirty="0" err="1" smtClean="0"/>
              <a:t>intranazálně</a:t>
            </a:r>
            <a:r>
              <a:rPr lang="cs-CZ" dirty="0" smtClean="0"/>
              <a:t> nebo injekčně</a:t>
            </a:r>
          </a:p>
          <a:p>
            <a:r>
              <a:rPr lang="cs-CZ" dirty="0" smtClean="0"/>
              <a:t>Pro </a:t>
            </a:r>
            <a:r>
              <a:rPr lang="cs-CZ" dirty="0" err="1" smtClean="0"/>
              <a:t>crack</a:t>
            </a:r>
            <a:r>
              <a:rPr lang="cs-CZ" dirty="0" smtClean="0"/>
              <a:t> nejčastěji kouření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Psychomotorická </a:t>
            </a:r>
            <a:r>
              <a:rPr lang="cs-CZ" b="1" dirty="0" err="1" smtClean="0"/>
              <a:t>stimulancia</a:t>
            </a:r>
            <a:r>
              <a:rPr lang="cs-CZ" b="1" dirty="0" smtClean="0"/>
              <a:t>- následky</a:t>
            </a:r>
            <a:endParaRPr lang="cs-CZ" b="1" dirty="0"/>
          </a:p>
        </p:txBody>
      </p:sp>
      <p:pic>
        <p:nvPicPr>
          <p:cNvPr id="6146" name="Picture 2" descr="C:\Users\Dorotka\Desktop\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441615" cy="3168352"/>
          </a:xfrm>
          <a:prstGeom prst="rect">
            <a:avLst/>
          </a:prstGeom>
          <a:noFill/>
        </p:spPr>
      </p:pic>
      <p:pic>
        <p:nvPicPr>
          <p:cNvPr id="6147" name="Picture 3" descr="C:\Users\Dorotka\Desktop\851770_pervitin-droga-zmena-tv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286250" cy="2676525"/>
          </a:xfrm>
          <a:prstGeom prst="rect">
            <a:avLst/>
          </a:prstGeom>
          <a:noFill/>
        </p:spPr>
      </p:pic>
      <p:pic>
        <p:nvPicPr>
          <p:cNvPr id="6148" name="Picture 4" descr="C:\Users\Dorotka\Desktop\851768_pervitin-droga-zmena-tv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181475"/>
            <a:ext cx="428625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Pervitin-historie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000" dirty="0" smtClean="0"/>
              <a:t>Pervitin byl poprvé </a:t>
            </a:r>
            <a:r>
              <a:rPr lang="cs-CZ" sz="3600" dirty="0" smtClean="0"/>
              <a:t>vyroben v roce 1899 v Japonsku</a:t>
            </a:r>
          </a:p>
          <a:p>
            <a:r>
              <a:rPr lang="cs-CZ" sz="3600" dirty="0" smtClean="0"/>
              <a:t>podle jiných pramenů jej vyvinuli vědci pro čínskou armádu, která chtěla utlumit pud sebezáchovy u vojáků</a:t>
            </a:r>
          </a:p>
          <a:p>
            <a:r>
              <a:rPr lang="cs-CZ" sz="3600" dirty="0" smtClean="0"/>
              <a:t>s průmyslovou produkcí </a:t>
            </a:r>
            <a:r>
              <a:rPr lang="cs-CZ" sz="3600" dirty="0" err="1" smtClean="0"/>
              <a:t>metamfetaminu</a:t>
            </a:r>
            <a:r>
              <a:rPr lang="cs-CZ" sz="3600" dirty="0" smtClean="0"/>
              <a:t> začala německá firma </a:t>
            </a:r>
            <a:r>
              <a:rPr lang="cs-CZ" sz="3600" dirty="0" err="1" smtClean="0"/>
              <a:t>Temmler</a:t>
            </a:r>
            <a:r>
              <a:rPr lang="cs-CZ" sz="3600" dirty="0" smtClean="0"/>
              <a:t> </a:t>
            </a:r>
            <a:r>
              <a:rPr lang="cs-CZ" sz="3600" dirty="0" err="1" smtClean="0"/>
              <a:t>Werken</a:t>
            </a:r>
            <a:r>
              <a:rPr lang="cs-CZ" sz="3600" dirty="0" smtClean="0"/>
              <a:t>, která v roce 1938 uvedla na trh </a:t>
            </a:r>
            <a:br>
              <a:rPr lang="cs-CZ" sz="3600" dirty="0" smtClean="0"/>
            </a:br>
            <a:r>
              <a:rPr lang="cs-CZ" sz="3600" dirty="0" smtClean="0"/>
              <a:t>tablety s názvem pervitin</a:t>
            </a:r>
          </a:p>
          <a:p>
            <a:endParaRPr lang="cs-CZ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Pervitin-historie v ČR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 Česku se legálně vyráběl během druhé světové války pro vojáky wehrmachtu a jednotky SS. Vyvážel se také do Japonska pro sebevražedné piloty kamikadze.</a:t>
            </a:r>
          </a:p>
          <a:p>
            <a:r>
              <a:rPr lang="cs-CZ" dirty="0" smtClean="0"/>
              <a:t>nelegálně se začal "vařit" na přelomu 70. a 80. let, kdy se nejprve užíval v malých uzavřených komunitách. V 90. letech se začal z Česka šířit do zahraničí.</a:t>
            </a:r>
          </a:p>
          <a:p>
            <a:r>
              <a:rPr lang="cs-CZ" dirty="0" smtClean="0"/>
              <a:t>Uvádí se, že jistý chemik s přezdívkou Buddha ukradl postup na patentním úřadě a pak ho učil ostatní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MDMA a taneční drogy</a:t>
            </a:r>
            <a:endParaRPr lang="cs-CZ" sz="4800" b="1" dirty="0"/>
          </a:p>
        </p:txBody>
      </p:sp>
      <p:pic>
        <p:nvPicPr>
          <p:cNvPr id="7170" name="Picture 2" descr="C:\Users\Dorotka\Desktop\mdma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91001" cy="614148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MDMA a taneční drogy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Skupina syntetických látek, jejichž užívání je víceméně vázané na akce s reprodukovanou elektronickou hudbou</a:t>
            </a:r>
          </a:p>
          <a:p>
            <a:r>
              <a:rPr lang="cs-CZ" dirty="0" smtClean="0"/>
              <a:t>Nejrozšířenější droga užívaná mladými lidmi na tanečních party</a:t>
            </a:r>
          </a:p>
          <a:p>
            <a:r>
              <a:rPr lang="cs-CZ" dirty="0" smtClean="0"/>
              <a:t>Tradiční způsob užití je per os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MDMA a taneční drogy- účinky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první fázi- neklid a mírná zmatenost,</a:t>
            </a:r>
          </a:p>
          <a:p>
            <a:r>
              <a:rPr lang="cs-CZ" dirty="0" smtClean="0"/>
              <a:t>V druhé fázi nastupuje klid a pohoda, mizí stres</a:t>
            </a:r>
          </a:p>
          <a:p>
            <a:r>
              <a:rPr lang="cs-CZ" dirty="0" smtClean="0"/>
              <a:t>Při užití ve skupině nastupuje empatie a láska, potřeba dotýkat se druhého</a:t>
            </a:r>
          </a:p>
          <a:p>
            <a:r>
              <a:rPr lang="cs-CZ" dirty="0" smtClean="0"/>
              <a:t>Pocit vcítění je uživateli ceněný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MDMA a taneční drogy- nežádoucí účinky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Nevolnost a zvracení při nástupu účinku</a:t>
            </a:r>
          </a:p>
          <a:p>
            <a:r>
              <a:rPr lang="cs-CZ" dirty="0" smtClean="0"/>
              <a:t>U mužů klesá schopnost erekce</a:t>
            </a:r>
          </a:p>
          <a:p>
            <a:r>
              <a:rPr lang="cs-CZ" dirty="0" smtClean="0"/>
              <a:t>Nechutenství, snížená potřeba spánku, pocení, sucho v ústech</a:t>
            </a:r>
          </a:p>
          <a:p>
            <a:r>
              <a:rPr lang="cs-CZ" dirty="0" smtClean="0"/>
              <a:t>Druhý den po požití nastupuje kocovina- únava, bolest svalů, zhoršení nálady</a:t>
            </a:r>
          </a:p>
          <a:p>
            <a:r>
              <a:rPr lang="cs-CZ" dirty="0" smtClean="0"/>
              <a:t>Dlouhodobě- poškození imunitního systému</a:t>
            </a:r>
          </a:p>
          <a:p>
            <a:r>
              <a:rPr lang="cs-CZ" dirty="0" smtClean="0"/>
              <a:t>Při užívání MDMA u matek- výskyt vrozených vad u dítěte je mnohonásobně vyšší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rotka\Desktop\is-100010939-46669224777c7_240x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700808" cy="180053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Těkavé látky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Levné a relativně snadno dostup</a:t>
            </a:r>
            <a:r>
              <a:rPr lang="cs-CZ" dirty="0" smtClean="0">
                <a:solidFill>
                  <a:schemeClr val="bg1"/>
                </a:solidFill>
              </a:rPr>
              <a:t>né</a:t>
            </a:r>
          </a:p>
          <a:p>
            <a:r>
              <a:rPr lang="cs-CZ" dirty="0" smtClean="0"/>
              <a:t>Inhalace pomocí igelitových sáčků</a:t>
            </a:r>
          </a:p>
          <a:p>
            <a:r>
              <a:rPr lang="cs-CZ" dirty="0" smtClean="0"/>
              <a:t>Velmi snadné předávkování s fatálními následky (nedá se odhadnout dávkování)</a:t>
            </a:r>
          </a:p>
          <a:p>
            <a:r>
              <a:rPr lang="cs-CZ" dirty="0" smtClean="0"/>
              <a:t>Způsobují organické poškození mozku, poleptání dýchacích cest, toxické poškození jater a ledvin</a:t>
            </a:r>
          </a:p>
          <a:p>
            <a:r>
              <a:rPr lang="cs-CZ" dirty="0" smtClean="0"/>
              <a:t>Tito uživatelé se léčí jen zřídka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Systém péče a jeho složky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současnosti v ČR provázaný a relativně ucelený systém péče</a:t>
            </a:r>
          </a:p>
          <a:p>
            <a:r>
              <a:rPr lang="cs-CZ" dirty="0" smtClean="0"/>
              <a:t>Složky odpovídají potřebám klientů, kteří se nacházejí v různých fázích závislosti nebo její léčby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Rozdělení drog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míry rizika:</a:t>
            </a:r>
          </a:p>
          <a:p>
            <a:pPr lvl="1">
              <a:buNone/>
            </a:pPr>
            <a:r>
              <a:rPr lang="cs-CZ" dirty="0" smtClean="0"/>
              <a:t>(Nejznámější a mediálně nejpoužívanější rozdělení)</a:t>
            </a:r>
          </a:p>
          <a:p>
            <a:pPr lvl="1"/>
            <a:r>
              <a:rPr lang="cs-CZ" sz="3200" b="1" dirty="0" smtClean="0"/>
              <a:t>„tvrdé“ drogy</a:t>
            </a:r>
          </a:p>
          <a:p>
            <a:pPr lvl="1"/>
            <a:r>
              <a:rPr lang="cs-CZ" sz="3200" b="1" dirty="0" smtClean="0"/>
              <a:t>„měkké“ drogy</a:t>
            </a:r>
          </a:p>
          <a:p>
            <a:r>
              <a:rPr lang="cs-CZ" dirty="0" smtClean="0"/>
              <a:t>Rizika spojená s užíváním jsou míněna v tělesné, duševní i sociální oblasti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Terénní program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článek v systému pro drogově závislé</a:t>
            </a:r>
          </a:p>
          <a:p>
            <a:r>
              <a:rPr lang="cs-CZ" dirty="0" smtClean="0"/>
              <a:t>Je postaven na „public </a:t>
            </a:r>
            <a:r>
              <a:rPr lang="cs-CZ" dirty="0" err="1" smtClean="0"/>
              <a:t>health</a:t>
            </a:r>
            <a:r>
              <a:rPr lang="cs-CZ" dirty="0" smtClean="0"/>
              <a:t>“ a „</a:t>
            </a:r>
            <a:r>
              <a:rPr lang="cs-CZ" dirty="0" err="1" smtClean="0"/>
              <a:t>harm</a:t>
            </a:r>
            <a:r>
              <a:rPr lang="cs-CZ" dirty="0" smtClean="0"/>
              <a:t> </a:t>
            </a:r>
            <a:r>
              <a:rPr lang="cs-CZ" dirty="0" err="1" smtClean="0"/>
              <a:t>reduction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Práce s klientem je zde možná bez ohledu na fázi jeho závislosti nebo motivaci k léčbě</a:t>
            </a:r>
          </a:p>
          <a:p>
            <a:r>
              <a:rPr lang="cs-CZ" dirty="0" smtClean="0"/>
              <a:t>Klienti nejsou k ničemu nuceni</a:t>
            </a:r>
          </a:p>
          <a:p>
            <a:r>
              <a:rPr lang="cs-CZ" dirty="0" smtClean="0"/>
              <a:t>Drop-in, </a:t>
            </a:r>
            <a:r>
              <a:rPr lang="cs-CZ" dirty="0" err="1" smtClean="0"/>
              <a:t>Sananim</a:t>
            </a:r>
            <a:r>
              <a:rPr lang="cs-CZ" dirty="0" smtClean="0"/>
              <a:t>, Magdaléna…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Terénní program-pracovníci</a:t>
            </a:r>
            <a:endParaRPr lang="cs-CZ" sz="4800" b="1" dirty="0"/>
          </a:p>
        </p:txBody>
      </p:sp>
      <p:pic>
        <p:nvPicPr>
          <p:cNvPr id="4" name="Picture 2" descr="C:\Users\Dorotka\Desktop\358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Terénní </a:t>
            </a:r>
            <a:r>
              <a:rPr lang="cs-CZ" sz="4800" b="1" dirty="0" err="1" smtClean="0"/>
              <a:t>progam</a:t>
            </a:r>
            <a:r>
              <a:rPr lang="cs-CZ" sz="4800" b="1" dirty="0" smtClean="0"/>
              <a:t>-cílová skupina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Experimentátoři-uživatelé, kteří mají pocit, že nepotřebují kontakt s žádnou službou</a:t>
            </a:r>
          </a:p>
          <a:p>
            <a:r>
              <a:rPr lang="cs-CZ" dirty="0" smtClean="0"/>
              <a:t>„děti ulice“- žijící na ulici či v drogových bytech-nejpřijatelnější služba</a:t>
            </a:r>
          </a:p>
          <a:p>
            <a:r>
              <a:rPr lang="cs-CZ" dirty="0" smtClean="0"/>
              <a:t>Pravidelní uživatelé- nejsou schopni patřičnou instituci kontaktovat</a:t>
            </a:r>
          </a:p>
          <a:p>
            <a:r>
              <a:rPr lang="cs-CZ" dirty="0" smtClean="0"/>
              <a:t>Uživatelé, kteří považují kontakt s institucí za rizikovou/jazyková bariéra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Terénní program-metody a prostředky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Výměna injekčního materiálu a distribuce zdravotnického materiálu</a:t>
            </a:r>
          </a:p>
          <a:p>
            <a:r>
              <a:rPr lang="cs-CZ" dirty="0" smtClean="0"/>
              <a:t>Poradenství-základní zdravotní, sociální, krizová intervence, motivační trénink</a:t>
            </a:r>
          </a:p>
          <a:p>
            <a:r>
              <a:rPr lang="cs-CZ" dirty="0" smtClean="0"/>
              <a:t>Informace (o účincích drog, rizicích…)</a:t>
            </a:r>
          </a:p>
          <a:p>
            <a:r>
              <a:rPr lang="cs-CZ" dirty="0" smtClean="0"/>
              <a:t>Monitoring drogové scény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err="1" smtClean="0"/>
              <a:t>Nízkoprahová</a:t>
            </a:r>
            <a:r>
              <a:rPr lang="cs-CZ" sz="4800" b="1" dirty="0" smtClean="0"/>
              <a:t> kontaktní centra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Nízkoprahová</a:t>
            </a:r>
            <a:r>
              <a:rPr lang="cs-CZ" dirty="0" smtClean="0"/>
              <a:t> zařízení dobře časově i místně dostupná</a:t>
            </a:r>
          </a:p>
          <a:p>
            <a:r>
              <a:rPr lang="cs-CZ" dirty="0" smtClean="0"/>
              <a:t>Poskytují včasnou intervenci, poradenství, krizovou intervenci, zdravotní a sociální poradenství, služby </a:t>
            </a:r>
            <a:r>
              <a:rPr lang="cs-CZ" dirty="0" err="1" smtClean="0"/>
              <a:t>harm</a:t>
            </a:r>
            <a:r>
              <a:rPr lang="cs-CZ" dirty="0" smtClean="0"/>
              <a:t> </a:t>
            </a:r>
            <a:r>
              <a:rPr lang="cs-CZ" dirty="0" err="1" smtClean="0"/>
              <a:t>reduction</a:t>
            </a:r>
            <a:endParaRPr lang="cs-CZ" dirty="0" smtClean="0"/>
          </a:p>
          <a:p>
            <a:r>
              <a:rPr lang="cs-CZ" dirty="0" smtClean="0"/>
              <a:t>Hodně podobné jako TP, s výhodami prostoru- sprcha, jídlo…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err="1" smtClean="0"/>
              <a:t>Nízkoprahová</a:t>
            </a:r>
            <a:r>
              <a:rPr lang="cs-CZ" b="1" dirty="0" smtClean="0"/>
              <a:t> kontaktní centra- cílová skupina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Uživatelé návykových látek s různou motivací ke změně, v různém stádiu užívání a různé fázi závislosti</a:t>
            </a:r>
          </a:p>
          <a:p>
            <a:r>
              <a:rPr lang="cs-CZ" dirty="0" smtClean="0"/>
              <a:t>Blízcí uživatelů, kteří potřebují podporu, provázení a pomoc</a:t>
            </a:r>
          </a:p>
          <a:p>
            <a:r>
              <a:rPr lang="cs-CZ" b="1" dirty="0" smtClean="0"/>
              <a:t>Podstatou je, že podmínkou poskytování služeb není aktuální abstinence klienta</a:t>
            </a:r>
            <a:endParaRPr lang="cs-CZ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Terénní práce- metody a prostředky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Kontaktní práce- navázání kontaktu, budování důvěry</a:t>
            </a:r>
          </a:p>
          <a:p>
            <a:r>
              <a:rPr lang="cs-CZ" dirty="0" smtClean="0"/>
              <a:t>Výměnný program a další aktivity HR</a:t>
            </a:r>
          </a:p>
          <a:p>
            <a:r>
              <a:rPr lang="cs-CZ" dirty="0" smtClean="0"/>
              <a:t>Vzdělávání a předávání informací</a:t>
            </a:r>
          </a:p>
          <a:p>
            <a:r>
              <a:rPr lang="cs-CZ" dirty="0" smtClean="0"/>
              <a:t>Základní zdravotní servis, Základní poradenství</a:t>
            </a:r>
          </a:p>
          <a:p>
            <a:r>
              <a:rPr lang="cs-CZ" dirty="0" smtClean="0"/>
              <a:t>Strukturované poradenství a motivační trénink</a:t>
            </a:r>
          </a:p>
          <a:p>
            <a:r>
              <a:rPr lang="cs-CZ" dirty="0" smtClean="0"/>
              <a:t>Poradenství pro rodinné příslušníky</a:t>
            </a:r>
          </a:p>
          <a:p>
            <a:r>
              <a:rPr lang="cs-CZ" dirty="0" smtClean="0"/>
              <a:t>Krizová intervence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Detoxifikační jednotky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Jednotky ke zvládnutí odvykacích stavů a intoxikaci návykovou látkou</a:t>
            </a:r>
          </a:p>
          <a:p>
            <a:r>
              <a:rPr lang="cs-CZ" dirty="0" smtClean="0"/>
              <a:t>Vždy součástí zařízení pro léčbu zařízení, nebo samostatné oddělení nemocnic</a:t>
            </a:r>
          </a:p>
          <a:p>
            <a:r>
              <a:rPr lang="cs-CZ" dirty="0" smtClean="0"/>
              <a:t>Většina rezidenčních zařízení vyžaduje před nástupem klientů ústavní detoxifikaci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Detoxifikační jednotky-cílová skupina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Klienti, kteří se připravují k další léčbě</a:t>
            </a:r>
          </a:p>
          <a:p>
            <a:r>
              <a:rPr lang="cs-CZ" dirty="0" smtClean="0"/>
              <a:t>Klienti, kteří si chtějí vzhledem ke zdravotnímu stavu či </a:t>
            </a:r>
            <a:r>
              <a:rPr lang="cs-CZ" dirty="0" err="1" smtClean="0"/>
              <a:t>soc</a:t>
            </a:r>
            <a:r>
              <a:rPr lang="cs-CZ" dirty="0" smtClean="0"/>
              <a:t>. situaci snížit toleranci vůči droze</a:t>
            </a:r>
          </a:p>
          <a:p>
            <a:r>
              <a:rPr lang="cs-CZ" dirty="0" smtClean="0"/>
              <a:t>Klient, který je nebezpečný sám sobě a svému okolí z důvodu intoxikace, nebo odvykacímu stavu</a:t>
            </a:r>
          </a:p>
          <a:p>
            <a:r>
              <a:rPr lang="cs-CZ" dirty="0" smtClean="0"/>
              <a:t>Klient, u kterého je zapotřebí rozhodnout, zda jde o intoxikaci, nebo duševní chorobu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Substituční léčba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Provádí se v ambulantních zařízeních</a:t>
            </a:r>
          </a:p>
          <a:p>
            <a:r>
              <a:rPr lang="cs-CZ" dirty="0" smtClean="0"/>
              <a:t>Nahrazení ilegálně získávané návykové látky látkou-lékem, který má dlouhodobější účinek a aplikuje se per os (nejčastěji metadon-tinktura, </a:t>
            </a:r>
            <a:r>
              <a:rPr lang="cs-CZ" dirty="0" err="1" smtClean="0"/>
              <a:t>buprenorfin</a:t>
            </a:r>
            <a:r>
              <a:rPr lang="cs-CZ" dirty="0" smtClean="0"/>
              <a:t>-tablety)</a:t>
            </a:r>
          </a:p>
          <a:p>
            <a:r>
              <a:rPr lang="cs-CZ" dirty="0" smtClean="0"/>
              <a:t>Tři formy substituční léčby…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rotka\Desktop\tabulka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441438" cy="5733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Substituční léčba-cílová skupina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Klienti s těžkou dlouhodobou závislostí na vysokých dávkách opiátového typu</a:t>
            </a:r>
          </a:p>
          <a:p>
            <a:r>
              <a:rPr lang="cs-CZ" dirty="0" smtClean="0"/>
              <a:t>Klienti s opakovanými neúspěšnými abstinenčními pokusy</a:t>
            </a:r>
          </a:p>
          <a:p>
            <a:r>
              <a:rPr lang="cs-CZ" dirty="0" smtClean="0"/>
              <a:t>Závislí klienti na opiátech s HIV- pozitivitou</a:t>
            </a:r>
          </a:p>
          <a:p>
            <a:r>
              <a:rPr lang="cs-CZ" dirty="0" smtClean="0"/>
              <a:t>Těhotné ženy závislé na látkách opiátového typu</a:t>
            </a:r>
          </a:p>
          <a:p>
            <a:r>
              <a:rPr lang="cs-CZ" dirty="0" smtClean="0"/>
              <a:t>Klienti s jazykovou bariérou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Ambulantní léčba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Prováděna v zařízeních zdravotnického či nezdravotnického charakteru</a:t>
            </a:r>
          </a:p>
          <a:p>
            <a:r>
              <a:rPr lang="cs-CZ" dirty="0" smtClean="0"/>
              <a:t>Pacient/klient dochází v pravidelných intervalech</a:t>
            </a:r>
          </a:p>
          <a:p>
            <a:r>
              <a:rPr lang="cs-CZ" dirty="0" smtClean="0"/>
              <a:t>Výhodou je, že klient setrvává ve svém sociálním prostředí-nemusí přerušovat školu/práci</a:t>
            </a:r>
          </a:p>
          <a:p>
            <a:r>
              <a:rPr lang="cs-CZ" dirty="0" smtClean="0"/>
              <a:t>Různé druhy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smtClean="0"/>
              <a:t>Ambulantní léčba- prostředky a metody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Celkové zhodnocení stavu pacienta</a:t>
            </a:r>
          </a:p>
          <a:p>
            <a:r>
              <a:rPr lang="cs-CZ" dirty="0" smtClean="0"/>
              <a:t>Farmakoterapie</a:t>
            </a:r>
          </a:p>
          <a:p>
            <a:r>
              <a:rPr lang="cs-CZ" dirty="0" smtClean="0"/>
              <a:t>Psychoterapie</a:t>
            </a:r>
          </a:p>
          <a:p>
            <a:r>
              <a:rPr lang="cs-CZ" dirty="0" smtClean="0"/>
              <a:t>Rodinná terapie a poradenství</a:t>
            </a:r>
          </a:p>
          <a:p>
            <a:r>
              <a:rPr lang="cs-CZ" dirty="0" smtClean="0"/>
              <a:t>Poradenství a motivační trénink</a:t>
            </a:r>
          </a:p>
          <a:p>
            <a:r>
              <a:rPr lang="cs-CZ" dirty="0" smtClean="0"/>
              <a:t>Sociální práce</a:t>
            </a:r>
          </a:p>
          <a:p>
            <a:r>
              <a:rPr lang="cs-CZ" dirty="0" smtClean="0"/>
              <a:t>Kluby, volnočasové aktivity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Denní stacionář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Ambulantní zařízení s intenzivním denním strukturovaným programem</a:t>
            </a:r>
          </a:p>
          <a:p>
            <a:r>
              <a:rPr lang="cs-CZ" dirty="0" smtClean="0"/>
              <a:t>Tzv. zařízení „na půl cesty“ mezi běžnou ambulantní a rezidentní léčbou</a:t>
            </a:r>
          </a:p>
          <a:p>
            <a:r>
              <a:rPr lang="cs-CZ" dirty="0" smtClean="0"/>
              <a:t>Denně ve všední dny min. na 6 hodin</a:t>
            </a:r>
          </a:p>
          <a:p>
            <a:r>
              <a:rPr lang="cs-CZ" dirty="0" smtClean="0"/>
              <a:t>Mnoho prvků jako terapeutické komunity-léčba rozdělena do fází, strukturovaný program, jasná pravidla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Denní stacionář-cílová skupina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Klienti v různé fázi závislosti s relativně stabilním sociálním zázemím, kteří chtějí změnit svůj životní styl</a:t>
            </a:r>
          </a:p>
          <a:p>
            <a:r>
              <a:rPr lang="cs-CZ" dirty="0" smtClean="0"/>
              <a:t>Problémoví uživatelé a závislé na </a:t>
            </a:r>
            <a:r>
              <a:rPr lang="cs-CZ" dirty="0" err="1" smtClean="0"/>
              <a:t>opioidech</a:t>
            </a:r>
            <a:r>
              <a:rPr lang="cs-CZ" dirty="0" smtClean="0"/>
              <a:t>, </a:t>
            </a:r>
            <a:r>
              <a:rPr lang="cs-CZ" dirty="0" err="1" smtClean="0"/>
              <a:t>stimualnciích</a:t>
            </a:r>
            <a:r>
              <a:rPr lang="cs-CZ" dirty="0" smtClean="0"/>
              <a:t> a alkoholu</a:t>
            </a:r>
          </a:p>
          <a:p>
            <a:r>
              <a:rPr lang="cs-CZ" dirty="0" err="1" smtClean="0"/>
              <a:t>Experimantátoři</a:t>
            </a:r>
            <a:r>
              <a:rPr lang="cs-CZ" dirty="0" smtClean="0"/>
              <a:t>, dlouhodobí uživatelé THC</a:t>
            </a:r>
          </a:p>
          <a:p>
            <a:r>
              <a:rPr lang="cs-CZ" dirty="0" smtClean="0"/>
              <a:t>Klienti s duální diagnózou, matky uživatelky a jejich děti, rodiče příbuzní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Denní stacionář-metody a formy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Režim a pravidla-strukturovaný program</a:t>
            </a:r>
          </a:p>
          <a:p>
            <a:r>
              <a:rPr lang="cs-CZ" dirty="0" smtClean="0"/>
              <a:t>Skupinová psychoterapie</a:t>
            </a:r>
          </a:p>
          <a:p>
            <a:r>
              <a:rPr lang="cs-CZ" dirty="0" smtClean="0"/>
              <a:t>Komunitní setkání</a:t>
            </a:r>
          </a:p>
          <a:p>
            <a:r>
              <a:rPr lang="cs-CZ" dirty="0" smtClean="0"/>
              <a:t>Individuální terapie a poradenství</a:t>
            </a:r>
          </a:p>
          <a:p>
            <a:r>
              <a:rPr lang="cs-CZ" dirty="0" smtClean="0"/>
              <a:t>Sociální práce</a:t>
            </a:r>
          </a:p>
          <a:p>
            <a:r>
              <a:rPr lang="cs-CZ" dirty="0" smtClean="0"/>
              <a:t>Pracovní terapie</a:t>
            </a:r>
          </a:p>
          <a:p>
            <a:r>
              <a:rPr lang="cs-CZ" dirty="0" smtClean="0"/>
              <a:t>Sportovní, zážitkové a volnočasové aktivity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Střednědobá ústavní léčba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Rezidenční léčba ve zdravotnických zařízeních (psychiatrické léčebny, oddělení pro léčbu závislostí)</a:t>
            </a:r>
          </a:p>
          <a:p>
            <a:r>
              <a:rPr lang="cs-CZ" dirty="0" smtClean="0"/>
              <a:t>Léčba trvá 3-6mesíců</a:t>
            </a:r>
          </a:p>
          <a:p>
            <a:r>
              <a:rPr lang="cs-CZ" dirty="0" smtClean="0"/>
              <a:t>Režim, pravidla, skupinová psychoterapie, komunitní setkání, trénink odpovědnosti</a:t>
            </a:r>
          </a:p>
          <a:p>
            <a:r>
              <a:rPr lang="cs-CZ" b="1" dirty="0" smtClean="0"/>
              <a:t>Cílová skupina- </a:t>
            </a:r>
            <a:r>
              <a:rPr lang="cs-CZ" dirty="0" smtClean="0"/>
              <a:t>od 15let věku, problémoví uživatelé i alkoholu, vstupují většinou dobrovolně po </a:t>
            </a:r>
            <a:r>
              <a:rPr lang="cs-CZ" dirty="0" err="1" smtClean="0"/>
              <a:t>detoxu</a:t>
            </a:r>
            <a:r>
              <a:rPr lang="cs-CZ" dirty="0" smtClean="0"/>
              <a:t>, tato zařízení přijímají i klienty s nařízenou ústavní léčbou</a:t>
            </a:r>
            <a:endParaRPr lang="cs-CZ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Terapeutické komunity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Komunita má jedinečné znaky</a:t>
            </a:r>
          </a:p>
          <a:p>
            <a:r>
              <a:rPr lang="cs-CZ" dirty="0" smtClean="0"/>
              <a:t>Všichni musí dodržovat stejná pravidla, ale ne všichni mají rovná práva a povinnosti-hierarchická podoba</a:t>
            </a:r>
          </a:p>
          <a:p>
            <a:r>
              <a:rPr lang="cs-CZ" dirty="0" smtClean="0"/>
              <a:t>Důležitá rozhodnutí si tu odhlasují členové komunity, klienti i ostatní členové mají stejné hlasy</a:t>
            </a:r>
          </a:p>
          <a:p>
            <a:r>
              <a:rPr lang="cs-CZ" dirty="0" smtClean="0"/>
              <a:t>Specifická pravidla a různé fáze léčby v závislosti na probíhající dobu pobytu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Doléčovací program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Ambulantní zařízení, které se zaměřují na udržení změn chování a životním způsobu klienta, který získal v průběhu léčby</a:t>
            </a:r>
          </a:p>
          <a:p>
            <a:r>
              <a:rPr lang="cs-CZ" dirty="0" smtClean="0"/>
              <a:t>Velmi pestrá variabilita</a:t>
            </a:r>
          </a:p>
          <a:p>
            <a:r>
              <a:rPr lang="cs-CZ" dirty="0" smtClean="0"/>
              <a:t>Od jednotýdenních setkání po intenzivní strukturovaný program doplněný o volnočasové aktivity</a:t>
            </a:r>
          </a:p>
          <a:p>
            <a:r>
              <a:rPr lang="cs-CZ" dirty="0" smtClean="0"/>
              <a:t>Základním cílem je udržet u klienta změny v životním stylu a v chování po ukončení léčby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?v=lFg28P_3Gaw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rotka\Desktop\tabulka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85502" cy="6123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sz="6000" b="1" dirty="0" err="1" smtClean="0"/>
              <a:t>Opioidy</a:t>
            </a:r>
            <a:r>
              <a:rPr lang="cs-CZ" sz="6000" b="1" dirty="0" smtClean="0"/>
              <a:t> a opiáty</a:t>
            </a:r>
            <a:br>
              <a:rPr lang="cs-CZ" sz="6000" b="1" dirty="0" smtClean="0"/>
            </a:b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 smtClean="0"/>
              <a:t>Tlumivé látky s výrazným euforickým efektem</a:t>
            </a:r>
          </a:p>
          <a:p>
            <a:pPr lvl="1"/>
            <a:r>
              <a:rPr lang="cs-CZ" b="1" dirty="0" smtClean="0"/>
              <a:t>Přírodní zástupci-alkaloid morfinu (makovina,opium) a kodein</a:t>
            </a:r>
          </a:p>
          <a:p>
            <a:pPr lvl="1"/>
            <a:r>
              <a:rPr lang="cs-CZ" b="1" dirty="0" smtClean="0"/>
              <a:t>Polysyntetické/syntetické látky- heroin, metadon, </a:t>
            </a:r>
            <a:r>
              <a:rPr lang="cs-CZ" b="1" dirty="0" err="1" smtClean="0"/>
              <a:t>buprenorfin</a:t>
            </a:r>
            <a:r>
              <a:rPr lang="cs-CZ" b="1" dirty="0" smtClean="0"/>
              <a:t> a v ČR braun(</a:t>
            </a:r>
            <a:r>
              <a:rPr lang="cs-CZ" b="1" dirty="0" err="1" smtClean="0"/>
              <a:t>hl.sl</a:t>
            </a:r>
            <a:r>
              <a:rPr lang="cs-CZ" b="1" dirty="0" smtClean="0"/>
              <a:t>. </a:t>
            </a:r>
            <a:r>
              <a:rPr lang="cs-CZ" b="1" dirty="0" err="1" smtClean="0"/>
              <a:t>Hydrokodon</a:t>
            </a:r>
            <a:r>
              <a:rPr lang="cs-CZ" b="1" dirty="0" smtClean="0"/>
              <a:t>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Opioidy</a:t>
            </a:r>
            <a:r>
              <a:rPr lang="cs-CZ" b="1" dirty="0" smtClean="0"/>
              <a:t>-rozšíření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Odhadem 10,5 tisíce problémových uživatelů</a:t>
            </a:r>
          </a:p>
          <a:p>
            <a:r>
              <a:rPr lang="cs-CZ" dirty="0" smtClean="0"/>
              <a:t>V EU </a:t>
            </a:r>
            <a:r>
              <a:rPr lang="cs-CZ" dirty="0" smtClean="0"/>
              <a:t>nejvýznamnější </a:t>
            </a:r>
            <a:r>
              <a:rPr lang="cs-CZ" dirty="0" smtClean="0"/>
              <a:t>heroin</a:t>
            </a:r>
          </a:p>
          <a:p>
            <a:r>
              <a:rPr lang="cs-CZ" dirty="0" smtClean="0"/>
              <a:t>V ČR nejvíce v Praze a severních Čechách</a:t>
            </a:r>
          </a:p>
          <a:p>
            <a:r>
              <a:rPr lang="cs-CZ" dirty="0" smtClean="0"/>
              <a:t>Sezónní užívání opia-v návaznosti s lokalitou kde je mák pěstován</a:t>
            </a:r>
          </a:p>
          <a:p>
            <a:r>
              <a:rPr lang="cs-CZ" dirty="0" smtClean="0"/>
              <a:t>Významné je dnes zneužívání </a:t>
            </a:r>
            <a:r>
              <a:rPr lang="cs-CZ" dirty="0" err="1" smtClean="0"/>
              <a:t>opioidních</a:t>
            </a:r>
            <a:r>
              <a:rPr lang="cs-CZ" dirty="0" smtClean="0"/>
              <a:t> analgetik v „nedrogové“ populaci - </a:t>
            </a:r>
            <a:r>
              <a:rPr lang="cs-CZ" dirty="0" err="1" smtClean="0"/>
              <a:t>tramadol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Opioidy</a:t>
            </a:r>
            <a:r>
              <a:rPr lang="cs-CZ" b="1" dirty="0" smtClean="0"/>
              <a:t>-Způsob aplikace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Převážně intravenózně</a:t>
            </a:r>
          </a:p>
          <a:p>
            <a:r>
              <a:rPr lang="cs-CZ" dirty="0" smtClean="0"/>
              <a:t>Typická je také –</a:t>
            </a:r>
            <a:r>
              <a:rPr lang="cs-CZ" dirty="0" err="1" smtClean="0"/>
              <a:t>intranazálně</a:t>
            </a:r>
            <a:r>
              <a:rPr lang="cs-CZ" dirty="0" smtClean="0"/>
              <a:t>, inhalace z </a:t>
            </a:r>
            <a:r>
              <a:rPr lang="cs-CZ" dirty="0" smtClean="0"/>
              <a:t>alobalu</a:t>
            </a:r>
            <a:endParaRPr lang="cs-CZ" dirty="0" smtClean="0"/>
          </a:p>
          <a:p>
            <a:r>
              <a:rPr lang="cs-CZ" dirty="0" smtClean="0"/>
              <a:t>Kouření v cigaretách, per os nebo </a:t>
            </a:r>
            <a:r>
              <a:rPr lang="cs-CZ" dirty="0" err="1" smtClean="0"/>
              <a:t>sublingválně</a:t>
            </a:r>
            <a:r>
              <a:rPr lang="cs-CZ" dirty="0" smtClean="0"/>
              <a:t> (</a:t>
            </a:r>
            <a:r>
              <a:rPr lang="cs-CZ" dirty="0" err="1" smtClean="0"/>
              <a:t>buprenorfin</a:t>
            </a:r>
            <a:r>
              <a:rPr lang="cs-CZ" dirty="0" smtClean="0"/>
              <a:t>- při aplikaci per os neúčinný)</a:t>
            </a:r>
          </a:p>
          <a:p>
            <a:endParaRPr lang="cs-CZ" dirty="0"/>
          </a:p>
        </p:txBody>
      </p:sp>
      <p:pic>
        <p:nvPicPr>
          <p:cNvPr id="3074" name="Picture 2" descr="C:\Users\Dorotka\Desktop\hero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2133600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Opioidy</a:t>
            </a:r>
            <a:r>
              <a:rPr lang="cs-CZ" b="1" dirty="0" smtClean="0"/>
              <a:t>, Opiáty-Účinky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6" indent="-342900"/>
            <a:r>
              <a:rPr lang="cs-CZ" sz="3200" dirty="0" smtClean="0"/>
              <a:t>Silně euforický stav- pocit tepla, snížené vnímání tělesných pocitů, analgetický účinek</a:t>
            </a:r>
          </a:p>
          <a:p>
            <a:pPr marL="342900" lvl="6" indent="-342900"/>
            <a:r>
              <a:rPr lang="cs-CZ" sz="3200" dirty="0" smtClean="0"/>
              <a:t>Zvracení, útlum dechového centra, snížení srdeční činnosti, svědění- uživatelé se škrábou po celém těle, a to i v bezvědomí, zácpa, problém s vyměšováním moči</a:t>
            </a:r>
          </a:p>
          <a:p>
            <a:pPr marL="342900" lvl="6" indent="-342900"/>
            <a:r>
              <a:rPr lang="cs-CZ" sz="3200" dirty="0" smtClean="0"/>
              <a:t>Odvykací stav- zrcadlový efekt látky, jen zřídka kolaps a úmrtí</a:t>
            </a:r>
          </a:p>
          <a:p>
            <a:pPr marL="342900" lvl="6" indent="-342900"/>
            <a:endParaRPr lang="cs-CZ" sz="3200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1597</Words>
  <Application>Microsoft Office PowerPoint</Application>
  <PresentationFormat>Předvádění na obrazovce (4:3)</PresentationFormat>
  <Paragraphs>224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sady Office</vt:lpstr>
      <vt:lpstr>Závislosti</vt:lpstr>
      <vt:lpstr>Rozdělení drog</vt:lpstr>
      <vt:lpstr>Rozdělení drog</vt:lpstr>
      <vt:lpstr>Snímek 4</vt:lpstr>
      <vt:lpstr>Snímek 5</vt:lpstr>
      <vt:lpstr>Opioidy a opiáty </vt:lpstr>
      <vt:lpstr>Opioidy-rozšíření</vt:lpstr>
      <vt:lpstr>Opioidy-Způsob aplikace</vt:lpstr>
      <vt:lpstr>Opioidy, Opiáty-Účinky</vt:lpstr>
      <vt:lpstr>Konopné drogy</vt:lpstr>
      <vt:lpstr>Charakteristika-konopné drogy</vt:lpstr>
      <vt:lpstr>Aplikace a účinky</vt:lpstr>
      <vt:lpstr>Konopné drogy-zástupci</vt:lpstr>
      <vt:lpstr> Halucinogeny</vt:lpstr>
      <vt:lpstr>Halucinogeny- charakteristika</vt:lpstr>
      <vt:lpstr>Halucinogeny-aplikace, účinky</vt:lpstr>
      <vt:lpstr>Psychomotorická stimulancia</vt:lpstr>
      <vt:lpstr>Psychomotorická stimualncia nežádoucí účinky</vt:lpstr>
      <vt:lpstr>Psychomotorická stimulancia- rozšíření</vt:lpstr>
      <vt:lpstr>Psychomotorická stimulancia- aplikace</vt:lpstr>
      <vt:lpstr>Psychomotorická stimulancia- následky</vt:lpstr>
      <vt:lpstr>Pervitin-historie</vt:lpstr>
      <vt:lpstr>Pervitin-historie v ČR</vt:lpstr>
      <vt:lpstr>MDMA a taneční drogy</vt:lpstr>
      <vt:lpstr>MDMA a taneční drogy</vt:lpstr>
      <vt:lpstr>MDMA a taneční drogy- účinky</vt:lpstr>
      <vt:lpstr>MDMA a taneční drogy- nežádoucí účinky</vt:lpstr>
      <vt:lpstr>Těkavé látky</vt:lpstr>
      <vt:lpstr>Systém péče a jeho složky</vt:lpstr>
      <vt:lpstr>Terénní program</vt:lpstr>
      <vt:lpstr>Terénní program-pracovníci</vt:lpstr>
      <vt:lpstr>Terénní progam-cílová skupina</vt:lpstr>
      <vt:lpstr>Terénní program-metody a prostředky</vt:lpstr>
      <vt:lpstr>Nízkoprahová kontaktní centra</vt:lpstr>
      <vt:lpstr>Nízkoprahová kontaktní centra- cílová skupina</vt:lpstr>
      <vt:lpstr>Terénní práce- metody a prostředky</vt:lpstr>
      <vt:lpstr>Detoxifikační jednotky</vt:lpstr>
      <vt:lpstr>Detoxifikační jednotky-cílová skupina</vt:lpstr>
      <vt:lpstr>Substituční léčba</vt:lpstr>
      <vt:lpstr>Substituční léčba-cílová skupina</vt:lpstr>
      <vt:lpstr>Ambulantní léčba</vt:lpstr>
      <vt:lpstr>Ambulantní léčba- prostředky a metody</vt:lpstr>
      <vt:lpstr>Denní stacionář</vt:lpstr>
      <vt:lpstr>Denní stacionář-cílová skupina</vt:lpstr>
      <vt:lpstr>Denní stacionář-metody a formy</vt:lpstr>
      <vt:lpstr>Střednědobá ústavní léčba</vt:lpstr>
      <vt:lpstr>Terapeutické komunity</vt:lpstr>
      <vt:lpstr>Doléčovací program</vt:lpstr>
      <vt:lpstr>filmy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Závislosti</dc:title>
  <dc:creator>Dorotka</dc:creator>
  <cp:lastModifiedBy>Dorotka</cp:lastModifiedBy>
  <cp:revision>100</cp:revision>
  <dcterms:created xsi:type="dcterms:W3CDTF">2014-03-04T15:02:09Z</dcterms:created>
  <dcterms:modified xsi:type="dcterms:W3CDTF">2014-03-10T14:08:56Z</dcterms:modified>
</cp:coreProperties>
</file>