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7" r:id="rId14"/>
    <p:sldId id="271" r:id="rId15"/>
    <p:sldId id="272" r:id="rId16"/>
    <p:sldId id="273" r:id="rId17"/>
    <p:sldId id="262" r:id="rId18"/>
    <p:sldId id="263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93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6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52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23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3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75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96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04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6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1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0D7E7-19D1-4410-8A84-457BA73BF840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B162-FA4F-4E34-B586-EDF5760447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2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Rodina a gender</a:t>
            </a:r>
            <a:br>
              <a:rPr lang="cs-CZ" b="1" dirty="0" smtClean="0"/>
            </a:br>
            <a:r>
              <a:rPr lang="cs-CZ" dirty="0" smtClean="0">
                <a:effectLst/>
              </a:rPr>
              <a:t>Vývoj rodiny, její funkce a změny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 moderní společnosti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Jabok</a:t>
            </a:r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ETF UK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65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Kolektivistické interpretace </a:t>
            </a:r>
            <a:r>
              <a:rPr lang="cs-CZ" sz="2800" dirty="0" smtClean="0"/>
              <a:t>– rodina jako přežívající instituce – funkce rodiny budou přebírány společenským servisem („</a:t>
            </a:r>
            <a:r>
              <a:rPr lang="cs-CZ" sz="2800" dirty="0" err="1" smtClean="0"/>
              <a:t>caring</a:t>
            </a:r>
            <a:r>
              <a:rPr lang="cs-CZ" sz="2800" dirty="0" smtClean="0"/>
              <a:t> society“), tzv. „vyvlastnění rodiny“ („</a:t>
            </a:r>
            <a:r>
              <a:rPr lang="cs-CZ" sz="2800" b="1" dirty="0" err="1" smtClean="0"/>
              <a:t>defamilializace</a:t>
            </a:r>
            <a:r>
              <a:rPr lang="cs-CZ" sz="2800" dirty="0" smtClean="0"/>
              <a:t>“) –  směs kolektivní (institucionální) výchovy a péče – materiální zabezpečení </a:t>
            </a:r>
            <a:r>
              <a:rPr lang="cs-CZ" sz="2800" dirty="0" err="1" smtClean="0"/>
              <a:t>prostř</a:t>
            </a:r>
            <a:r>
              <a:rPr lang="cs-CZ" sz="2800" dirty="0" smtClean="0"/>
              <a:t>. služeb – </a:t>
            </a:r>
            <a:r>
              <a:rPr lang="cs-CZ" sz="2800" dirty="0" err="1" smtClean="0"/>
              <a:t>konzumérství</a:t>
            </a:r>
            <a:r>
              <a:rPr lang="cs-CZ" sz="2800" dirty="0" smtClean="0"/>
              <a:t> a komercionalizace rodiny (př. </a:t>
            </a:r>
            <a:r>
              <a:rPr lang="cs-CZ" sz="2800" dirty="0"/>
              <a:t>p</a:t>
            </a:r>
            <a:r>
              <a:rPr lang="cs-CZ" sz="2800" dirty="0" smtClean="0"/>
              <a:t>orody doma nebo v porodnicích?)</a:t>
            </a:r>
          </a:p>
          <a:p>
            <a:r>
              <a:rPr lang="cs-CZ" sz="2800" dirty="0" smtClean="0"/>
              <a:t>Riziko, že rodina </a:t>
            </a:r>
            <a:r>
              <a:rPr lang="cs-CZ" sz="2800" b="1" dirty="0" smtClean="0"/>
              <a:t>ztratí kontrolu </a:t>
            </a:r>
            <a:r>
              <a:rPr lang="cs-CZ" sz="2800" dirty="0" smtClean="0"/>
              <a:t>nad výchovou a péči,  -  nástroj kontroly státu nad jedincem (zejm. např. případě státního socialismu ) – „</a:t>
            </a:r>
            <a:r>
              <a:rPr lang="cs-CZ" sz="2800" dirty="0" err="1" smtClean="0"/>
              <a:t>refamilializace</a:t>
            </a:r>
            <a:r>
              <a:rPr lang="cs-CZ" sz="2800" dirty="0" smtClean="0"/>
              <a:t>“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      Evelyn Glen, Michael Fine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004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Feministické koncepce  </a:t>
            </a:r>
            <a:r>
              <a:rPr lang="cs-CZ" dirty="0" smtClean="0"/>
              <a:t>- interpretace rodiny jako prostředku znevýhodnění („zotročení“) ženy</a:t>
            </a:r>
          </a:p>
          <a:p>
            <a:r>
              <a:rPr lang="cs-CZ" dirty="0" smtClean="0"/>
              <a:t>Péče vnímána jako neplacená práce, společností neoceněná, neviditelná</a:t>
            </a:r>
          </a:p>
          <a:p>
            <a:r>
              <a:rPr lang="cs-CZ" dirty="0" smtClean="0"/>
              <a:t>Právo na placenou práci, seberealizaci žen, vzdělávání</a:t>
            </a:r>
          </a:p>
          <a:p>
            <a:r>
              <a:rPr lang="cs-CZ" dirty="0" smtClean="0"/>
              <a:t>Proměna tradiční role mužů a žen – </a:t>
            </a:r>
            <a:r>
              <a:rPr lang="cs-CZ" b="1" dirty="0" smtClean="0"/>
              <a:t>strategie rovnosti v rodinných rolích,</a:t>
            </a:r>
            <a:r>
              <a:rPr lang="cs-CZ" dirty="0" smtClean="0"/>
              <a:t> podpora vysoké zaměstnanosti žen (Skandinávie)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18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blízké emoční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Teorie přimknutí (</a:t>
            </a:r>
            <a:r>
              <a:rPr lang="cs-CZ" altLang="cs-CZ" b="1" dirty="0" err="1" smtClean="0"/>
              <a:t>attachment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theory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 – lidé si mezi sebou vytvářejí specifická a velmi pevná emoční pouta a vazby, které hrají důležitou roli v jejich vývoji a mají význam z hlediska přežití (etologický přístup)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</a:t>
            </a:r>
            <a:r>
              <a:rPr lang="cs-CZ" altLang="cs-CZ" dirty="0" smtClean="0"/>
              <a:t>de o </a:t>
            </a:r>
            <a:r>
              <a:rPr lang="cs-CZ" altLang="cs-CZ" b="1" dirty="0" smtClean="0"/>
              <a:t>specifickou kognitivní a emocionální zkušenost,</a:t>
            </a:r>
            <a:r>
              <a:rPr lang="cs-CZ" altLang="cs-CZ" dirty="0" smtClean="0"/>
              <a:t> která se vzniká v prvním roce života a  ovlivňuje emoční adaptaci a sociální chování v budoucnosti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John </a:t>
            </a:r>
            <a:r>
              <a:rPr lang="cs-CZ" altLang="cs-CZ" b="1" dirty="0" err="1" smtClean="0"/>
              <a:t>Bowlby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(1969-82)  - studoval emoční vztah mezi dítětem a pečující osobou (matkou) –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93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Teorie přimknutí v dospělosti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Způsob přimknutí v dětství ovlivňuje chování a přístup jedince k ostatním lidem v dospělosti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Přimknutí je aktivováno v situacích, kdy jedinec prožívá ohrožení, zátěž, neobvyklost.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Projeví se způsobem zvládání zátěže, reakce na ztrátu, mírou zranitelnosti, naučenou bezmocností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Chybí-li blízký vztah, je člověk ohrožen depresí, sníženou kvalitou života, sníženou vírou v sebe sama i nedůvěrou v ostatní lidi.</a:t>
            </a:r>
            <a:r>
              <a:rPr lang="cs-CZ" altLang="cs-CZ" sz="2800"/>
              <a:t>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/>
              <a:t>                                                          </a:t>
            </a:r>
            <a:r>
              <a:rPr lang="cs-CZ" altLang="cs-CZ" sz="1600"/>
              <a:t>Colin M. Parkes (2005)</a:t>
            </a:r>
            <a:r>
              <a:rPr lang="cs-CZ" altLang="cs-CZ" sz="2800" b="1"/>
              <a:t> </a:t>
            </a:r>
          </a:p>
          <a:p>
            <a:pPr>
              <a:lnSpc>
                <a:spcPct val="80000"/>
              </a:lnSpc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37266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Senioři a rodina</a:t>
            </a:r>
            <a:endParaRPr lang="cs-CZ" altLang="cs-CZ" b="1" dirty="0"/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6287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 dirty="0"/>
              <a:t>Blízké citové vztahy mezi členy rodiny</a:t>
            </a:r>
            <a:r>
              <a:rPr lang="cs-CZ" altLang="cs-CZ" dirty="0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>
                <a:solidFill>
                  <a:schemeClr val="hlink"/>
                </a:solidFill>
              </a:rPr>
              <a:t>-</a:t>
            </a:r>
            <a:r>
              <a:rPr lang="cs-CZ" altLang="cs-CZ" dirty="0"/>
              <a:t> </a:t>
            </a:r>
            <a:r>
              <a:rPr lang="cs-CZ" altLang="cs-CZ" dirty="0" smtClean="0"/>
              <a:t> často </a:t>
            </a:r>
            <a:r>
              <a:rPr lang="cs-CZ" altLang="cs-CZ" dirty="0"/>
              <a:t>jedinou formou sociálního začlenění</a:t>
            </a:r>
          </a:p>
          <a:p>
            <a:pPr>
              <a:buFontTx/>
              <a:buChar char="-"/>
            </a:pPr>
            <a:r>
              <a:rPr lang="cs-CZ" altLang="cs-CZ" dirty="0"/>
              <a:t>základ mezigenerační solidarity</a:t>
            </a:r>
          </a:p>
          <a:p>
            <a:pPr>
              <a:buFontTx/>
              <a:buChar char="-"/>
            </a:pPr>
            <a:r>
              <a:rPr lang="cs-CZ" altLang="cs-CZ" dirty="0"/>
              <a:t>zdroj opory, stability, jistoty, sdílení</a:t>
            </a:r>
          </a:p>
          <a:p>
            <a:pPr>
              <a:buFontTx/>
              <a:buChar char="-"/>
            </a:pPr>
            <a:r>
              <a:rPr lang="cs-CZ" altLang="cs-CZ" dirty="0"/>
              <a:t>vliv na kvalitu života</a:t>
            </a:r>
          </a:p>
          <a:p>
            <a:pPr>
              <a:buFontTx/>
              <a:buChar char="-"/>
            </a:pPr>
            <a:r>
              <a:rPr lang="cs-CZ" altLang="cs-CZ" dirty="0"/>
              <a:t>vliv na morbiditu a morbiditu mužů a žen</a:t>
            </a:r>
          </a:p>
          <a:p>
            <a:pPr>
              <a:buFontTx/>
              <a:buChar char="-"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93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Senior závislý na péči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700213"/>
            <a:ext cx="8569325" cy="4454525"/>
          </a:xfrm>
        </p:spPr>
        <p:txBody>
          <a:bodyPr/>
          <a:lstStyle/>
          <a:p>
            <a:r>
              <a:rPr lang="cs-CZ" altLang="cs-CZ" sz="2800"/>
              <a:t>Odkázanost na péči prověří vztahy mezi rodiči a dětmi</a:t>
            </a:r>
          </a:p>
          <a:p>
            <a:r>
              <a:rPr lang="cs-CZ" altLang="cs-CZ" sz="2800"/>
              <a:t>Závazek dospělých dětí vůči stárnoucím rodičům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                     </a:t>
            </a:r>
            <a:r>
              <a:rPr lang="cs-CZ" altLang="cs-CZ" sz="1800"/>
              <a:t>(§ 87 zákona o rodině č. 94/1963 Sb.:  vyživovací povinnost )</a:t>
            </a:r>
          </a:p>
          <a:p>
            <a:r>
              <a:rPr lang="cs-CZ" altLang="cs-CZ" sz="2800"/>
              <a:t>Příbuzenská odpovědnost</a:t>
            </a:r>
          </a:p>
          <a:p>
            <a:r>
              <a:rPr lang="cs-CZ" altLang="cs-CZ" sz="2800"/>
              <a:t>Synové a dcery  se neliší v emoční podpoře rodičů             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cs-CZ" altLang="cs-CZ" sz="1400"/>
              <a:t>                                                                                                                                            (Přidalová 2007)</a:t>
            </a:r>
            <a:r>
              <a:rPr lang="cs-CZ" altLang="cs-CZ" sz="2800"/>
              <a:t>                                                                          </a:t>
            </a:r>
          </a:p>
          <a:p>
            <a:r>
              <a:rPr lang="cs-CZ" altLang="cs-CZ" sz="2800"/>
              <a:t>Hodnota rodiny, rodinné soudržnosti        </a:t>
            </a:r>
            <a:r>
              <a:rPr lang="cs-CZ" altLang="cs-CZ" sz="1600"/>
              <a:t>(Jeřábek 2005)</a:t>
            </a:r>
          </a:p>
          <a:p>
            <a:pPr>
              <a:buFont typeface="Wingdings" pitchFamily="2" charset="2"/>
              <a:buNone/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7231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Teorie péče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Pečování - základní lidská zkušenost - součást vztahů mezi lidmi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o staré rodiče – samozřejmost vyrůstající z lásky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jako práce z lásky, práce, která vychází ze silných emocí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souvisí s fyzickými potřebami člověka, ale i s psychickou stránkou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(Hillary Graham 1983)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Rodiče v seniorském věku nechtějí být závislí na svých dětech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Děti ale cítí závazek vůči svým stárnoucím rodičům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(De Singly, 1999, Sýkorová 2008)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Blízký emocionální vztah a poskytování péče spolu navzájem úzce souvisí v průběhu celého lidského života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000"/>
              <a:t>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893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rodiny – etapy vývoje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4000" b="1" dirty="0" smtClean="0"/>
              <a:t>Erik </a:t>
            </a:r>
            <a:r>
              <a:rPr lang="cs-CZ" altLang="cs-CZ" sz="4000" b="1" dirty="0" err="1" smtClean="0"/>
              <a:t>Erikson</a:t>
            </a:r>
            <a:r>
              <a:rPr lang="cs-CZ" altLang="cs-CZ" sz="4000" dirty="0" smtClean="0"/>
              <a:t> (1902-1994)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4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 smtClean="0"/>
              <a:t>Osm věků člověka</a:t>
            </a:r>
            <a:r>
              <a:rPr lang="cs-CZ" altLang="cs-CZ" dirty="0" smtClean="0"/>
              <a:t> – etapy vývoje lidského života a jejich úkoly: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Základní důvěra</a:t>
            </a:r>
            <a:r>
              <a:rPr lang="cs-CZ" altLang="cs-CZ" dirty="0" smtClean="0"/>
              <a:t> vůči světu (do 1 roku)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Sebedůvěra,</a:t>
            </a:r>
            <a:r>
              <a:rPr lang="cs-CZ" altLang="cs-CZ" dirty="0" smtClean="0"/>
              <a:t> autonomie, vůle x pocit zahanbení, studu (1-3)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Iniciativa</a:t>
            </a:r>
            <a:r>
              <a:rPr lang="cs-CZ" altLang="cs-CZ" dirty="0" smtClean="0"/>
              <a:t>, ochota riskovat, účel x pocity viny (4-5)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Poznávání světa, kompetence</a:t>
            </a:r>
            <a:r>
              <a:rPr lang="cs-CZ" altLang="cs-CZ" dirty="0" smtClean="0"/>
              <a:t> x lhostejnost (6-11)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Nalezení identity, věrnost</a:t>
            </a:r>
            <a:r>
              <a:rPr lang="cs-CZ" altLang="cs-CZ" dirty="0" smtClean="0"/>
              <a:t> x strach ze zavržení (12-18)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Intimita, sblížení, láska </a:t>
            </a:r>
            <a:r>
              <a:rPr lang="cs-CZ" altLang="cs-CZ" dirty="0" smtClean="0"/>
              <a:t>x izolace, samotářství (mladší dospělost)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Sociální zralost,</a:t>
            </a:r>
            <a:r>
              <a:rPr lang="cs-CZ" altLang="cs-CZ" dirty="0" smtClean="0"/>
              <a:t> produktivita, péče x chudost vztahů, prázdnota (střední dospělost)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Integrita</a:t>
            </a:r>
            <a:r>
              <a:rPr lang="cs-CZ" altLang="cs-CZ" dirty="0" smtClean="0"/>
              <a:t>, </a:t>
            </a:r>
            <a:r>
              <a:rPr lang="cs-CZ" altLang="cs-CZ" b="1" dirty="0" smtClean="0"/>
              <a:t>moudrost</a:t>
            </a:r>
            <a:r>
              <a:rPr lang="cs-CZ" altLang="cs-CZ" dirty="0" smtClean="0"/>
              <a:t>, sebeúcta x zoufalství, zahořklost, deprese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61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rodiny – fáze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Mladá rodina – zakládání rodiny, adaptace, materiální zázemí, první děti</a:t>
            </a:r>
          </a:p>
          <a:p>
            <a:r>
              <a:rPr lang="cs-CZ" dirty="0" smtClean="0"/>
              <a:t>Zralá rodiny – výchova dětí</a:t>
            </a:r>
          </a:p>
          <a:p>
            <a:r>
              <a:rPr lang="cs-CZ" dirty="0" smtClean="0"/>
              <a:t>Fáze odchodu dětí z rodiny – efekt prázdného hnízda</a:t>
            </a:r>
          </a:p>
          <a:p>
            <a:r>
              <a:rPr lang="cs-CZ" dirty="0" smtClean="0"/>
              <a:t>Stárnoucí rodina – staří manželé, </a:t>
            </a:r>
            <a:r>
              <a:rPr lang="cs-CZ" dirty="0" err="1" smtClean="0"/>
              <a:t>prarodičovství</a:t>
            </a:r>
            <a:r>
              <a:rPr lang="cs-CZ" dirty="0" smtClean="0"/>
              <a:t>, péče o vnoučata a rodiče (sendvičová role)</a:t>
            </a:r>
          </a:p>
          <a:p>
            <a:r>
              <a:rPr lang="cs-CZ" dirty="0" smtClean="0"/>
              <a:t>Vdovství – ztráta životního partnera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850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rodinného soužití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manželství jako </a:t>
            </a:r>
            <a:r>
              <a:rPr lang="cs-CZ" b="1" dirty="0" smtClean="0"/>
              <a:t>legitimizovaného svazku</a:t>
            </a:r>
          </a:p>
          <a:p>
            <a:r>
              <a:rPr lang="cs-CZ" dirty="0" smtClean="0"/>
              <a:t>Individualismus, nesezdaná partnerství, single (jednočlenné) domácnosti</a:t>
            </a:r>
          </a:p>
          <a:p>
            <a:r>
              <a:rPr lang="cs-CZ" dirty="0" smtClean="0"/>
              <a:t>Nedostatečná stabilita manželství a rodiny (neúplné rodiny) – rizika pro vývoj dětí</a:t>
            </a:r>
          </a:p>
          <a:p>
            <a:r>
              <a:rPr lang="cs-CZ" b="1" dirty="0" smtClean="0"/>
              <a:t>Disfunkční rodiny </a:t>
            </a:r>
            <a:r>
              <a:rPr lang="cs-CZ" dirty="0" smtClean="0"/>
              <a:t>– neplní své funkce ve vztahu k uspokojování potřeb dětí (rodinné násilí, alkoholismus, deprivace)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78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cs-CZ" dirty="0" smtClean="0">
                <a:effectLst/>
              </a:rPr>
              <a:t>Vývoj rodiny, její funkce a změny v moderní společnosti, netradiční formy soužití, rodičovství, vývojové fáze rodiny, rozvodovost, single rodičovství</a:t>
            </a:r>
          </a:p>
          <a:p>
            <a:pPr>
              <a:lnSpc>
                <a:spcPct val="115000"/>
              </a:lnSpc>
            </a:pPr>
            <a:r>
              <a:rPr lang="cs-CZ" dirty="0" smtClean="0">
                <a:effectLst/>
              </a:rPr>
              <a:t>Role ženy, genderové stereotypy a nerovnosti. Skleněný strop. Fáze života podle </a:t>
            </a:r>
            <a:r>
              <a:rPr lang="cs-CZ" dirty="0" err="1" smtClean="0">
                <a:effectLst/>
              </a:rPr>
              <a:t>Eriksona</a:t>
            </a:r>
            <a:endParaRPr lang="cs-CZ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537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Současné základní trendy </a:t>
            </a:r>
            <a:br>
              <a:rPr lang="cs-CZ" dirty="0" smtClean="0"/>
            </a:br>
            <a:r>
              <a:rPr lang="cs-CZ" dirty="0" smtClean="0"/>
              <a:t>ve vývoji rodiny (světové)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Pokles významu „velké rodiny“</a:t>
            </a:r>
          </a:p>
          <a:p>
            <a:r>
              <a:rPr lang="cs-CZ" dirty="0" smtClean="0"/>
              <a:t>Tendence ke svobodné volbě manželského partnera</a:t>
            </a:r>
          </a:p>
          <a:p>
            <a:r>
              <a:rPr lang="cs-CZ" dirty="0" smtClean="0"/>
              <a:t>Větší důraz na práva žen v rozhodování o rodinných záležitostech (o dětech, sňatku)</a:t>
            </a:r>
          </a:p>
          <a:p>
            <a:r>
              <a:rPr lang="cs-CZ" dirty="0" smtClean="0"/>
              <a:t>Pokles příbuzenských sňatků</a:t>
            </a:r>
          </a:p>
          <a:p>
            <a:r>
              <a:rPr lang="cs-CZ" dirty="0" smtClean="0"/>
              <a:t>Růst sexuální svobody</a:t>
            </a:r>
          </a:p>
          <a:p>
            <a:r>
              <a:rPr lang="cs-CZ" dirty="0" smtClean="0"/>
              <a:t>Rozšiřování práv dítěte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051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 euroamerické civilizaci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monogamní</a:t>
            </a:r>
          </a:p>
          <a:p>
            <a:r>
              <a:rPr lang="cs-CZ" dirty="0" smtClean="0"/>
              <a:t>Citový individualismus</a:t>
            </a:r>
          </a:p>
          <a:p>
            <a:r>
              <a:rPr lang="cs-CZ" dirty="0" smtClean="0"/>
              <a:t>Rodina je převážně patrilineární (jméno po otci, dědictví po mužské linii)</a:t>
            </a:r>
          </a:p>
          <a:p>
            <a:r>
              <a:rPr lang="cs-CZ" dirty="0" smtClean="0"/>
              <a:t>Rodina je převážně </a:t>
            </a:r>
            <a:r>
              <a:rPr lang="cs-CZ" dirty="0" err="1" smtClean="0"/>
              <a:t>neolokální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Nukleární charakter rodiny</a:t>
            </a:r>
          </a:p>
          <a:p>
            <a:r>
              <a:rPr lang="cs-CZ" dirty="0" smtClean="0"/>
              <a:t>Růst počtu neúplných rodin, rozmanitost rodinných forem   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355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české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Snížila se sňatečnost, nesezdaná soužití</a:t>
            </a:r>
          </a:p>
          <a:p>
            <a:r>
              <a:rPr lang="cs-CZ" dirty="0" smtClean="0"/>
              <a:t>Zvýšil se průměrný věk mužů a žen v době prvního sňatku</a:t>
            </a:r>
          </a:p>
          <a:p>
            <a:r>
              <a:rPr lang="cs-CZ" dirty="0" smtClean="0"/>
              <a:t>Snížila se porodnost</a:t>
            </a:r>
          </a:p>
          <a:p>
            <a:r>
              <a:rPr lang="cs-CZ" dirty="0" smtClean="0"/>
              <a:t>Zvýšily se podíly dětí, které se narodily svobodným matkám</a:t>
            </a:r>
          </a:p>
          <a:p>
            <a:r>
              <a:rPr lang="cs-CZ" dirty="0" smtClean="0"/>
              <a:t>Odkládání formálního sňatku, odkládání početí dítěte</a:t>
            </a:r>
          </a:p>
          <a:p>
            <a:r>
              <a:rPr lang="cs-CZ" dirty="0" smtClean="0"/>
              <a:t>Děti se rodí v nesezdaných soužitích, těhotenství nevěsty není důvodem ke sňatku</a:t>
            </a:r>
          </a:p>
          <a:p>
            <a:r>
              <a:rPr lang="cs-CZ" dirty="0" smtClean="0"/>
              <a:t>Plánování rodiny – snížení počtu umělých potratů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752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do budoucnosti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Hodnota rodiny není na ústupu, spíše bude stoupat</a:t>
            </a:r>
          </a:p>
          <a:p>
            <a:r>
              <a:rPr lang="cs-CZ" dirty="0" smtClean="0"/>
              <a:t>Hodnota rodiny spočívá mj. v její ekonomické výhodnosti (v období nejistoty práce)</a:t>
            </a:r>
          </a:p>
          <a:p>
            <a:r>
              <a:rPr lang="cs-CZ" dirty="0" smtClean="0"/>
              <a:t>Solidarita mezi generacemi je ochranou proti ekonomickému neúspěchu</a:t>
            </a:r>
          </a:p>
          <a:p>
            <a:r>
              <a:rPr lang="cs-CZ" dirty="0" smtClean="0"/>
              <a:t>Děti jsou instrumentem úspěchu</a:t>
            </a:r>
          </a:p>
          <a:p>
            <a:r>
              <a:rPr lang="cs-CZ" dirty="0" smtClean="0"/>
              <a:t>Během životního běhu – </a:t>
            </a:r>
            <a:r>
              <a:rPr lang="cs-CZ" dirty="0" err="1" smtClean="0"/>
              <a:t>rearanžování</a:t>
            </a:r>
            <a:r>
              <a:rPr lang="cs-CZ" dirty="0" smtClean="0"/>
              <a:t> rodiny </a:t>
            </a:r>
            <a:endParaRPr lang="cs-CZ" sz="3600" dirty="0"/>
          </a:p>
          <a:p>
            <a:r>
              <a:rPr lang="cs-CZ" sz="3600" dirty="0" smtClean="0"/>
              <a:t>Roste index závislosti – nárůst podílu závislých starých lidí</a:t>
            </a:r>
          </a:p>
          <a:p>
            <a:r>
              <a:rPr lang="cs-CZ" sz="3600" dirty="0" smtClean="0"/>
              <a:t>Konzumní orientace rodin – velí spotřebovat vše pro sebe</a:t>
            </a:r>
          </a:p>
          <a:p>
            <a:r>
              <a:rPr lang="cs-CZ" sz="3600" dirty="0" smtClean="0"/>
              <a:t>Nerodinný způsob života (</a:t>
            </a:r>
            <a:r>
              <a:rPr lang="cs-CZ" sz="3600" dirty="0" err="1" smtClean="0"/>
              <a:t>singles</a:t>
            </a:r>
            <a:r>
              <a:rPr lang="cs-CZ" sz="3600" dirty="0" smtClean="0"/>
              <a:t>) – výraz osobní volby nebo selhání (nikoli </a:t>
            </a:r>
            <a:r>
              <a:rPr lang="cs-CZ" dirty="0" smtClean="0"/>
              <a:t>osobní, nýbrž systémové – dané uspořádáním společnosti – marginalizace, chudoba, orientace na výkon – hromadná frustrace se projevuje v užívání drog, zločinnosti, extremismu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964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 budoucnosti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Téma ochrany dětí v nestabilních rodinách</a:t>
            </a:r>
          </a:p>
          <a:p>
            <a:r>
              <a:rPr lang="cs-CZ" dirty="0" smtClean="0"/>
              <a:t>Ochrana mateřství nechráněného rodinnou domácností</a:t>
            </a:r>
          </a:p>
          <a:p>
            <a:r>
              <a:rPr lang="cs-CZ" dirty="0" smtClean="0"/>
              <a:t>Podpora závislých mladých dospělých (nezaměstnanost mladých, „mama“ hotel)</a:t>
            </a:r>
          </a:p>
          <a:p>
            <a:r>
              <a:rPr lang="cs-CZ" dirty="0" smtClean="0"/>
              <a:t>Rodiny imigrantů – socializace dětí</a:t>
            </a:r>
          </a:p>
          <a:p>
            <a:r>
              <a:rPr lang="cs-CZ" dirty="0" smtClean="0"/>
              <a:t>Rodiny etnických minorit – téma integrace dětí</a:t>
            </a:r>
          </a:p>
          <a:p>
            <a:r>
              <a:rPr lang="cs-CZ" dirty="0" smtClean="0"/>
              <a:t>Přehodnocování  pojmu práce – ve vztahu k péči o děti a seniory, ve vztahu k dalším aktivitám ve prospěch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076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Matoušek O.: Rodina jako instituce a vztahová síť. Praha: Sociologické nakladatelství SLON 2003</a:t>
            </a:r>
          </a:p>
          <a:p>
            <a:r>
              <a:rPr lang="cs-CZ" dirty="0" smtClean="0"/>
              <a:t>Možný Ivo: Rodina a společnost, Praha: </a:t>
            </a:r>
            <a:r>
              <a:rPr lang="cs-CZ" dirty="0"/>
              <a:t>Sociologické nakladatelství SLON </a:t>
            </a:r>
            <a:r>
              <a:rPr lang="cs-CZ" dirty="0" smtClean="0"/>
              <a:t>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jednotlivců </a:t>
            </a:r>
          </a:p>
          <a:p>
            <a:r>
              <a:rPr lang="cs-CZ" dirty="0" smtClean="0"/>
              <a:t>Spojení pokrevním příbuzenstvím, sňatkem či adopcí</a:t>
            </a:r>
          </a:p>
          <a:p>
            <a:r>
              <a:rPr lang="cs-CZ" dirty="0" smtClean="0"/>
              <a:t>Ekonomická jednotka</a:t>
            </a:r>
          </a:p>
          <a:p>
            <a:r>
              <a:rPr lang="cs-CZ" dirty="0" smtClean="0"/>
              <a:t>Dospělí členové jsou </a:t>
            </a:r>
            <a:r>
              <a:rPr lang="cs-CZ" dirty="0" err="1" smtClean="0"/>
              <a:t>zodpovědni</a:t>
            </a:r>
            <a:r>
              <a:rPr lang="cs-CZ" dirty="0" smtClean="0"/>
              <a:t> za výchovu dětí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 89)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5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Primární sociální skupina</a:t>
            </a:r>
          </a:p>
          <a:p>
            <a:endParaRPr lang="cs-CZ" dirty="0" smtClean="0"/>
          </a:p>
          <a:p>
            <a:r>
              <a:rPr lang="cs-CZ" dirty="0" smtClean="0"/>
              <a:t>Sociální instituce (Občanský zákoník- sňatky, rozvody, forma soužití, zodpovědnost za výchovu dětí, Sociálně právní ochrana dětí, adopce, péče o závislé členy rodiny, příspěvek na péči, právní zastupování – opatrovnictví)</a:t>
            </a:r>
          </a:p>
          <a:p>
            <a:endParaRPr lang="cs-CZ" dirty="0" smtClean="0"/>
          </a:p>
          <a:p>
            <a:r>
              <a:rPr lang="cs-CZ" dirty="0" smtClean="0"/>
              <a:t>Sociální síť – sociální opora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Matoušek  1993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61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Nukleání</a:t>
            </a:r>
            <a:r>
              <a:rPr lang="cs-CZ" dirty="0" smtClean="0"/>
              <a:t> – partneři + děti</a:t>
            </a:r>
          </a:p>
          <a:p>
            <a:r>
              <a:rPr lang="cs-CZ" b="1" dirty="0" smtClean="0"/>
              <a:t>Široká </a:t>
            </a:r>
            <a:r>
              <a:rPr lang="cs-CZ" dirty="0" smtClean="0"/>
              <a:t>– široké příbuzenstvo</a:t>
            </a:r>
          </a:p>
          <a:p>
            <a:r>
              <a:rPr lang="cs-CZ" dirty="0" smtClean="0"/>
              <a:t>Soužití lidí v jedné </a:t>
            </a:r>
            <a:r>
              <a:rPr lang="cs-CZ" b="1" dirty="0" smtClean="0"/>
              <a:t>domácnosti</a:t>
            </a:r>
            <a:r>
              <a:rPr lang="cs-CZ" dirty="0" smtClean="0"/>
              <a:t> (statistická jednotka – fixuje též vztah stát – rodina)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89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Uspokojení základních </a:t>
            </a:r>
            <a:r>
              <a:rPr lang="cs-CZ" dirty="0" err="1" smtClean="0"/>
              <a:t>psycho-sociálních</a:t>
            </a:r>
            <a:r>
              <a:rPr lang="cs-CZ" dirty="0" smtClean="0"/>
              <a:t> potřeb jednotlivých členů, zejména dětí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lásky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bezpečí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stimulace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vývoje   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(Matějček, </a:t>
            </a:r>
            <a:r>
              <a:rPr lang="cs-CZ" dirty="0" err="1" smtClean="0"/>
              <a:t>Langmeier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Psychická deprivace v dětství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Náhradní rodinná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Téma pěstounských rodin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57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sociologii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článek společnosti </a:t>
            </a:r>
          </a:p>
          <a:p>
            <a:r>
              <a:rPr lang="cs-CZ" dirty="0" smtClean="0"/>
              <a:t>Partnerská dyáda je nejfunkčnější z hlediska biologické reprodukce společnosti (rodičovství)</a:t>
            </a:r>
          </a:p>
          <a:p>
            <a:r>
              <a:rPr lang="cs-CZ" dirty="0" smtClean="0"/>
              <a:t>Moderní státy se shodují v potřebě ochrany rodiny</a:t>
            </a:r>
            <a:endParaRPr lang="cs-CZ" dirty="0"/>
          </a:p>
          <a:p>
            <a:r>
              <a:rPr lang="cs-CZ" dirty="0" smtClean="0"/>
              <a:t>V totalitních režimech nástroj kontroly státu nad jedincem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90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rodiny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Biologické zachování (pokračování rodu)</a:t>
            </a:r>
          </a:p>
          <a:p>
            <a:r>
              <a:rPr lang="cs-CZ" dirty="0" smtClean="0"/>
              <a:t>Emocionální (jistota vztahů, přilnutí, citové odezvy, pocit bezpečí, péče)</a:t>
            </a:r>
          </a:p>
          <a:p>
            <a:r>
              <a:rPr lang="cs-CZ" dirty="0" smtClean="0"/>
              <a:t>Sociální (socializace, výchova dětí, předávání sociokulturních vzorců, životního stylu)</a:t>
            </a:r>
          </a:p>
          <a:p>
            <a:r>
              <a:rPr lang="cs-CZ" dirty="0" smtClean="0"/>
              <a:t>Materiální, ekonomická – zajištění obživy svým členům, bydlení, vzdělávání, životní úroveň, péče o oslabené členy)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43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Konzervativní interpretace rodiny </a:t>
            </a:r>
            <a:r>
              <a:rPr lang="cs-CZ" sz="2800" dirty="0" smtClean="0"/>
              <a:t>– zákl. buňka společnosti, patriarchální model, tradiční „přirozená“ dělba práce (muž – živitel, žena – strážkyně krbu), autoritativní výchova</a:t>
            </a:r>
          </a:p>
          <a:p>
            <a:endParaRPr lang="cs-CZ" sz="2800" dirty="0" smtClean="0"/>
          </a:p>
          <a:p>
            <a:r>
              <a:rPr lang="cs-CZ" sz="2800" b="1" dirty="0" smtClean="0"/>
              <a:t>Liberální interpretace </a:t>
            </a:r>
            <a:r>
              <a:rPr lang="cs-CZ" sz="2800" dirty="0" smtClean="0"/>
              <a:t>– rodina = soukromá sféra života,  místo uspokojování potřeb individua, prostředí seberealizace, různé formy soužití závislé na „životních stylech“, „volnější“ způsob výchovy, respektování osobnosti dětí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738509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1420</Words>
  <Application>Microsoft Office PowerPoint</Application>
  <PresentationFormat>Předvádění na obrazovce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Rodina a gender Vývoj rodiny, její funkce a změny  v moderní společnosti</vt:lpstr>
      <vt:lpstr>Prezentace aplikace PowerPoint</vt:lpstr>
      <vt:lpstr>Rodina</vt:lpstr>
      <vt:lpstr>Rodina </vt:lpstr>
      <vt:lpstr>Rodina</vt:lpstr>
      <vt:lpstr>Rodina v psychologii</vt:lpstr>
      <vt:lpstr>Rodina v sociologii</vt:lpstr>
      <vt:lpstr>Funkce rodiny </vt:lpstr>
      <vt:lpstr>Pojetí rodiny</vt:lpstr>
      <vt:lpstr>Pojetí rodiny</vt:lpstr>
      <vt:lpstr>Pojetí rodiny</vt:lpstr>
      <vt:lpstr>Teorie blízké emoční vazby</vt:lpstr>
      <vt:lpstr>Teorie přimknutí v dospělosti</vt:lpstr>
      <vt:lpstr>Senioři a rodina</vt:lpstr>
      <vt:lpstr>Senior závislý na péči</vt:lpstr>
      <vt:lpstr>Teorie péče</vt:lpstr>
      <vt:lpstr>Vývoj rodiny – etapy vývoje člověka</vt:lpstr>
      <vt:lpstr>Vývoj rodiny – fáze životního cyklu</vt:lpstr>
      <vt:lpstr>Krize rodinného soužití</vt:lpstr>
      <vt:lpstr>Současné základní trendy  ve vývoji rodiny (světové)</vt:lpstr>
      <vt:lpstr>Trendy v euroamerické civilizaci</vt:lpstr>
      <vt:lpstr>Rodina v české společnosti</vt:lpstr>
      <vt:lpstr>Trendy do budoucnosti</vt:lpstr>
      <vt:lpstr>Trendy v budoucnosti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gender Vývoj rodiny, její funkce a změny  v moderní společnosti</dc:title>
  <dc:creator>Hana Janečková</dc:creator>
  <cp:lastModifiedBy>Hana Janečková</cp:lastModifiedBy>
  <cp:revision>14</cp:revision>
  <dcterms:created xsi:type="dcterms:W3CDTF">2013-12-03T06:33:36Z</dcterms:created>
  <dcterms:modified xsi:type="dcterms:W3CDTF">2014-05-05T06:28:46Z</dcterms:modified>
</cp:coreProperties>
</file>