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3" r:id="rId4"/>
    <p:sldId id="264" r:id="rId5"/>
    <p:sldId id="265" r:id="rId6"/>
    <p:sldId id="256" r:id="rId7"/>
    <p:sldId id="257" r:id="rId8"/>
    <p:sldId id="262" r:id="rId9"/>
    <p:sldId id="266" r:id="rId10"/>
    <p:sldId id="267" r:id="rId11"/>
    <p:sldId id="258" r:id="rId12"/>
    <p:sldId id="261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gy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Addictions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black-and-white-drugs-hands-heroin-Favim.com-2364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212976"/>
            <a:ext cx="47625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Sananim</a:t>
            </a:r>
            <a:r>
              <a:rPr lang="cs-CZ" dirty="0" smtClean="0">
                <a:solidFill>
                  <a:schemeClr val="bg1"/>
                </a:solidFill>
              </a:rPr>
              <a:t> - </a:t>
            </a:r>
            <a:r>
              <a:rPr lang="cs-CZ" dirty="0" err="1" smtClean="0">
                <a:solidFill>
                  <a:schemeClr val="bg1"/>
                </a:solidFill>
              </a:rPr>
              <a:t>Field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service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848872" cy="532859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reduce the risks </a:t>
            </a:r>
            <a:endParaRPr lang="cs-CZ" sz="4800" dirty="0" smtClean="0">
              <a:solidFill>
                <a:schemeClr val="bg1"/>
              </a:solidFill>
            </a:endParaRPr>
          </a:p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associated with </a:t>
            </a:r>
            <a:endParaRPr lang="cs-CZ" sz="4800" dirty="0" smtClean="0">
              <a:solidFill>
                <a:schemeClr val="bg1"/>
              </a:solidFill>
            </a:endParaRPr>
          </a:p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drug use directly</a:t>
            </a:r>
            <a:endParaRPr lang="cs-CZ" sz="4800" dirty="0" smtClean="0">
              <a:solidFill>
                <a:schemeClr val="bg1"/>
              </a:solidFill>
            </a:endParaRPr>
          </a:p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on the drug </a:t>
            </a:r>
            <a:endParaRPr lang="cs-CZ" sz="4800" dirty="0" smtClean="0">
              <a:solidFill>
                <a:schemeClr val="bg1"/>
              </a:solidFill>
            </a:endParaRPr>
          </a:p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scene</a:t>
            </a:r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5" name="Obrázek 4" descr="12973384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10453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Quiz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976664"/>
          </a:xfrm>
        </p:spPr>
        <p:txBody>
          <a:bodyPr numCol="2">
            <a:normAutofit/>
          </a:bodyPr>
          <a:lstStyle/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1) </a:t>
            </a:r>
            <a:r>
              <a:rPr lang="cs-CZ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Cannabis</a:t>
            </a:r>
            <a:endParaRPr lang="cs-CZ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2)</a:t>
            </a:r>
            <a:r>
              <a:rPr lang="cs-CZ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Meth</a:t>
            </a:r>
            <a:endParaRPr lang="cs-CZ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3) </a:t>
            </a:r>
            <a:r>
              <a:rPr lang="cs-CZ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Extasy</a:t>
            </a:r>
            <a:endParaRPr lang="cs-CZ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4)</a:t>
            </a:r>
            <a:r>
              <a:rPr lang="cs-CZ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Cocain</a:t>
            </a:r>
            <a:endParaRPr lang="cs-CZ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5) Heroin</a:t>
            </a:r>
          </a:p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6)LSD</a:t>
            </a:r>
          </a:p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7) </a:t>
            </a:r>
            <a:r>
              <a:rPr lang="cs-CZ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Alcohol</a:t>
            </a:r>
            <a:endParaRPr lang="cs-CZ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8)</a:t>
            </a:r>
            <a:r>
              <a:rPr lang="cs-CZ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Medicaments</a:t>
            </a:r>
            <a:endParaRPr lang="cs-CZ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algn="l"/>
            <a:endParaRPr lang="cs-CZ" sz="2800" dirty="0" smtClean="0">
              <a:solidFill>
                <a:schemeClr val="bg1"/>
              </a:solidFill>
            </a:endParaRPr>
          </a:p>
          <a:p>
            <a:pPr algn="l"/>
            <a:endParaRPr lang="cs-CZ" sz="2800" dirty="0" smtClean="0">
              <a:solidFill>
                <a:schemeClr val="bg1"/>
              </a:solidFill>
            </a:endParaRPr>
          </a:p>
          <a:p>
            <a:pPr algn="l"/>
            <a:endParaRPr lang="cs-CZ" sz="2800" dirty="0" smtClean="0">
              <a:solidFill>
                <a:schemeClr val="bg1"/>
              </a:solidFill>
            </a:endParaRP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A) I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made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of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poppy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B) I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vegetable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origin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but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I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not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cannabis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C) I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want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to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dance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with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you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D)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They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call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me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„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trip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“.</a:t>
            </a: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E)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You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can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not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physical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addict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on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me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F) I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in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beer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G)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They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call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me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„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ice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“.</a:t>
            </a:r>
          </a:p>
          <a:p>
            <a:pPr algn="l"/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H)I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can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be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prescribed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 by </a:t>
            </a:r>
            <a:r>
              <a:rPr lang="cs-CZ" sz="2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doctor</a:t>
            </a:r>
            <a:r>
              <a:rPr lang="cs-CZ" sz="2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Quiz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976664"/>
          </a:xfrm>
        </p:spPr>
        <p:txBody>
          <a:bodyPr numCol="2">
            <a:normAutofit/>
          </a:bodyPr>
          <a:lstStyle/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1)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Cannabis</a:t>
            </a:r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2)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Meth</a:t>
            </a:r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3)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Extasy</a:t>
            </a:r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4)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Cocain</a:t>
            </a:r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5) Heroin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6) LSD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7)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Alcohol</a:t>
            </a:r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8)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Medicaments</a:t>
            </a:r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3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1 E, 2 G, 3 C, 4 B, </a:t>
            </a:r>
          </a:p>
          <a:p>
            <a:pPr algn="l"/>
            <a:r>
              <a:rPr lang="cs-CZ" sz="3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5 A, 6 D, 7 F, 8 H</a:t>
            </a:r>
          </a:p>
          <a:p>
            <a:pPr algn="l"/>
            <a:endParaRPr lang="cs-CZ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A) I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made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poppy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B) I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vegetable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origin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but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not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cannabis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C) I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want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to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dance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with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you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D)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They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call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„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trip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“.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E)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You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can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not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physical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addict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on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F) I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am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in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beer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G)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They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call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„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ice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“.</a:t>
            </a:r>
          </a:p>
          <a:p>
            <a:pPr algn="l"/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H) I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can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prescribed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by </a:t>
            </a:r>
            <a:r>
              <a:rPr lang="cs-CZ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doctor</a:t>
            </a:r>
            <a:r>
              <a:rPr lang="cs-CZ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algn="l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Thank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you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for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your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attention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I </a:t>
            </a:r>
            <a:r>
              <a:rPr lang="cs-CZ" dirty="0" err="1" smtClean="0">
                <a:solidFill>
                  <a:schemeClr val="bg1"/>
                </a:solidFill>
              </a:rPr>
              <a:t>wish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you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good</a:t>
            </a:r>
            <a:r>
              <a:rPr lang="cs-CZ" dirty="0" smtClean="0">
                <a:solidFill>
                  <a:schemeClr val="bg1"/>
                </a:solidFill>
              </a:rPr>
              <a:t> rest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day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br>
              <a:rPr lang="cs-CZ" dirty="0" smtClean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848872" cy="410445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 descr="yerrrrr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4608512" cy="308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Dictionary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352928" cy="5904656"/>
          </a:xfrm>
        </p:spPr>
        <p:txBody>
          <a:bodyPr numCol="2">
            <a:normAutofit fontScale="47500" lnSpcReduction="20000"/>
          </a:bodyPr>
          <a:lstStyle/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Meth</a:t>
            </a:r>
            <a:r>
              <a:rPr lang="cs-CZ" sz="4400" dirty="0" smtClean="0">
                <a:solidFill>
                  <a:schemeClr val="bg1"/>
                </a:solidFill>
              </a:rPr>
              <a:t> – pervitin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Poppy</a:t>
            </a:r>
            <a:r>
              <a:rPr lang="cs-CZ" sz="4400" dirty="0" smtClean="0">
                <a:solidFill>
                  <a:schemeClr val="bg1"/>
                </a:solidFill>
              </a:rPr>
              <a:t> – mák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Average</a:t>
            </a:r>
            <a:r>
              <a:rPr lang="cs-CZ" sz="4400" dirty="0" smtClean="0">
                <a:solidFill>
                  <a:schemeClr val="bg1"/>
                </a:solidFill>
              </a:rPr>
              <a:t> – průměrný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Applicant</a:t>
            </a:r>
            <a:r>
              <a:rPr lang="cs-CZ" sz="4400" dirty="0" smtClean="0">
                <a:solidFill>
                  <a:schemeClr val="bg1"/>
                </a:solidFill>
              </a:rPr>
              <a:t> – žadatel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Treatment</a:t>
            </a:r>
            <a:r>
              <a:rPr lang="cs-CZ" sz="4400" dirty="0" smtClean="0">
                <a:solidFill>
                  <a:schemeClr val="bg1"/>
                </a:solidFill>
              </a:rPr>
              <a:t> – léčba 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Seize</a:t>
            </a:r>
            <a:r>
              <a:rPr lang="cs-CZ" sz="4400" dirty="0" smtClean="0">
                <a:solidFill>
                  <a:schemeClr val="bg1"/>
                </a:solidFill>
              </a:rPr>
              <a:t> – zabavit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Field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service</a:t>
            </a:r>
            <a:r>
              <a:rPr lang="cs-CZ" sz="4400" dirty="0" smtClean="0">
                <a:solidFill>
                  <a:schemeClr val="bg1"/>
                </a:solidFill>
              </a:rPr>
              <a:t> – terénní služba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Harm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reduction</a:t>
            </a:r>
            <a:r>
              <a:rPr lang="cs-CZ" sz="4400" dirty="0" smtClean="0">
                <a:solidFill>
                  <a:schemeClr val="bg1"/>
                </a:solidFill>
              </a:rPr>
              <a:t> – snížení škod </a:t>
            </a:r>
          </a:p>
          <a:p>
            <a:pPr algn="l"/>
            <a:r>
              <a:rPr lang="cs-CZ" sz="4400" dirty="0" smtClean="0">
                <a:solidFill>
                  <a:schemeClr val="bg1"/>
                </a:solidFill>
              </a:rPr>
              <a:t>Drop-in centre – kontaktní centrum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Detoxification</a:t>
            </a:r>
            <a:r>
              <a:rPr lang="cs-CZ" sz="4400" dirty="0" smtClean="0">
                <a:solidFill>
                  <a:schemeClr val="bg1"/>
                </a:solidFill>
              </a:rPr>
              <a:t> unit – detoxifikační jednotka</a:t>
            </a: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endParaRPr lang="cs-CZ" sz="4400" dirty="0" smtClean="0">
              <a:solidFill>
                <a:schemeClr val="bg1"/>
              </a:solidFill>
            </a:endParaRP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Mental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hospital</a:t>
            </a:r>
            <a:r>
              <a:rPr lang="cs-CZ" sz="4400" dirty="0" smtClean="0">
                <a:solidFill>
                  <a:schemeClr val="bg1"/>
                </a:solidFill>
              </a:rPr>
              <a:t> – psychiatrická léčebna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Lung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cancer</a:t>
            </a:r>
            <a:r>
              <a:rPr lang="cs-CZ" sz="4400" dirty="0" smtClean="0">
                <a:solidFill>
                  <a:schemeClr val="bg1"/>
                </a:solidFill>
              </a:rPr>
              <a:t> – rakovina plic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Attention</a:t>
            </a:r>
            <a:r>
              <a:rPr lang="cs-CZ" sz="4400" dirty="0" smtClean="0">
                <a:solidFill>
                  <a:schemeClr val="bg1"/>
                </a:solidFill>
              </a:rPr>
              <a:t> deficit </a:t>
            </a:r>
            <a:r>
              <a:rPr lang="cs-CZ" sz="4400" dirty="0" err="1" smtClean="0">
                <a:solidFill>
                  <a:schemeClr val="bg1"/>
                </a:solidFill>
              </a:rPr>
              <a:t>disorder</a:t>
            </a:r>
            <a:r>
              <a:rPr lang="cs-CZ" sz="4400" dirty="0" smtClean="0">
                <a:solidFill>
                  <a:schemeClr val="bg1"/>
                </a:solidFill>
              </a:rPr>
              <a:t> – poruchy pozornosti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Mood</a:t>
            </a:r>
            <a:r>
              <a:rPr lang="cs-CZ" sz="4400" dirty="0" smtClean="0">
                <a:solidFill>
                  <a:schemeClr val="bg1"/>
                </a:solidFill>
              </a:rPr>
              <a:t> </a:t>
            </a:r>
            <a:r>
              <a:rPr lang="cs-CZ" sz="4400" dirty="0" err="1" smtClean="0">
                <a:solidFill>
                  <a:schemeClr val="bg1"/>
                </a:solidFill>
              </a:rPr>
              <a:t>swings</a:t>
            </a:r>
            <a:r>
              <a:rPr lang="cs-CZ" sz="4400" dirty="0" smtClean="0">
                <a:solidFill>
                  <a:schemeClr val="bg1"/>
                </a:solidFill>
              </a:rPr>
              <a:t> – nálady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Dose</a:t>
            </a:r>
            <a:r>
              <a:rPr lang="cs-CZ" sz="4400" dirty="0" smtClean="0">
                <a:solidFill>
                  <a:schemeClr val="bg1"/>
                </a:solidFill>
              </a:rPr>
              <a:t> – dávka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Overdose</a:t>
            </a:r>
            <a:r>
              <a:rPr lang="cs-CZ" sz="4400" dirty="0" smtClean="0">
                <a:solidFill>
                  <a:schemeClr val="bg1"/>
                </a:solidFill>
              </a:rPr>
              <a:t> - předávkovat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Anxiety</a:t>
            </a:r>
            <a:r>
              <a:rPr lang="cs-CZ" sz="4400" dirty="0" smtClean="0">
                <a:solidFill>
                  <a:schemeClr val="bg1"/>
                </a:solidFill>
              </a:rPr>
              <a:t> – úzkost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Provides</a:t>
            </a:r>
            <a:r>
              <a:rPr lang="cs-CZ" sz="4400" dirty="0" smtClean="0">
                <a:solidFill>
                  <a:schemeClr val="bg1"/>
                </a:solidFill>
              </a:rPr>
              <a:t> – poskytuje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Counseling</a:t>
            </a:r>
            <a:r>
              <a:rPr lang="cs-CZ" sz="4400" dirty="0" smtClean="0">
                <a:solidFill>
                  <a:schemeClr val="bg1"/>
                </a:solidFill>
              </a:rPr>
              <a:t> - poradenství</a:t>
            </a:r>
          </a:p>
          <a:p>
            <a:pPr algn="l"/>
            <a:r>
              <a:rPr lang="cs-CZ" sz="4400" dirty="0" err="1" smtClean="0">
                <a:solidFill>
                  <a:schemeClr val="bg1"/>
                </a:solidFill>
              </a:rPr>
              <a:t>Mediation</a:t>
            </a:r>
            <a:r>
              <a:rPr lang="cs-CZ" sz="4400" dirty="0" smtClean="0">
                <a:solidFill>
                  <a:schemeClr val="bg1"/>
                </a:solidFill>
              </a:rPr>
              <a:t> - zprostředkování</a:t>
            </a:r>
          </a:p>
          <a:p>
            <a:pPr algn="l"/>
            <a:endParaRPr lang="cs-CZ" dirty="0" smtClean="0">
              <a:solidFill>
                <a:schemeClr val="bg1"/>
              </a:solidFill>
            </a:endParaRPr>
          </a:p>
          <a:p>
            <a:pPr algn="l"/>
            <a:endParaRPr lang="cs-CZ" dirty="0" smtClean="0">
              <a:solidFill>
                <a:schemeClr val="bg1"/>
              </a:solidFill>
            </a:endParaRPr>
          </a:p>
          <a:p>
            <a:pPr algn="l"/>
            <a:endParaRPr lang="cs-CZ" dirty="0" smtClean="0">
              <a:solidFill>
                <a:schemeClr val="bg1"/>
              </a:solidFill>
            </a:endParaRPr>
          </a:p>
          <a:p>
            <a:pPr algn="l"/>
            <a:endParaRPr lang="cs-CZ" dirty="0" smtClean="0">
              <a:solidFill>
                <a:schemeClr val="bg1"/>
              </a:solidFill>
            </a:endParaRPr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Statistics</a:t>
            </a:r>
            <a:r>
              <a:rPr lang="cs-CZ" dirty="0" smtClean="0">
                <a:solidFill>
                  <a:schemeClr val="bg1"/>
                </a:solidFill>
              </a:rPr>
              <a:t> (CR - 2011)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848872" cy="532859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40 200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problematic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users</a:t>
            </a:r>
            <a:endParaRPr lang="cs-CZ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meth</a:t>
            </a:r>
            <a:r>
              <a:rPr lang="cs-CZ" dirty="0" smtClean="0">
                <a:solidFill>
                  <a:schemeClr val="bg1"/>
                </a:solidFill>
              </a:rPr>
              <a:t> – 30 900, </a:t>
            </a:r>
            <a:r>
              <a:rPr lang="cs-CZ" dirty="0" err="1" smtClean="0">
                <a:solidFill>
                  <a:schemeClr val="bg1"/>
                </a:solidFill>
              </a:rPr>
              <a:t>opiates</a:t>
            </a:r>
            <a:r>
              <a:rPr lang="cs-CZ" dirty="0" smtClean="0">
                <a:solidFill>
                  <a:schemeClr val="bg1"/>
                </a:solidFill>
              </a:rPr>
              <a:t> – 9 300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Prague</a:t>
            </a:r>
            <a:r>
              <a:rPr lang="cs-CZ" dirty="0" smtClean="0">
                <a:solidFill>
                  <a:schemeClr val="bg1"/>
                </a:solidFill>
              </a:rPr>
              <a:t>: 10 900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average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applicant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treatment</a:t>
            </a:r>
            <a:r>
              <a:rPr lang="cs-CZ" dirty="0" smtClean="0">
                <a:solidFill>
                  <a:schemeClr val="bg1"/>
                </a:solidFill>
              </a:rPr>
              <a:t> – </a:t>
            </a:r>
            <a:r>
              <a:rPr lang="cs-CZ" dirty="0" smtClean="0">
                <a:solidFill>
                  <a:schemeClr val="bg1"/>
                </a:solidFill>
              </a:rPr>
              <a:t>27,4 </a:t>
            </a:r>
            <a:r>
              <a:rPr lang="cs-CZ" dirty="0" err="1" smtClean="0">
                <a:solidFill>
                  <a:schemeClr val="bg1"/>
                </a:solidFill>
              </a:rPr>
              <a:t>years</a:t>
            </a:r>
            <a:endParaRPr lang="cs-CZ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Seized</a:t>
            </a:r>
            <a:r>
              <a:rPr lang="cs-CZ" dirty="0" smtClean="0">
                <a:solidFill>
                  <a:schemeClr val="bg1"/>
                </a:solidFill>
              </a:rPr>
              <a:t> 441 kg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cannabis</a:t>
            </a:r>
            <a:r>
              <a:rPr lang="cs-CZ" dirty="0" smtClean="0">
                <a:solidFill>
                  <a:schemeClr val="bg1"/>
                </a:solidFill>
              </a:rPr>
              <a:t>, 63 000 </a:t>
            </a:r>
            <a:r>
              <a:rPr lang="cs-CZ" dirty="0" err="1" smtClean="0">
                <a:solidFill>
                  <a:schemeClr val="bg1"/>
                </a:solidFill>
              </a:rPr>
              <a:t>plants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cannabis</a:t>
            </a:r>
            <a:endParaRPr lang="cs-CZ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338 </a:t>
            </a:r>
            <a:r>
              <a:rPr lang="cs-CZ" dirty="0" err="1" smtClean="0">
                <a:solidFill>
                  <a:schemeClr val="bg1"/>
                </a:solidFill>
              </a:rPr>
              <a:t>meth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kitchens</a:t>
            </a:r>
            <a:endParaRPr lang="cs-CZ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cs-CZ" dirty="0" smtClean="0"/>
          </a:p>
          <a:p>
            <a:pPr algn="r"/>
            <a:r>
              <a:rPr lang="cs-CZ" sz="1200" dirty="0" smtClean="0"/>
              <a:t>29.4.2013,</a:t>
            </a:r>
            <a:r>
              <a:rPr lang="cs-CZ" sz="1200" dirty="0" smtClean="0">
                <a:hlinkClick r:id="rId3"/>
              </a:rPr>
              <a:t>www.drogy.</a:t>
            </a:r>
            <a:r>
              <a:rPr lang="cs-CZ" sz="1200" dirty="0" err="1" smtClean="0">
                <a:hlinkClick r:id="rId3"/>
              </a:rPr>
              <a:t>net</a:t>
            </a:r>
            <a:r>
              <a:rPr lang="cs-CZ" sz="1200" dirty="0" smtClean="0"/>
              <a:t>,http://www.drogy.</a:t>
            </a:r>
            <a:r>
              <a:rPr lang="cs-CZ" sz="1200" dirty="0" err="1" smtClean="0"/>
              <a:t>net</a:t>
            </a:r>
            <a:r>
              <a:rPr lang="cs-CZ" sz="1200" dirty="0" smtClean="0"/>
              <a:t>/</a:t>
            </a:r>
            <a:r>
              <a:rPr lang="cs-CZ" sz="1200" dirty="0" err="1" smtClean="0"/>
              <a:t>zpravy</a:t>
            </a:r>
            <a:r>
              <a:rPr lang="cs-CZ" sz="1200" dirty="0" smtClean="0"/>
              <a:t>-a-statistiky/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4339" name="Picture 3" descr="C:\Documents and Settings\Student\Local Settings\Temporary Internet Files\Content.IE5\C8STF403\MC9002822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15745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Types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drugs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136904" cy="504056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Get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high</a:t>
            </a:r>
            <a:r>
              <a:rPr lang="cs-CZ" sz="3600" dirty="0" smtClean="0">
                <a:solidFill>
                  <a:schemeClr val="bg1"/>
                </a:solidFill>
              </a:rPr>
              <a:t> (</a:t>
            </a:r>
            <a:r>
              <a:rPr lang="cs-CZ" sz="3600" dirty="0" err="1" smtClean="0">
                <a:solidFill>
                  <a:schemeClr val="bg1"/>
                </a:solidFill>
              </a:rPr>
              <a:t>cocaine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extasy</a:t>
            </a:r>
            <a:r>
              <a:rPr lang="cs-CZ" sz="3600" dirty="0" smtClean="0">
                <a:solidFill>
                  <a:schemeClr val="bg1"/>
                </a:solidFill>
              </a:rPr>
              <a:t>, speed, </a:t>
            </a:r>
            <a:r>
              <a:rPr lang="cs-CZ" sz="3600" dirty="0" err="1" smtClean="0">
                <a:solidFill>
                  <a:schemeClr val="bg1"/>
                </a:solidFill>
              </a:rPr>
              <a:t>meth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tabacco</a:t>
            </a:r>
            <a:r>
              <a:rPr lang="cs-CZ" sz="3600" dirty="0" smtClean="0">
                <a:solidFill>
                  <a:schemeClr val="bg1"/>
                </a:solidFill>
              </a:rPr>
              <a:t>…)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Calm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down</a:t>
            </a:r>
            <a:r>
              <a:rPr lang="cs-CZ" sz="3600" dirty="0" smtClean="0">
                <a:solidFill>
                  <a:schemeClr val="bg1"/>
                </a:solidFill>
              </a:rPr>
              <a:t> (</a:t>
            </a:r>
            <a:r>
              <a:rPr lang="cs-CZ" sz="3600" dirty="0" err="1" smtClean="0">
                <a:solidFill>
                  <a:schemeClr val="bg1"/>
                </a:solidFill>
              </a:rPr>
              <a:t>alcohol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cannabis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gases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glues</a:t>
            </a:r>
            <a:r>
              <a:rPr lang="cs-CZ" sz="3600" dirty="0" smtClean="0">
                <a:solidFill>
                  <a:schemeClr val="bg1"/>
                </a:solidFill>
              </a:rPr>
              <a:t> …)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Trip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out</a:t>
            </a:r>
            <a:r>
              <a:rPr lang="cs-CZ" sz="3600" dirty="0" smtClean="0">
                <a:solidFill>
                  <a:schemeClr val="bg1"/>
                </a:solidFill>
              </a:rPr>
              <a:t> (</a:t>
            </a:r>
            <a:r>
              <a:rPr lang="cs-CZ" sz="3600" dirty="0" err="1" smtClean="0">
                <a:solidFill>
                  <a:schemeClr val="bg1"/>
                </a:solidFill>
              </a:rPr>
              <a:t>cannabis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ketamine</a:t>
            </a:r>
            <a:r>
              <a:rPr lang="cs-CZ" sz="3600" dirty="0" smtClean="0">
                <a:solidFill>
                  <a:schemeClr val="bg1"/>
                </a:solidFill>
              </a:rPr>
              <a:t>, LSD, </a:t>
            </a:r>
            <a:r>
              <a:rPr lang="cs-CZ" sz="3600" dirty="0" err="1" smtClean="0">
                <a:solidFill>
                  <a:schemeClr val="bg1"/>
                </a:solidFill>
              </a:rPr>
              <a:t>magic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mushrooms</a:t>
            </a:r>
            <a:r>
              <a:rPr lang="cs-CZ" sz="3600" dirty="0" smtClean="0">
                <a:solidFill>
                  <a:schemeClr val="bg1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Get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knocked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out</a:t>
            </a:r>
            <a:r>
              <a:rPr lang="cs-CZ" sz="3600" dirty="0" smtClean="0">
                <a:solidFill>
                  <a:schemeClr val="bg1"/>
                </a:solidFill>
              </a:rPr>
              <a:t> (heroin)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Help and support for people with addiction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848872" cy="475252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Field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service</a:t>
            </a:r>
            <a:r>
              <a:rPr lang="cs-CZ" sz="3600" dirty="0" smtClean="0">
                <a:solidFill>
                  <a:schemeClr val="bg1"/>
                </a:solidFill>
              </a:rPr>
              <a:t> (</a:t>
            </a:r>
            <a:r>
              <a:rPr lang="cs-CZ" sz="3600" dirty="0" err="1" smtClean="0">
                <a:solidFill>
                  <a:schemeClr val="bg1"/>
                </a:solidFill>
              </a:rPr>
              <a:t>harm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reduction</a:t>
            </a:r>
            <a:r>
              <a:rPr lang="cs-CZ" sz="3600" dirty="0" smtClean="0">
                <a:solidFill>
                  <a:schemeClr val="bg1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Drop-in center (</a:t>
            </a:r>
            <a:r>
              <a:rPr lang="cs-CZ" sz="3600" dirty="0" err="1" smtClean="0">
                <a:solidFill>
                  <a:schemeClr val="bg1"/>
                </a:solidFill>
              </a:rPr>
              <a:t>harm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reduction</a:t>
            </a:r>
            <a:r>
              <a:rPr lang="cs-CZ" sz="3600" dirty="0" smtClean="0">
                <a:solidFill>
                  <a:schemeClr val="bg1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 </a:t>
            </a:r>
            <a:r>
              <a:rPr lang="cs-CZ" sz="3600" dirty="0" err="1" smtClean="0">
                <a:solidFill>
                  <a:schemeClr val="bg1"/>
                </a:solidFill>
              </a:rPr>
              <a:t>Detoxification</a:t>
            </a:r>
            <a:r>
              <a:rPr lang="cs-CZ" sz="3600" dirty="0" smtClean="0">
                <a:solidFill>
                  <a:schemeClr val="bg1"/>
                </a:solidFill>
              </a:rPr>
              <a:t> unit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Mental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hospital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Therapeutic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community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Ambulant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aftercare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08111"/>
          </a:xfrm>
        </p:spPr>
        <p:txBody>
          <a:bodyPr/>
          <a:lstStyle/>
          <a:p>
            <a:pPr algn="l"/>
            <a:r>
              <a:rPr lang="cs-CZ" dirty="0" err="1" smtClean="0">
                <a:solidFill>
                  <a:schemeClr val="bg1"/>
                </a:solidFill>
              </a:rPr>
              <a:t>Cannabis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064896" cy="511256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 </a:t>
            </a:r>
            <a:r>
              <a:rPr lang="cs-CZ" sz="3600" dirty="0" err="1" smtClean="0">
                <a:solidFill>
                  <a:schemeClr val="bg1"/>
                </a:solidFill>
              </a:rPr>
              <a:t>Grass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weed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Calm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down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trip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out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Smoking, </a:t>
            </a:r>
            <a:r>
              <a:rPr lang="cs-CZ" sz="3600" dirty="0" err="1" smtClean="0">
                <a:solidFill>
                  <a:schemeClr val="bg1"/>
                </a:solidFill>
              </a:rPr>
              <a:t>baked</a:t>
            </a:r>
            <a:r>
              <a:rPr lang="cs-CZ" sz="3600" dirty="0" smtClean="0">
                <a:solidFill>
                  <a:schemeClr val="bg1"/>
                </a:solidFill>
              </a:rPr>
              <a:t> in </a:t>
            </a:r>
            <a:r>
              <a:rPr lang="cs-CZ" sz="3600" dirty="0" err="1" smtClean="0">
                <a:solidFill>
                  <a:schemeClr val="bg1"/>
                </a:solidFill>
              </a:rPr>
              <a:t>cake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Somebody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can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be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anxious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and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paranoid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Can</a:t>
            </a:r>
            <a:r>
              <a:rPr lang="cs-CZ" sz="3600" dirty="0" smtClean="0">
                <a:solidFill>
                  <a:schemeClr val="bg1"/>
                </a:solidFill>
              </a:rPr>
              <a:t> cause </a:t>
            </a:r>
            <a:r>
              <a:rPr lang="cs-CZ" sz="3600" dirty="0" err="1" smtClean="0">
                <a:solidFill>
                  <a:schemeClr val="bg1"/>
                </a:solidFill>
              </a:rPr>
              <a:t>mental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problems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lung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cancer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problems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with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heart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attention</a:t>
            </a:r>
            <a:r>
              <a:rPr lang="cs-CZ" sz="3600" dirty="0" smtClean="0">
                <a:solidFill>
                  <a:schemeClr val="bg1"/>
                </a:solidFill>
              </a:rPr>
              <a:t> deficit </a:t>
            </a:r>
            <a:r>
              <a:rPr lang="cs-CZ" sz="3600" dirty="0" err="1" smtClean="0">
                <a:solidFill>
                  <a:schemeClr val="bg1"/>
                </a:solidFill>
              </a:rPr>
              <a:t>disorder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Skunk – </a:t>
            </a:r>
            <a:r>
              <a:rPr lang="cs-CZ" sz="3600" dirty="0" err="1" smtClean="0">
                <a:solidFill>
                  <a:schemeClr val="bg1"/>
                </a:solidFill>
              </a:rPr>
              <a:t>can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be</a:t>
            </a:r>
            <a:r>
              <a:rPr lang="cs-CZ" sz="3600" dirty="0" smtClean="0">
                <a:solidFill>
                  <a:schemeClr val="bg1"/>
                </a:solidFill>
              </a:rPr>
              <a:t> 2-3 </a:t>
            </a:r>
            <a:r>
              <a:rPr lang="cs-CZ" sz="3600" dirty="0" err="1" smtClean="0">
                <a:solidFill>
                  <a:schemeClr val="bg1"/>
                </a:solidFill>
              </a:rPr>
              <a:t>times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stronger</a:t>
            </a:r>
            <a:endParaRPr lang="cs-CZ" sz="3600" dirty="0">
              <a:solidFill>
                <a:schemeClr val="bg1"/>
              </a:solidFill>
            </a:endParaRPr>
          </a:p>
        </p:txBody>
      </p:sp>
      <p:pic>
        <p:nvPicPr>
          <p:cNvPr id="6" name="Obrázek 5" descr="943175686-cannabis-sativa-l-black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32656"/>
            <a:ext cx="1584176" cy="118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864096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Cocain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5400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Crack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Snow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Get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high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Smoking (</a:t>
            </a:r>
            <a:r>
              <a:rPr lang="cs-CZ" sz="3600" dirty="0" err="1" smtClean="0">
                <a:solidFill>
                  <a:schemeClr val="bg1"/>
                </a:solidFill>
              </a:rPr>
              <a:t>glass</a:t>
            </a:r>
            <a:r>
              <a:rPr lang="cs-CZ" sz="3600" dirty="0" smtClean="0">
                <a:solidFill>
                  <a:schemeClr val="bg1"/>
                </a:solidFill>
              </a:rPr>
              <a:t> tube), </a:t>
            </a:r>
            <a:r>
              <a:rPr lang="cs-CZ" sz="3600" dirty="0" err="1" smtClean="0">
                <a:solidFill>
                  <a:schemeClr val="bg1"/>
                </a:solidFill>
              </a:rPr>
              <a:t>or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injected</a:t>
            </a:r>
            <a:endParaRPr lang="cs-CZ" sz="36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Feel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wide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awake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can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give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you</a:t>
            </a:r>
            <a:r>
              <a:rPr lang="cs-CZ" sz="3600" dirty="0" smtClean="0">
                <a:solidFill>
                  <a:schemeClr val="bg1"/>
                </a:solidFill>
              </a:rPr>
              <a:t> ego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Can</a:t>
            </a:r>
            <a:r>
              <a:rPr lang="cs-CZ" sz="3600" dirty="0" smtClean="0">
                <a:solidFill>
                  <a:schemeClr val="bg1"/>
                </a:solidFill>
              </a:rPr>
              <a:t> cause </a:t>
            </a:r>
            <a:r>
              <a:rPr lang="cs-CZ" sz="3600" dirty="0" err="1" smtClean="0">
                <a:solidFill>
                  <a:schemeClr val="bg1"/>
                </a:solidFill>
              </a:rPr>
              <a:t>hallucinations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mood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swings</a:t>
            </a:r>
            <a:r>
              <a:rPr lang="cs-CZ" sz="3600" dirty="0" smtClean="0">
                <a:solidFill>
                  <a:schemeClr val="bg1"/>
                </a:solidFill>
              </a:rPr>
              <a:t>, masive paranoia </a:t>
            </a:r>
          </a:p>
          <a:p>
            <a:pPr algn="l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bg1"/>
                </a:solidFill>
              </a:rPr>
              <a:t> In </a:t>
            </a:r>
            <a:r>
              <a:rPr lang="cs-CZ" sz="3600" dirty="0" err="1" smtClean="0">
                <a:solidFill>
                  <a:schemeClr val="bg1"/>
                </a:solidFill>
              </a:rPr>
              <a:t>high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doses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can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raise</a:t>
            </a:r>
            <a:r>
              <a:rPr lang="cs-CZ" sz="3600" dirty="0" smtClean="0">
                <a:solidFill>
                  <a:schemeClr val="bg1"/>
                </a:solidFill>
              </a:rPr>
              <a:t>  </a:t>
            </a:r>
            <a:r>
              <a:rPr lang="cs-CZ" sz="3600" dirty="0" err="1" smtClean="0">
                <a:solidFill>
                  <a:schemeClr val="bg1"/>
                </a:solidFill>
              </a:rPr>
              <a:t>temperature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trouble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sleeping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cs-CZ" sz="3600" dirty="0" err="1" smtClean="0">
                <a:solidFill>
                  <a:schemeClr val="bg1"/>
                </a:solidFill>
              </a:rPr>
              <a:t>overdose</a:t>
            </a:r>
            <a:endParaRPr lang="cs-CZ" sz="3600" dirty="0" smtClean="0">
              <a:solidFill>
                <a:schemeClr val="bg1"/>
              </a:solidFill>
            </a:endParaRPr>
          </a:p>
        </p:txBody>
      </p:sp>
      <p:pic>
        <p:nvPicPr>
          <p:cNvPr id="5" name="Obrázek 4" descr="Favim.com-14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88640"/>
            <a:ext cx="1950864" cy="1404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Extasy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848872" cy="532859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Candy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Hug</a:t>
            </a:r>
            <a:r>
              <a:rPr lang="cs-CZ" dirty="0" smtClean="0">
                <a:solidFill>
                  <a:schemeClr val="bg1"/>
                </a:solidFill>
              </a:rPr>
              <a:t> drog, happy </a:t>
            </a:r>
            <a:r>
              <a:rPr lang="cs-CZ" dirty="0" err="1" smtClean="0">
                <a:solidFill>
                  <a:schemeClr val="bg1"/>
                </a:solidFill>
              </a:rPr>
              <a:t>pills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Get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high</a:t>
            </a:r>
            <a:endParaRPr lang="cs-CZ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Usually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colour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pills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nice design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Loads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energy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feel</a:t>
            </a:r>
            <a:r>
              <a:rPr lang="cs-CZ" dirty="0" smtClean="0">
                <a:solidFill>
                  <a:schemeClr val="bg1"/>
                </a:solidFill>
              </a:rPr>
              <a:t> more intense </a:t>
            </a:r>
            <a:r>
              <a:rPr lang="cs-CZ" dirty="0" err="1" smtClean="0">
                <a:solidFill>
                  <a:schemeClr val="bg1"/>
                </a:solidFill>
              </a:rPr>
              <a:t>colours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sounds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emotions</a:t>
            </a:r>
            <a:endParaRPr lang="cs-CZ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Can</a:t>
            </a:r>
            <a:r>
              <a:rPr lang="cs-CZ" dirty="0" smtClean="0">
                <a:solidFill>
                  <a:schemeClr val="bg1"/>
                </a:solidFill>
              </a:rPr>
              <a:t> cause </a:t>
            </a:r>
            <a:r>
              <a:rPr lang="cs-CZ" dirty="0" err="1" smtClean="0">
                <a:solidFill>
                  <a:schemeClr val="bg1"/>
                </a:solidFill>
              </a:rPr>
              <a:t>anxiety</a:t>
            </a:r>
            <a:r>
              <a:rPr lang="cs-CZ" dirty="0" smtClean="0">
                <a:solidFill>
                  <a:schemeClr val="bg1"/>
                </a:solidFill>
              </a:rPr>
              <a:t>, panic </a:t>
            </a:r>
            <a:r>
              <a:rPr lang="cs-CZ" dirty="0" err="1" smtClean="0">
                <a:solidFill>
                  <a:schemeClr val="bg1"/>
                </a:solidFill>
              </a:rPr>
              <a:t>attacs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confusion</a:t>
            </a:r>
            <a:endParaRPr lang="cs-CZ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 Raise </a:t>
            </a:r>
            <a:r>
              <a:rPr lang="cs-CZ" dirty="0" err="1" smtClean="0">
                <a:solidFill>
                  <a:schemeClr val="bg1"/>
                </a:solidFill>
              </a:rPr>
              <a:t>temperature</a:t>
            </a:r>
            <a:r>
              <a:rPr lang="cs-CZ" dirty="0" smtClean="0">
                <a:solidFill>
                  <a:schemeClr val="bg1"/>
                </a:solidFill>
              </a:rPr>
              <a:t>, cause </a:t>
            </a:r>
            <a:r>
              <a:rPr lang="cs-CZ" dirty="0" err="1" smtClean="0">
                <a:solidFill>
                  <a:schemeClr val="bg1"/>
                </a:solidFill>
              </a:rPr>
              <a:t>dehydration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 descr="521349194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32656"/>
            <a:ext cx="155094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dvoteamcourage.com/wp-content/uploads/2012/12/website-backgroun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8"/>
          </a:xfrm>
        </p:spPr>
        <p:txBody>
          <a:bodyPr/>
          <a:lstStyle/>
          <a:p>
            <a:pPr algn="l"/>
            <a:r>
              <a:rPr lang="cs-CZ" dirty="0" err="1" smtClean="0">
                <a:solidFill>
                  <a:schemeClr val="bg1"/>
                </a:solidFill>
              </a:rPr>
              <a:t>Sananim</a:t>
            </a:r>
            <a:r>
              <a:rPr lang="cs-CZ" dirty="0" smtClean="0">
                <a:solidFill>
                  <a:schemeClr val="bg1"/>
                </a:solidFill>
              </a:rPr>
              <a:t> – Drop-in centre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848872" cy="5328592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cs-CZ" sz="4000" dirty="0" err="1" smtClean="0">
                <a:solidFill>
                  <a:schemeClr val="bg1"/>
                </a:solidFill>
              </a:rPr>
              <a:t>Provides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change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of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harm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reduction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material</a:t>
            </a:r>
            <a:r>
              <a:rPr lang="cs-CZ" sz="4000" dirty="0" smtClean="0">
                <a:solidFill>
                  <a:schemeClr val="bg1"/>
                </a:solidFill>
              </a:rPr>
              <a:t>, </a:t>
            </a:r>
            <a:r>
              <a:rPr lang="cs-CZ" sz="4000" dirty="0" err="1" smtClean="0">
                <a:solidFill>
                  <a:schemeClr val="bg1"/>
                </a:solidFill>
              </a:rPr>
              <a:t>hygienic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service</a:t>
            </a:r>
            <a:r>
              <a:rPr lang="cs-CZ" sz="4000" dirty="0" smtClean="0">
                <a:solidFill>
                  <a:schemeClr val="bg1"/>
                </a:solidFill>
              </a:rPr>
              <a:t>, </a:t>
            </a:r>
            <a:r>
              <a:rPr lang="cs-CZ" sz="4000" dirty="0" err="1" smtClean="0">
                <a:solidFill>
                  <a:schemeClr val="bg1"/>
                </a:solidFill>
              </a:rPr>
              <a:t>social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counseling</a:t>
            </a:r>
            <a:r>
              <a:rPr lang="cs-CZ" sz="4000" dirty="0" smtClean="0">
                <a:solidFill>
                  <a:schemeClr val="bg1"/>
                </a:solidFill>
              </a:rPr>
              <a:t>, </a:t>
            </a:r>
            <a:r>
              <a:rPr lang="cs-CZ" sz="4000" dirty="0" err="1" smtClean="0">
                <a:solidFill>
                  <a:schemeClr val="bg1"/>
                </a:solidFill>
              </a:rPr>
              <a:t>medical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treatment</a:t>
            </a:r>
            <a:r>
              <a:rPr lang="cs-CZ" sz="4000" dirty="0" smtClean="0">
                <a:solidFill>
                  <a:schemeClr val="bg1"/>
                </a:solidFill>
              </a:rPr>
              <a:t>, </a:t>
            </a:r>
            <a:r>
              <a:rPr lang="cs-CZ" sz="4000" dirty="0" err="1" smtClean="0">
                <a:solidFill>
                  <a:schemeClr val="bg1"/>
                </a:solidFill>
              </a:rPr>
              <a:t>testing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for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syphilis</a:t>
            </a:r>
            <a:r>
              <a:rPr lang="cs-CZ" sz="4000" dirty="0" smtClean="0">
                <a:solidFill>
                  <a:schemeClr val="bg1"/>
                </a:solidFill>
              </a:rPr>
              <a:t>, AIDS </a:t>
            </a:r>
            <a:r>
              <a:rPr lang="cs-CZ" sz="4000" dirty="0" err="1" smtClean="0">
                <a:solidFill>
                  <a:schemeClr val="bg1"/>
                </a:solidFill>
              </a:rPr>
              <a:t>and</a:t>
            </a:r>
            <a:r>
              <a:rPr lang="cs-CZ" sz="4000" dirty="0" smtClean="0">
                <a:solidFill>
                  <a:schemeClr val="bg1"/>
                </a:solidFill>
              </a:rPr>
              <a:t> hepatitis, </a:t>
            </a:r>
            <a:r>
              <a:rPr lang="cs-CZ" sz="4000" dirty="0" err="1" smtClean="0">
                <a:solidFill>
                  <a:schemeClr val="bg1"/>
                </a:solidFill>
              </a:rPr>
              <a:t>mediated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of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treatment</a:t>
            </a:r>
            <a:r>
              <a:rPr lang="cs-CZ" sz="4000" dirty="0" smtClean="0">
                <a:solidFill>
                  <a:schemeClr val="bg1"/>
                </a:solidFill>
              </a:rPr>
              <a:t>, </a:t>
            </a:r>
            <a:r>
              <a:rPr lang="cs-CZ" sz="4000" dirty="0" err="1" smtClean="0">
                <a:solidFill>
                  <a:schemeClr val="bg1"/>
                </a:solidFill>
              </a:rPr>
              <a:t>counseling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for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family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and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close</a:t>
            </a:r>
            <a:r>
              <a:rPr lang="cs-CZ" sz="4000" dirty="0" smtClean="0">
                <a:solidFill>
                  <a:schemeClr val="bg1"/>
                </a:solidFill>
              </a:rPr>
              <a:t> </a:t>
            </a:r>
            <a:r>
              <a:rPr lang="cs-CZ" sz="4000" dirty="0" err="1" smtClean="0">
                <a:solidFill>
                  <a:schemeClr val="bg1"/>
                </a:solidFill>
              </a:rPr>
              <a:t>peoples</a:t>
            </a:r>
            <a:endParaRPr lang="cs-CZ" sz="4000" dirty="0" smtClean="0">
              <a:solidFill>
                <a:schemeClr val="bg1"/>
              </a:solidFill>
            </a:endParaRPr>
          </a:p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 descr="nadace_sanan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8640"/>
            <a:ext cx="11430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618</Words>
  <Application>Microsoft Office PowerPoint</Application>
  <PresentationFormat>Předvádění na obrazovce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Addictions</vt:lpstr>
      <vt:lpstr>Dictionary</vt:lpstr>
      <vt:lpstr>Statistics (CR - 2011)</vt:lpstr>
      <vt:lpstr>Types of drugs</vt:lpstr>
      <vt:lpstr>Help and support for people with addiction</vt:lpstr>
      <vt:lpstr>Cannabis </vt:lpstr>
      <vt:lpstr>Cocain</vt:lpstr>
      <vt:lpstr>Extasy</vt:lpstr>
      <vt:lpstr>Sananim – Drop-in centre</vt:lpstr>
      <vt:lpstr>Sananim - Field service </vt:lpstr>
      <vt:lpstr>Quiz</vt:lpstr>
      <vt:lpstr>Quiz</vt:lpstr>
      <vt:lpstr> Thank you for your attention and I wish you good rest of the day.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Student</cp:lastModifiedBy>
  <cp:revision>43</cp:revision>
  <dcterms:modified xsi:type="dcterms:W3CDTF">2013-04-30T10:16:30Z</dcterms:modified>
</cp:coreProperties>
</file>