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1" r:id="rId4"/>
    <p:sldId id="262" r:id="rId5"/>
    <p:sldId id="257" r:id="rId6"/>
    <p:sldId id="263" r:id="rId7"/>
    <p:sldId id="264" r:id="rId8"/>
    <p:sldId id="258" r:id="rId9"/>
    <p:sldId id="265" r:id="rId10"/>
    <p:sldId id="25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4CD1F-2474-43AC-B0A1-037D5AF745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F3F45F-EE7A-4862-B675-6A98B1E5808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cs-CZ" b="1" dirty="0" smtClean="0"/>
            <a:t>1</a:t>
          </a:r>
          <a:r>
            <a:rPr lang="cs-CZ" b="1" noProof="0" dirty="0" smtClean="0"/>
            <a:t>. </a:t>
          </a:r>
          <a:r>
            <a:rPr lang="en-US" b="1" noProof="0" dirty="0" smtClean="0"/>
            <a:t>Physical disability</a:t>
          </a:r>
          <a:endParaRPr lang="en-US" b="1" noProof="0" dirty="0"/>
        </a:p>
      </dgm:t>
    </dgm:pt>
    <dgm:pt modelId="{67EB6BBA-D3EF-4D82-AD79-DF864B99E7AC}" type="parTrans" cxnId="{0DC9EE80-983F-4C7D-A91C-3EC892FC6D83}">
      <dgm:prSet/>
      <dgm:spPr/>
      <dgm:t>
        <a:bodyPr/>
        <a:lstStyle/>
        <a:p>
          <a:endParaRPr lang="cs-CZ"/>
        </a:p>
      </dgm:t>
    </dgm:pt>
    <dgm:pt modelId="{1A3CC7F3-6428-482A-8DF1-124B5F5E36B5}" type="sibTrans" cxnId="{0DC9EE80-983F-4C7D-A91C-3EC892FC6D83}">
      <dgm:prSet/>
      <dgm:spPr/>
      <dgm:t>
        <a:bodyPr/>
        <a:lstStyle/>
        <a:p>
          <a:endParaRPr lang="cs-CZ"/>
        </a:p>
      </dgm:t>
    </dgm:pt>
    <dgm:pt modelId="{5F534BED-43E1-46A9-B86C-D871F4433623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cs-CZ" dirty="0" smtClean="0"/>
            <a:t>– </a:t>
          </a:r>
          <a:r>
            <a:rPr lang="en-US" b="1" noProof="0" dirty="0" smtClean="0"/>
            <a:t>Mobility impairment – e.g. paralysis,……</a:t>
          </a:r>
          <a:endParaRPr lang="en-US" noProof="0" dirty="0"/>
        </a:p>
      </dgm:t>
    </dgm:pt>
    <dgm:pt modelId="{BD7062C0-4E89-422F-9EAF-5406EDDD2731}" type="parTrans" cxnId="{910CBCE9-6836-47C7-898C-023C80AE85E8}">
      <dgm:prSet/>
      <dgm:spPr/>
      <dgm:t>
        <a:bodyPr/>
        <a:lstStyle/>
        <a:p>
          <a:endParaRPr lang="cs-CZ"/>
        </a:p>
      </dgm:t>
    </dgm:pt>
    <dgm:pt modelId="{4C574E92-9B05-41D0-8FD4-2119B509C27E}" type="sibTrans" cxnId="{910CBCE9-6836-47C7-898C-023C80AE85E8}">
      <dgm:prSet/>
      <dgm:spPr/>
      <dgm:t>
        <a:bodyPr/>
        <a:lstStyle/>
        <a:p>
          <a:endParaRPr lang="cs-CZ"/>
        </a:p>
      </dgm:t>
    </dgm:pt>
    <dgm:pt modelId="{33B77361-A3F6-401E-B65C-088D50939411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cs-CZ" dirty="0" smtClean="0"/>
            <a:t>– </a:t>
          </a:r>
          <a:r>
            <a:rPr lang="en-US" b="1" noProof="0" dirty="0" smtClean="0"/>
            <a:t>Visual impairment – e.g. blindness, ……</a:t>
          </a:r>
          <a:endParaRPr lang="en-US" noProof="0" dirty="0"/>
        </a:p>
      </dgm:t>
    </dgm:pt>
    <dgm:pt modelId="{0F815C3F-89D8-4D21-BD4D-50E6294202D6}" type="parTrans" cxnId="{9C55B9A9-5729-4AC5-ABEE-DEF46838CA6A}">
      <dgm:prSet/>
      <dgm:spPr/>
      <dgm:t>
        <a:bodyPr/>
        <a:lstStyle/>
        <a:p>
          <a:endParaRPr lang="cs-CZ"/>
        </a:p>
      </dgm:t>
    </dgm:pt>
    <dgm:pt modelId="{F6352C77-C57C-41C2-B3F4-F3CB54D7F645}" type="sibTrans" cxnId="{9C55B9A9-5729-4AC5-ABEE-DEF46838CA6A}">
      <dgm:prSet/>
      <dgm:spPr/>
      <dgm:t>
        <a:bodyPr/>
        <a:lstStyle/>
        <a:p>
          <a:endParaRPr lang="cs-CZ"/>
        </a:p>
      </dgm:t>
    </dgm:pt>
    <dgm:pt modelId="{DA3E14B9-E420-43FE-9AC5-D29C47A4A1ED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cs-CZ" dirty="0" smtClean="0"/>
            <a:t>– </a:t>
          </a:r>
          <a:r>
            <a:rPr lang="en-US" b="1" noProof="0" dirty="0" smtClean="0"/>
            <a:t>Hearing impairment</a:t>
          </a:r>
          <a:endParaRPr lang="en-US" b="1" noProof="0" dirty="0"/>
        </a:p>
      </dgm:t>
    </dgm:pt>
    <dgm:pt modelId="{0F422267-3FE1-486B-ACF1-FB75E01D8D86}" type="parTrans" cxnId="{CD2E5F6C-5BD4-4A7C-B263-75270E1BE9A7}">
      <dgm:prSet/>
      <dgm:spPr/>
      <dgm:t>
        <a:bodyPr/>
        <a:lstStyle/>
        <a:p>
          <a:endParaRPr lang="cs-CZ"/>
        </a:p>
      </dgm:t>
    </dgm:pt>
    <dgm:pt modelId="{6ACCB37A-F26F-40B5-B507-336B1B7B1907}" type="sibTrans" cxnId="{CD2E5F6C-5BD4-4A7C-B263-75270E1BE9A7}">
      <dgm:prSet/>
      <dgm:spPr/>
      <dgm:t>
        <a:bodyPr/>
        <a:lstStyle/>
        <a:p>
          <a:endParaRPr lang="cs-CZ"/>
        </a:p>
      </dgm:t>
    </dgm:pt>
    <dgm:pt modelId="{D3C2BC5A-4C8E-4C63-9B22-DF803FD7418A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cs-CZ" dirty="0" smtClean="0"/>
            <a:t>2. </a:t>
          </a:r>
          <a:r>
            <a:rPr lang="en-US" b="1" noProof="0" dirty="0" smtClean="0"/>
            <a:t>Mental disability – e.g. depression, …….</a:t>
          </a:r>
          <a:endParaRPr lang="en-US" noProof="0" dirty="0"/>
        </a:p>
      </dgm:t>
    </dgm:pt>
    <dgm:pt modelId="{55F75AD4-C192-4185-AD05-61F3058DA8A8}" type="parTrans" cxnId="{4D286555-9C0C-4931-A294-D0808A3B9A41}">
      <dgm:prSet/>
      <dgm:spPr/>
      <dgm:t>
        <a:bodyPr/>
        <a:lstStyle/>
        <a:p>
          <a:endParaRPr lang="cs-CZ"/>
        </a:p>
      </dgm:t>
    </dgm:pt>
    <dgm:pt modelId="{E39CDE50-DC42-4200-91F0-4872C1D7EEBB}" type="sibTrans" cxnId="{4D286555-9C0C-4931-A294-D0808A3B9A41}">
      <dgm:prSet/>
      <dgm:spPr/>
      <dgm:t>
        <a:bodyPr/>
        <a:lstStyle/>
        <a:p>
          <a:endParaRPr lang="cs-CZ"/>
        </a:p>
      </dgm:t>
    </dgm:pt>
    <dgm:pt modelId="{1DEBE86F-B0A4-44BA-BB08-ED326D4966F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3. </a:t>
          </a:r>
          <a:r>
            <a:rPr lang="en-US" b="1" dirty="0" smtClean="0"/>
            <a:t>Learning (in the USA developmental) disability – e.g. mental impairment…….</a:t>
          </a:r>
          <a:endParaRPr lang="cs-CZ" dirty="0"/>
        </a:p>
      </dgm:t>
    </dgm:pt>
    <dgm:pt modelId="{A281ED6C-36EC-4910-8DB2-6DB84087DF19}" type="parTrans" cxnId="{06A224F3-C5BA-49CB-B596-9AB890BEC196}">
      <dgm:prSet/>
      <dgm:spPr/>
      <dgm:t>
        <a:bodyPr/>
        <a:lstStyle/>
        <a:p>
          <a:endParaRPr lang="cs-CZ"/>
        </a:p>
      </dgm:t>
    </dgm:pt>
    <dgm:pt modelId="{961FBF8F-90D3-4912-9B60-CF31AD75B081}" type="sibTrans" cxnId="{06A224F3-C5BA-49CB-B596-9AB890BEC196}">
      <dgm:prSet/>
      <dgm:spPr/>
      <dgm:t>
        <a:bodyPr/>
        <a:lstStyle/>
        <a:p>
          <a:endParaRPr lang="cs-CZ"/>
        </a:p>
      </dgm:t>
    </dgm:pt>
    <dgm:pt modelId="{42529FAD-43AB-4719-9F43-473BF8425C17}" type="pres">
      <dgm:prSet presAssocID="{B684CD1F-2474-43AC-B0A1-037D5AF745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905D6B-0FFE-4536-ABC3-786DF8C8C75A}" type="pres">
      <dgm:prSet presAssocID="{00F3F45F-EE7A-4862-B675-6A98B1E58082}" presName="parentText" presStyleLbl="node1" presStyleIdx="0" presStyleCnt="6" custScaleY="22620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26982B-F638-4DC1-94A7-F68FAC215707}" type="pres">
      <dgm:prSet presAssocID="{1A3CC7F3-6428-482A-8DF1-124B5F5E36B5}" presName="spacer" presStyleCnt="0"/>
      <dgm:spPr/>
    </dgm:pt>
    <dgm:pt modelId="{EE270336-D019-4855-8B0B-0E1140811387}" type="pres">
      <dgm:prSet presAssocID="{5F534BED-43E1-46A9-B86C-D871F443362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79730F-88FA-413C-AE1D-BAB7069919D3}" type="pres">
      <dgm:prSet presAssocID="{4C574E92-9B05-41D0-8FD4-2119B509C27E}" presName="spacer" presStyleCnt="0"/>
      <dgm:spPr/>
    </dgm:pt>
    <dgm:pt modelId="{E2A215C6-6CD2-482A-BE4A-FA077D6F15EF}" type="pres">
      <dgm:prSet presAssocID="{33B77361-A3F6-401E-B65C-088D5093941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C04FE7-13E8-497B-8EC3-7E7A1D255B84}" type="pres">
      <dgm:prSet presAssocID="{F6352C77-C57C-41C2-B3F4-F3CB54D7F645}" presName="spacer" presStyleCnt="0"/>
      <dgm:spPr/>
    </dgm:pt>
    <dgm:pt modelId="{E8398C47-7BA4-414A-BC1B-8CBC7606B308}" type="pres">
      <dgm:prSet presAssocID="{DA3E14B9-E420-43FE-9AC5-D29C47A4A1E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7B12FF-9732-4A88-83FD-7AC710C5A59D}" type="pres">
      <dgm:prSet presAssocID="{6ACCB37A-F26F-40B5-B507-336B1B7B1907}" presName="spacer" presStyleCnt="0"/>
      <dgm:spPr/>
    </dgm:pt>
    <dgm:pt modelId="{F82FDFE5-3071-49DC-BCF5-0124D31D916A}" type="pres">
      <dgm:prSet presAssocID="{D3C2BC5A-4C8E-4C63-9B22-DF803FD7418A}" presName="parentText" presStyleLbl="node1" presStyleIdx="4" presStyleCnt="6" custScaleY="18885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9731F7-2239-4240-BDA1-35B6859FA691}" type="pres">
      <dgm:prSet presAssocID="{E39CDE50-DC42-4200-91F0-4872C1D7EEBB}" presName="spacer" presStyleCnt="0"/>
      <dgm:spPr/>
    </dgm:pt>
    <dgm:pt modelId="{296C0F99-FC4F-4CDB-A68D-3FD3C69EFD2B}" type="pres">
      <dgm:prSet presAssocID="{1DEBE86F-B0A4-44BA-BB08-ED326D4966F6}" presName="parentText" presStyleLbl="node1" presStyleIdx="5" presStyleCnt="6" custScaleY="22053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2E5F6C-5BD4-4A7C-B263-75270E1BE9A7}" srcId="{B684CD1F-2474-43AC-B0A1-037D5AF745DA}" destId="{DA3E14B9-E420-43FE-9AC5-D29C47A4A1ED}" srcOrd="3" destOrd="0" parTransId="{0F422267-3FE1-486B-ACF1-FB75E01D8D86}" sibTransId="{6ACCB37A-F26F-40B5-B507-336B1B7B1907}"/>
    <dgm:cxn modelId="{AEFA738C-5490-455E-8668-4371A256B436}" type="presOf" srcId="{DA3E14B9-E420-43FE-9AC5-D29C47A4A1ED}" destId="{E8398C47-7BA4-414A-BC1B-8CBC7606B308}" srcOrd="0" destOrd="0" presId="urn:microsoft.com/office/officeart/2005/8/layout/vList2"/>
    <dgm:cxn modelId="{06A224F3-C5BA-49CB-B596-9AB890BEC196}" srcId="{B684CD1F-2474-43AC-B0A1-037D5AF745DA}" destId="{1DEBE86F-B0A4-44BA-BB08-ED326D4966F6}" srcOrd="5" destOrd="0" parTransId="{A281ED6C-36EC-4910-8DB2-6DB84087DF19}" sibTransId="{961FBF8F-90D3-4912-9B60-CF31AD75B081}"/>
    <dgm:cxn modelId="{8D4F0CE3-7F83-48AE-80AF-13B218ACEE03}" type="presOf" srcId="{D3C2BC5A-4C8E-4C63-9B22-DF803FD7418A}" destId="{F82FDFE5-3071-49DC-BCF5-0124D31D916A}" srcOrd="0" destOrd="0" presId="urn:microsoft.com/office/officeart/2005/8/layout/vList2"/>
    <dgm:cxn modelId="{39749A65-180A-4A85-8304-342DBE525889}" type="presOf" srcId="{1DEBE86F-B0A4-44BA-BB08-ED326D4966F6}" destId="{296C0F99-FC4F-4CDB-A68D-3FD3C69EFD2B}" srcOrd="0" destOrd="0" presId="urn:microsoft.com/office/officeart/2005/8/layout/vList2"/>
    <dgm:cxn modelId="{4D286555-9C0C-4931-A294-D0808A3B9A41}" srcId="{B684CD1F-2474-43AC-B0A1-037D5AF745DA}" destId="{D3C2BC5A-4C8E-4C63-9B22-DF803FD7418A}" srcOrd="4" destOrd="0" parTransId="{55F75AD4-C192-4185-AD05-61F3058DA8A8}" sibTransId="{E39CDE50-DC42-4200-91F0-4872C1D7EEBB}"/>
    <dgm:cxn modelId="{910CBCE9-6836-47C7-898C-023C80AE85E8}" srcId="{B684CD1F-2474-43AC-B0A1-037D5AF745DA}" destId="{5F534BED-43E1-46A9-B86C-D871F4433623}" srcOrd="1" destOrd="0" parTransId="{BD7062C0-4E89-422F-9EAF-5406EDDD2731}" sibTransId="{4C574E92-9B05-41D0-8FD4-2119B509C27E}"/>
    <dgm:cxn modelId="{9C55B9A9-5729-4AC5-ABEE-DEF46838CA6A}" srcId="{B684CD1F-2474-43AC-B0A1-037D5AF745DA}" destId="{33B77361-A3F6-401E-B65C-088D50939411}" srcOrd="2" destOrd="0" parTransId="{0F815C3F-89D8-4D21-BD4D-50E6294202D6}" sibTransId="{F6352C77-C57C-41C2-B3F4-F3CB54D7F645}"/>
    <dgm:cxn modelId="{0DC9EE80-983F-4C7D-A91C-3EC892FC6D83}" srcId="{B684CD1F-2474-43AC-B0A1-037D5AF745DA}" destId="{00F3F45F-EE7A-4862-B675-6A98B1E58082}" srcOrd="0" destOrd="0" parTransId="{67EB6BBA-D3EF-4D82-AD79-DF864B99E7AC}" sibTransId="{1A3CC7F3-6428-482A-8DF1-124B5F5E36B5}"/>
    <dgm:cxn modelId="{C1A3569E-2B47-42F3-9DE0-4646E955A5DA}" type="presOf" srcId="{B684CD1F-2474-43AC-B0A1-037D5AF745DA}" destId="{42529FAD-43AB-4719-9F43-473BF8425C17}" srcOrd="0" destOrd="0" presId="urn:microsoft.com/office/officeart/2005/8/layout/vList2"/>
    <dgm:cxn modelId="{552B8587-568E-4FD5-8B69-44FE92EB5B77}" type="presOf" srcId="{5F534BED-43E1-46A9-B86C-D871F4433623}" destId="{EE270336-D019-4855-8B0B-0E1140811387}" srcOrd="0" destOrd="0" presId="urn:microsoft.com/office/officeart/2005/8/layout/vList2"/>
    <dgm:cxn modelId="{99794C66-9A54-4172-8E7A-AD7260FA0068}" type="presOf" srcId="{00F3F45F-EE7A-4862-B675-6A98B1E58082}" destId="{4B905D6B-0FFE-4536-ABC3-786DF8C8C75A}" srcOrd="0" destOrd="0" presId="urn:microsoft.com/office/officeart/2005/8/layout/vList2"/>
    <dgm:cxn modelId="{F989F806-B26A-446A-9C44-77B83122C272}" type="presOf" srcId="{33B77361-A3F6-401E-B65C-088D50939411}" destId="{E2A215C6-6CD2-482A-BE4A-FA077D6F15EF}" srcOrd="0" destOrd="0" presId="urn:microsoft.com/office/officeart/2005/8/layout/vList2"/>
    <dgm:cxn modelId="{7695C829-FBDA-46AF-8705-5524AC089250}" type="presParOf" srcId="{42529FAD-43AB-4719-9F43-473BF8425C17}" destId="{4B905D6B-0FFE-4536-ABC3-786DF8C8C75A}" srcOrd="0" destOrd="0" presId="urn:microsoft.com/office/officeart/2005/8/layout/vList2"/>
    <dgm:cxn modelId="{6705EB03-BEF1-47DE-9644-7420133C96F8}" type="presParOf" srcId="{42529FAD-43AB-4719-9F43-473BF8425C17}" destId="{4A26982B-F638-4DC1-94A7-F68FAC215707}" srcOrd="1" destOrd="0" presId="urn:microsoft.com/office/officeart/2005/8/layout/vList2"/>
    <dgm:cxn modelId="{455ACBE3-266A-43AE-B7F5-810411444CF2}" type="presParOf" srcId="{42529FAD-43AB-4719-9F43-473BF8425C17}" destId="{EE270336-D019-4855-8B0B-0E1140811387}" srcOrd="2" destOrd="0" presId="urn:microsoft.com/office/officeart/2005/8/layout/vList2"/>
    <dgm:cxn modelId="{8B4C3788-3093-49B6-B2EB-301537E88D7D}" type="presParOf" srcId="{42529FAD-43AB-4719-9F43-473BF8425C17}" destId="{1179730F-88FA-413C-AE1D-BAB7069919D3}" srcOrd="3" destOrd="0" presId="urn:microsoft.com/office/officeart/2005/8/layout/vList2"/>
    <dgm:cxn modelId="{1E03BF06-22E3-4A29-BAF3-1AC0C4B8D518}" type="presParOf" srcId="{42529FAD-43AB-4719-9F43-473BF8425C17}" destId="{E2A215C6-6CD2-482A-BE4A-FA077D6F15EF}" srcOrd="4" destOrd="0" presId="urn:microsoft.com/office/officeart/2005/8/layout/vList2"/>
    <dgm:cxn modelId="{8F99561C-15A3-426B-B4FF-B2F948786854}" type="presParOf" srcId="{42529FAD-43AB-4719-9F43-473BF8425C17}" destId="{62C04FE7-13E8-497B-8EC3-7E7A1D255B84}" srcOrd="5" destOrd="0" presId="urn:microsoft.com/office/officeart/2005/8/layout/vList2"/>
    <dgm:cxn modelId="{133BD6AE-6AEB-4EE0-9BE7-B28A9B56C969}" type="presParOf" srcId="{42529FAD-43AB-4719-9F43-473BF8425C17}" destId="{E8398C47-7BA4-414A-BC1B-8CBC7606B308}" srcOrd="6" destOrd="0" presId="urn:microsoft.com/office/officeart/2005/8/layout/vList2"/>
    <dgm:cxn modelId="{2F6AA844-3992-4D52-A46A-C929DED1B070}" type="presParOf" srcId="{42529FAD-43AB-4719-9F43-473BF8425C17}" destId="{3C7B12FF-9732-4A88-83FD-7AC710C5A59D}" srcOrd="7" destOrd="0" presId="urn:microsoft.com/office/officeart/2005/8/layout/vList2"/>
    <dgm:cxn modelId="{7521BEBE-0152-4106-A6E6-72D3E6C657A8}" type="presParOf" srcId="{42529FAD-43AB-4719-9F43-473BF8425C17}" destId="{F82FDFE5-3071-49DC-BCF5-0124D31D916A}" srcOrd="8" destOrd="0" presId="urn:microsoft.com/office/officeart/2005/8/layout/vList2"/>
    <dgm:cxn modelId="{E04A075B-AC6D-4826-8C79-A650B86C046F}" type="presParOf" srcId="{42529FAD-43AB-4719-9F43-473BF8425C17}" destId="{6B9731F7-2239-4240-BDA1-35B6859FA691}" srcOrd="9" destOrd="0" presId="urn:microsoft.com/office/officeart/2005/8/layout/vList2"/>
    <dgm:cxn modelId="{9BBF36B3-6E91-4A15-BAD9-C0D229BE4AAA}" type="presParOf" srcId="{42529FAD-43AB-4719-9F43-473BF8425C17}" destId="{296C0F99-FC4F-4CDB-A68D-3FD3C69EFD2B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3F5B8-2DBB-44E8-8A49-D98F61599F15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8E6D3-7318-4779-BDB4-A1908BD79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8E6D3-7318-4779-BDB4-A1908BD79CF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389DC-C3CC-45A0-A962-51D6B538595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FC56-B931-472F-9B10-101C24481E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List_aplikace_Microsoft_Office_Excel1.xls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000131"/>
          </a:xfrm>
        </p:spPr>
        <p:txBody>
          <a:bodyPr/>
          <a:lstStyle/>
          <a:p>
            <a:r>
              <a:rPr lang="en-US" b="1" u="sng" dirty="0" smtClean="0"/>
              <a:t>Disabilities</a:t>
            </a:r>
            <a:r>
              <a:rPr lang="cs-CZ" b="1" u="sng" dirty="0" smtClean="0"/>
              <a:t> </a:t>
            </a:r>
            <a:endParaRPr lang="cs-CZ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Janička\Desktop\ARQUIT~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6215106" cy="459582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Services</a:t>
            </a:r>
            <a:endParaRPr lang="en-US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cs-CZ" dirty="0"/>
              <a:t> </a:t>
            </a:r>
            <a:r>
              <a:rPr lang="en-US" dirty="0" smtClean="0"/>
              <a:t>At home</a:t>
            </a:r>
            <a:r>
              <a:rPr lang="cs-CZ" dirty="0" smtClean="0"/>
              <a:t>:</a:t>
            </a:r>
            <a:endParaRPr lang="cs-CZ" dirty="0" smtClean="0"/>
          </a:p>
          <a:p>
            <a:pPr lvl="1">
              <a:buBlip>
                <a:blip r:embed="rId2"/>
              </a:buBlip>
            </a:pPr>
            <a:r>
              <a:rPr lang="cs-CZ" dirty="0" smtClean="0"/>
              <a:t> </a:t>
            </a:r>
            <a:r>
              <a:rPr lang="en-US" dirty="0" smtClean="0"/>
              <a:t>one</a:t>
            </a:r>
            <a:r>
              <a:rPr lang="cs-CZ" dirty="0" smtClean="0"/>
              <a:t> –</a:t>
            </a:r>
            <a:r>
              <a:rPr lang="en-US" dirty="0" smtClean="0"/>
              <a:t> to</a:t>
            </a:r>
            <a:r>
              <a:rPr lang="cs-CZ" dirty="0" smtClean="0"/>
              <a:t> -</a:t>
            </a:r>
            <a:r>
              <a:rPr lang="en-US" dirty="0" smtClean="0"/>
              <a:t> one assistant</a:t>
            </a:r>
            <a:endParaRPr lang="cs-CZ" dirty="0" smtClean="0"/>
          </a:p>
          <a:p>
            <a:pPr lvl="1">
              <a:buBlip>
                <a:blip r:embed="rId2"/>
              </a:buBlip>
            </a:pPr>
            <a:r>
              <a:rPr lang="en-US" dirty="0" smtClean="0"/>
              <a:t>support worker</a:t>
            </a:r>
            <a:endParaRPr lang="cs-CZ" dirty="0" smtClean="0"/>
          </a:p>
          <a:p>
            <a:pPr lvl="1">
              <a:buBlip>
                <a:blip r:embed="rId2"/>
              </a:buBlip>
            </a:pPr>
            <a:r>
              <a:rPr lang="en-US" dirty="0" smtClean="0"/>
              <a:t>day centre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en-US" dirty="0" smtClean="0"/>
              <a:t>Residential accommodation</a:t>
            </a:r>
            <a:r>
              <a:rPr lang="cs-CZ" dirty="0" smtClean="0"/>
              <a:t>:</a:t>
            </a:r>
          </a:p>
          <a:p>
            <a:pPr lvl="1">
              <a:buBlip>
                <a:blip r:embed="rId3"/>
              </a:buBlip>
            </a:pPr>
            <a:r>
              <a:rPr lang="cs-CZ" dirty="0" smtClean="0"/>
              <a:t> </a:t>
            </a:r>
            <a:r>
              <a:rPr lang="en-US" dirty="0" smtClean="0"/>
              <a:t>staffed around the clock</a:t>
            </a:r>
            <a:endParaRPr lang="en-US" dirty="0"/>
          </a:p>
        </p:txBody>
      </p:sp>
      <p:pic>
        <p:nvPicPr>
          <p:cNvPr id="4098" name="Picture 2" descr="C:\Users\Janička\Desktop\disability-pathfinder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714752"/>
            <a:ext cx="5429265" cy="280512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3"/>
            </a:outerShdw>
          </a:effectLst>
          <a:scene3d>
            <a:camera prst="isometricOffAxis1Right"/>
            <a:lightRig rig="threePt" dir="t"/>
          </a:scene3d>
          <a:sp3d extrusionH="76200" contourW="12700">
            <a:extrusionClr>
              <a:schemeClr val="accent3"/>
            </a:extrusionClr>
            <a:contourClr>
              <a:schemeClr val="accent3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 smtClean="0"/>
              <a:t>Assistive</a:t>
            </a:r>
            <a:r>
              <a:rPr lang="cs-CZ" b="1" dirty="0" smtClean="0"/>
              <a:t> technology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Assign an assistive technology in the picture by type of disability</a:t>
            </a:r>
            <a:r>
              <a:rPr lang="en-US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en-US" dirty="0" smtClean="0"/>
              <a:t>physical disability</a:t>
            </a:r>
          </a:p>
          <a:p>
            <a:r>
              <a:rPr lang="en-US" dirty="0" smtClean="0"/>
              <a:t> mental disability</a:t>
            </a:r>
          </a:p>
          <a:p>
            <a:r>
              <a:rPr lang="en-US" dirty="0" smtClean="0"/>
              <a:t> visual impairment </a:t>
            </a:r>
          </a:p>
          <a:p>
            <a:r>
              <a:rPr lang="en-US" dirty="0" smtClean="0"/>
              <a:t> hearing disability </a:t>
            </a:r>
            <a:endParaRPr lang="en-US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4294967295"/>
          </p:nvPr>
        </p:nvSpPr>
        <p:spPr>
          <a:xfrm>
            <a:off x="428596" y="1535113"/>
            <a:ext cx="8715405" cy="5037159"/>
          </a:xfrm>
        </p:spPr>
        <p:txBody>
          <a:bodyPr/>
          <a:lstStyle/>
          <a:p>
            <a:pPr marL="4114800" lvl="8" indent="-457200">
              <a:buNone/>
            </a:pPr>
            <a:r>
              <a:rPr lang="cs-CZ" dirty="0" smtClean="0"/>
              <a:t>A)   </a:t>
            </a:r>
          </a:p>
          <a:p>
            <a:endParaRPr lang="cs-CZ" dirty="0" smtClean="0"/>
          </a:p>
          <a:p>
            <a:pPr marL="4114800" lvl="8" indent="-457200">
              <a:buNone/>
            </a:pPr>
            <a:r>
              <a:rPr lang="cs-CZ" dirty="0" smtClean="0"/>
              <a:t>B)			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6">
              <a:buNone/>
            </a:pPr>
            <a:r>
              <a:rPr lang="cs-CZ" dirty="0" smtClean="0"/>
              <a:t>	</a:t>
            </a:r>
          </a:p>
          <a:p>
            <a:pPr lvl="6">
              <a:buNone/>
            </a:pPr>
            <a:r>
              <a:rPr lang="cs-CZ" dirty="0" smtClean="0"/>
              <a:t>C)</a:t>
            </a:r>
          </a:p>
          <a:p>
            <a:pPr>
              <a:buNone/>
            </a:pPr>
            <a:r>
              <a:rPr lang="cs-CZ" sz="2000" dirty="0" smtClean="0"/>
              <a:t>D)</a:t>
            </a:r>
          </a:p>
        </p:txBody>
      </p:sp>
      <p:pic>
        <p:nvPicPr>
          <p:cNvPr id="23555" name="Picture 3" descr="C:\Users\Janička\Desktop\Moje složka\pomůcky\note-easylink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643182"/>
            <a:ext cx="3649666" cy="223837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rthographicFront">
              <a:rot lat="0" lon="1800000" rev="20999999"/>
            </a:camera>
            <a:lightRig rig="threePt" dir="t"/>
          </a:scene3d>
        </p:spPr>
      </p:pic>
      <p:pic>
        <p:nvPicPr>
          <p:cNvPr id="23556" name="Picture 4" descr="C:\Users\Janička\Desktop\Moje složka\pomůcky\monoski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786322"/>
            <a:ext cx="2190750" cy="18859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>
              <a:rot lat="21310243" lon="20696716" rev="77830"/>
            </a:camera>
            <a:lightRig rig="threePt" dir="t"/>
          </a:scene3d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357694"/>
            <a:ext cx="2143140" cy="2286016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3554" name="Picture 2" descr="C:\Users\Janička\Desktop\Moje složka\pomůcky\procesorzaucho2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4572000" y="1428736"/>
            <a:ext cx="2286016" cy="1285884"/>
          </a:xfrm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err="1" smtClean="0"/>
              <a:t>Crossword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457200" y="2347587"/>
            <a:ext cx="4038600" cy="3031189"/>
          </a:xfrm>
          <a:prstGeom prst="rect">
            <a:avLst/>
          </a:prstGeom>
          <a:noFill/>
        </p:spPr>
      </p:pic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357158" y="3500438"/>
            <a:ext cx="8110566" cy="285752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en-US" sz="1700" dirty="0" smtClean="0"/>
              <a:t>How many people live in the CR with hearing disabilities. 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Depression is a disability … 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Pupil with disability used …</a:t>
            </a:r>
          </a:p>
          <a:p>
            <a:pPr marL="457200" indent="-457200" algn="just">
              <a:buAutoNum type="arabicPeriod"/>
            </a:pPr>
            <a:r>
              <a:rPr lang="cs-CZ" sz="1700" dirty="0" smtClean="0"/>
              <a:t>těhotenství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What is the typical behavioral of person with disability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What include of learning disabilities?</a:t>
            </a:r>
          </a:p>
          <a:p>
            <a:pPr marL="457200" indent="-457200" algn="just">
              <a:buAutoNum type="arabicPeriod"/>
            </a:pPr>
            <a:r>
              <a:rPr lang="cs-CZ" sz="1700" dirty="0" smtClean="0"/>
              <a:t>křičet  </a:t>
            </a:r>
          </a:p>
          <a:p>
            <a:pPr marL="457200" indent="-457200" algn="just">
              <a:buAutoNum type="arabicPeriod"/>
            </a:pPr>
            <a:r>
              <a:rPr lang="cs-CZ" sz="1700" dirty="0" smtClean="0"/>
              <a:t> </a:t>
            </a:r>
            <a:r>
              <a:rPr lang="en-US" sz="1700" dirty="0" smtClean="0"/>
              <a:t>At home services include: one-to-one assistant, support worker and …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 The special seat attached to a single ski is called …</a:t>
            </a:r>
          </a:p>
          <a:p>
            <a:pPr marL="457200" indent="-457200" algn="just">
              <a:buAutoNum type="arabicPeriod"/>
            </a:pPr>
            <a:r>
              <a:rPr lang="en-US" sz="1700" dirty="0" smtClean="0"/>
              <a:t> self-injurious behavioral is hitting and … </a:t>
            </a:r>
            <a:endParaRPr lang="en-US" sz="17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00174"/>
            <a:ext cx="8105774" cy="2486025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6748" y="1652574"/>
            <a:ext cx="8105774" cy="2486025"/>
          </a:xfrm>
          <a:prstGeom prst="rect">
            <a:avLst/>
          </a:prstGeom>
          <a:noFill/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30275" y="785794"/>
          <a:ext cx="7716838" cy="2643206"/>
        </p:xfrm>
        <a:graphic>
          <a:graphicData uri="http://schemas.openxmlformats.org/presentationml/2006/ole">
            <p:oleObj spid="_x0000_s1029" name="List" r:id="rId4" imgW="7629609" imgH="2676391" progId="Excel.Sheet.12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538" y="1571612"/>
            <a:ext cx="7772400" cy="147002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Thank you for your attention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Janička\Desktop\imagesCAFSOXTY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5786" y="3714752"/>
            <a:ext cx="2286016" cy="2628900"/>
          </a:xfrm>
          <a:prstGeom prst="rect">
            <a:avLst/>
          </a:prstGeom>
          <a:noFill/>
          <a:effectLst>
            <a:outerShdw blurRad="50800" dist="38100" dir="18900000" algn="bl" rotWithShape="0">
              <a:srgbClr val="92D050">
                <a:alpha val="40000"/>
              </a:srgbClr>
            </a:outerShdw>
          </a:effectLst>
          <a:scene3d>
            <a:camera prst="isometricBottomDown"/>
            <a:lightRig rig="threePt" dir="t"/>
          </a:scene3d>
          <a:sp3d extrusionH="76200" contourW="12700" prstMaterial="matte">
            <a:bevelT/>
            <a:bevelB/>
            <a:extrusionClr>
              <a:schemeClr val="accent3">
                <a:lumMod val="75000"/>
              </a:schemeClr>
            </a:extrusionClr>
            <a:contourClr>
              <a:schemeClr val="accent3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Content</a:t>
            </a:r>
            <a:r>
              <a:rPr lang="cs-CZ" sz="4000" b="1" dirty="0" smtClean="0"/>
              <a:t>s</a:t>
            </a:r>
            <a:r>
              <a:rPr lang="en-US" sz="4000" b="1" dirty="0" smtClean="0"/>
              <a:t>: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Char char=""/>
            </a:pPr>
            <a:r>
              <a:rPr lang="cs-CZ" dirty="0" smtClean="0"/>
              <a:t> w</a:t>
            </a:r>
            <a:r>
              <a:rPr lang="en-US" dirty="0" smtClean="0"/>
              <a:t>hat is a disability</a:t>
            </a:r>
            <a:r>
              <a:rPr lang="cs-CZ" dirty="0" smtClean="0"/>
              <a:t>?</a:t>
            </a:r>
            <a:endParaRPr lang="en-US" dirty="0" smtClean="0"/>
          </a:p>
          <a:p>
            <a:pPr>
              <a:buFont typeface="Wingdings 2" pitchFamily="18" charset="2"/>
              <a:buChar char=""/>
            </a:pPr>
            <a:r>
              <a:rPr lang="cs-CZ" dirty="0" smtClean="0"/>
              <a:t> </a:t>
            </a:r>
            <a:r>
              <a:rPr lang="en-US" dirty="0" smtClean="0"/>
              <a:t>kinds of disabilities</a:t>
            </a:r>
          </a:p>
          <a:p>
            <a:pPr>
              <a:buFont typeface="Wingdings 2" pitchFamily="18" charset="2"/>
              <a:buChar char=""/>
            </a:pPr>
            <a:r>
              <a:rPr lang="cs-CZ" dirty="0" smtClean="0"/>
              <a:t> </a:t>
            </a:r>
            <a:r>
              <a:rPr lang="en-US" dirty="0" smtClean="0"/>
              <a:t>factors cause disability </a:t>
            </a:r>
          </a:p>
          <a:p>
            <a:pPr>
              <a:buFont typeface="Wingdings 2" pitchFamily="18" charset="2"/>
              <a:buChar char=""/>
            </a:pPr>
            <a:r>
              <a:rPr lang="cs-CZ" dirty="0" smtClean="0"/>
              <a:t> </a:t>
            </a:r>
            <a:r>
              <a:rPr lang="en-US" dirty="0" smtClean="0"/>
              <a:t>behavior of persons with disabilities</a:t>
            </a:r>
          </a:p>
          <a:p>
            <a:pPr>
              <a:buFont typeface="Wingdings 2" pitchFamily="18" charset="2"/>
              <a:buChar char=""/>
            </a:pPr>
            <a:r>
              <a:rPr lang="cs-CZ" dirty="0" smtClean="0"/>
              <a:t> </a:t>
            </a:r>
            <a:r>
              <a:rPr lang="en-US" dirty="0" smtClean="0"/>
              <a:t>education people with disabilities </a:t>
            </a:r>
          </a:p>
          <a:p>
            <a:pPr>
              <a:buFont typeface="Wingdings 2" pitchFamily="18" charset="2"/>
              <a:buChar char=""/>
            </a:pPr>
            <a:r>
              <a:rPr lang="en-US" dirty="0" smtClean="0"/>
              <a:t> </a:t>
            </a:r>
            <a:r>
              <a:rPr lang="en-US" dirty="0" smtClean="0"/>
              <a:t>services</a:t>
            </a:r>
            <a:endParaRPr lang="cs-CZ" dirty="0" smtClean="0"/>
          </a:p>
          <a:p>
            <a:pPr>
              <a:buFont typeface="Wingdings 2" pitchFamily="18" charset="2"/>
              <a:buChar char=""/>
            </a:pPr>
            <a:r>
              <a:rPr lang="en-US" dirty="0" smtClean="0"/>
              <a:t>assistive </a:t>
            </a:r>
            <a:r>
              <a:rPr lang="cs-CZ" dirty="0" smtClean="0"/>
              <a:t>technology </a:t>
            </a:r>
            <a:endParaRPr lang="en-US" dirty="0" smtClean="0"/>
          </a:p>
          <a:p>
            <a:endParaRPr lang="cs-CZ" dirty="0"/>
          </a:p>
        </p:txBody>
      </p:sp>
      <p:pic>
        <p:nvPicPr>
          <p:cNvPr id="1027" name="Picture 3" descr="C:\Users\Janička\Desktop\imagesCADNJOK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142984"/>
            <a:ext cx="2466975" cy="18478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is a disability? </a:t>
            </a:r>
            <a:endParaRPr lang="en-US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en-US" dirty="0" smtClean="0"/>
              <a:t>disability limits a person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self</a:t>
            </a:r>
            <a:r>
              <a:rPr lang="cs-CZ" dirty="0" smtClean="0"/>
              <a:t>-</a:t>
            </a:r>
            <a:r>
              <a:rPr lang="en-US" dirty="0" smtClean="0"/>
              <a:t>care 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mobility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communication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learning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social life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/>
              <a:t> relationships with others people </a:t>
            </a:r>
            <a:endParaRPr lang="cs-CZ" dirty="0" smtClean="0"/>
          </a:p>
          <a:p>
            <a:pPr lvl="2">
              <a:buNone/>
            </a:pPr>
            <a:r>
              <a:rPr lang="cs-CZ" dirty="0" smtClean="0"/>
              <a:t>				</a:t>
            </a:r>
          </a:p>
          <a:p>
            <a:pPr lvl="2">
              <a:buNone/>
            </a:pPr>
            <a:r>
              <a:rPr lang="cs-CZ" dirty="0" smtClean="0"/>
              <a:t>					</a:t>
            </a:r>
            <a:r>
              <a:rPr lang="cs-CZ" dirty="0" err="1" smtClean="0"/>
              <a:t>Dictionary</a:t>
            </a:r>
            <a:r>
              <a:rPr lang="cs-CZ" dirty="0" smtClean="0"/>
              <a:t>: </a:t>
            </a:r>
          </a:p>
          <a:p>
            <a:pPr lvl="2">
              <a:buNone/>
            </a:pPr>
            <a:r>
              <a:rPr lang="cs-CZ" dirty="0" smtClean="0"/>
              <a:t>					relations- vztahy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Kinds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of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disability</a:t>
            </a:r>
            <a:endParaRPr lang="cs-CZ" sz="4000" b="1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Put the examples of the disabilities into the right columns: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571612"/>
            <a:ext cx="4040188" cy="5286388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</a:t>
            </a:r>
            <a:r>
              <a:rPr lang="en-US" sz="2800" dirty="0" smtClean="0"/>
              <a:t>olio</a:t>
            </a:r>
          </a:p>
          <a:p>
            <a:pPr algn="just"/>
            <a:r>
              <a:rPr lang="cs-CZ" sz="2800" dirty="0" smtClean="0"/>
              <a:t>M</a:t>
            </a:r>
            <a:r>
              <a:rPr lang="en-US" sz="2800" dirty="0" smtClean="0"/>
              <a:t>u</a:t>
            </a:r>
            <a:r>
              <a:rPr lang="cs-CZ" sz="2800" dirty="0" err="1" smtClean="0"/>
              <a:t>ltip</a:t>
            </a:r>
            <a:r>
              <a:rPr lang="en-US" sz="2800" dirty="0" smtClean="0"/>
              <a:t>le</a:t>
            </a:r>
            <a:r>
              <a:rPr lang="cs-CZ" sz="2800" dirty="0" smtClean="0"/>
              <a:t> </a:t>
            </a:r>
            <a:r>
              <a:rPr lang="en-US" sz="2800" dirty="0" smtClean="0"/>
              <a:t>sclerosis</a:t>
            </a:r>
          </a:p>
          <a:p>
            <a:pPr algn="just"/>
            <a:r>
              <a:rPr lang="cs-CZ" sz="2800" dirty="0" err="1" smtClean="0"/>
              <a:t>Bi</a:t>
            </a:r>
            <a:r>
              <a:rPr lang="en-US" sz="2800" dirty="0" smtClean="0"/>
              <a:t>polar disorder</a:t>
            </a:r>
          </a:p>
          <a:p>
            <a:pPr algn="just"/>
            <a:r>
              <a:rPr lang="cs-CZ" sz="2800" dirty="0" smtClean="0"/>
              <a:t>A</a:t>
            </a:r>
            <a:r>
              <a:rPr lang="en-US" sz="2800" dirty="0" err="1" smtClean="0"/>
              <a:t>rthritis</a:t>
            </a:r>
            <a:endParaRPr lang="en-US" sz="2800" dirty="0" smtClean="0"/>
          </a:p>
          <a:p>
            <a:pPr algn="just"/>
            <a:r>
              <a:rPr lang="cs-CZ" sz="2800" dirty="0" smtClean="0"/>
              <a:t>L</a:t>
            </a:r>
            <a:r>
              <a:rPr lang="en-US" sz="2800" dirty="0" err="1" smtClean="0"/>
              <a:t>ow</a:t>
            </a:r>
            <a:r>
              <a:rPr lang="en-US" sz="2800" dirty="0" smtClean="0"/>
              <a:t> vision</a:t>
            </a:r>
          </a:p>
          <a:p>
            <a:pPr algn="just"/>
            <a:r>
              <a:rPr lang="en-US" sz="2800" dirty="0" smtClean="0"/>
              <a:t>Amputation</a:t>
            </a:r>
          </a:p>
          <a:p>
            <a:pPr algn="just"/>
            <a:r>
              <a:rPr lang="en-US" sz="2800" dirty="0" smtClean="0"/>
              <a:t>Schizophrenia </a:t>
            </a:r>
            <a:endParaRPr lang="cs-CZ" sz="2800" dirty="0" smtClean="0"/>
          </a:p>
          <a:p>
            <a:pPr algn="just"/>
            <a:r>
              <a:rPr lang="en-US" sz="2800" dirty="0" smtClean="0"/>
              <a:t>Down´s syndrome </a:t>
            </a:r>
          </a:p>
          <a:p>
            <a:pPr algn="just"/>
            <a:r>
              <a:rPr lang="en-US" sz="2800" dirty="0" err="1" smtClean="0">
                <a:ea typeface="Calibri"/>
                <a:cs typeface="Times New Roman"/>
              </a:rPr>
              <a:t>Attetion</a:t>
            </a:r>
            <a:r>
              <a:rPr lang="en-US" sz="2800" dirty="0" smtClean="0">
                <a:ea typeface="Calibri"/>
                <a:cs typeface="Times New Roman"/>
              </a:rPr>
              <a:t> deficit disorder and attention deficit </a:t>
            </a:r>
            <a:endParaRPr lang="en-US" sz="2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514353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endParaRPr lang="cs-CZ" sz="2800" dirty="0" smtClean="0">
              <a:ea typeface="Calibri"/>
              <a:cs typeface="Times New Roman"/>
            </a:endParaRPr>
          </a:p>
          <a:p>
            <a:pPr algn="just">
              <a:buNone/>
            </a:pPr>
            <a:r>
              <a:rPr lang="en-US" sz="2800" dirty="0" err="1" smtClean="0">
                <a:ea typeface="Calibri"/>
                <a:cs typeface="Times New Roman"/>
              </a:rPr>
              <a:t>hyperactivtiy</a:t>
            </a:r>
            <a:r>
              <a:rPr lang="en-US" sz="2800" dirty="0" smtClean="0">
                <a:ea typeface="Calibri"/>
                <a:cs typeface="Times New Roman"/>
              </a:rPr>
              <a:t> disorder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Colour</a:t>
            </a:r>
            <a:r>
              <a:rPr lang="en-US" sz="2800" dirty="0" smtClean="0"/>
              <a:t> </a:t>
            </a:r>
            <a:r>
              <a:rPr lang="en-US" sz="2800" dirty="0" err="1" smtClean="0"/>
              <a:t>bli</a:t>
            </a:r>
            <a:r>
              <a:rPr lang="cs-CZ" sz="2800" dirty="0" smtClean="0"/>
              <a:t>n</a:t>
            </a:r>
            <a:r>
              <a:rPr lang="en-US" sz="2800" dirty="0" err="1" smtClean="0"/>
              <a:t>dness</a:t>
            </a:r>
            <a:endParaRPr lang="en-US" sz="2800" dirty="0" smtClean="0"/>
          </a:p>
          <a:p>
            <a:pPr algn="just"/>
            <a:r>
              <a:rPr lang="en-US" sz="2800" dirty="0" smtClean="0"/>
              <a:t>Cataract</a:t>
            </a:r>
          </a:p>
          <a:p>
            <a:pPr algn="just"/>
            <a:r>
              <a:rPr lang="en-US" sz="2800" dirty="0" smtClean="0"/>
              <a:t>Muscular dystrophy</a:t>
            </a:r>
          </a:p>
          <a:p>
            <a:pPr algn="just"/>
            <a:r>
              <a:rPr lang="en-US" sz="2800" dirty="0" smtClean="0"/>
              <a:t>Autism </a:t>
            </a:r>
            <a:endParaRPr lang="cs-CZ" sz="2800" dirty="0" smtClean="0"/>
          </a:p>
          <a:p>
            <a:pPr algn="just">
              <a:buNone/>
            </a:pPr>
            <a:endParaRPr lang="cs-CZ" sz="1600" dirty="0" smtClean="0"/>
          </a:p>
          <a:p>
            <a:pPr algn="just"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900" dirty="0" smtClean="0"/>
              <a:t>		</a:t>
            </a:r>
            <a:r>
              <a:rPr lang="en-US" sz="1900" dirty="0" smtClean="0"/>
              <a:t>Dictionary: </a:t>
            </a:r>
          </a:p>
          <a:p>
            <a:pPr>
              <a:buNone/>
            </a:pPr>
            <a:r>
              <a:rPr lang="cs-CZ" sz="1900" dirty="0" smtClean="0"/>
              <a:t>			</a:t>
            </a:r>
            <a:r>
              <a:rPr lang="en-US" sz="1900" dirty="0" smtClean="0"/>
              <a:t>Blindness</a:t>
            </a:r>
            <a:r>
              <a:rPr lang="cs-CZ" sz="1900" dirty="0" smtClean="0"/>
              <a:t> – slepota</a:t>
            </a:r>
          </a:p>
          <a:p>
            <a:pPr algn="just">
              <a:buNone/>
            </a:pPr>
            <a:r>
              <a:rPr lang="cs-CZ" sz="1900" dirty="0" smtClean="0"/>
              <a:t>			</a:t>
            </a:r>
            <a:r>
              <a:rPr lang="en-US" sz="1900" dirty="0" smtClean="0"/>
              <a:t>Cataract </a:t>
            </a:r>
            <a:r>
              <a:rPr lang="cs-CZ" sz="1900" dirty="0" smtClean="0"/>
              <a:t>– šedý zákal  </a:t>
            </a:r>
          </a:p>
          <a:p>
            <a:pPr algn="just">
              <a:buNone/>
            </a:pPr>
            <a:r>
              <a:rPr lang="cs-CZ" sz="1900" dirty="0" smtClean="0"/>
              <a:t>			</a:t>
            </a:r>
            <a:r>
              <a:rPr lang="en-US" sz="1900" dirty="0" smtClean="0"/>
              <a:t>Polio </a:t>
            </a:r>
            <a:r>
              <a:rPr lang="cs-CZ" sz="1900" dirty="0" smtClean="0"/>
              <a:t>– obrna</a:t>
            </a:r>
          </a:p>
          <a:p>
            <a:pPr algn="just">
              <a:buNone/>
            </a:pPr>
            <a:r>
              <a:rPr lang="cs-CZ" sz="1900" dirty="0" smtClean="0"/>
              <a:t>			</a:t>
            </a:r>
            <a:r>
              <a:rPr lang="en-US" sz="1900" dirty="0" smtClean="0"/>
              <a:t>Disorder</a:t>
            </a:r>
            <a:r>
              <a:rPr lang="cs-CZ" sz="1900" dirty="0" smtClean="0"/>
              <a:t>- porucha</a:t>
            </a:r>
            <a:endParaRPr lang="en-US" sz="19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anička\Desktop\disability_puzzle_W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14290"/>
            <a:ext cx="2571768" cy="1246741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63500" dist="76200" dir="5400000" algn="ctr" rotWithShape="0">
              <a:srgbClr val="000000">
                <a:alpha val="99000"/>
              </a:srgbClr>
            </a:outerShdw>
          </a:effectLst>
          <a:scene3d>
            <a:camera prst="orthographicFront">
              <a:rot lat="0" lon="0" rev="300000"/>
            </a:camera>
            <a:lightRig rig="threePt" dir="t"/>
          </a:scene3d>
          <a:sp3d z="25400">
            <a:bevelT prst="angle"/>
            <a:bevelB w="114300" prst="artDeco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/>
              <a:t>		</a:t>
            </a:r>
            <a:r>
              <a:rPr lang="en-US" sz="4000" b="1" dirty="0" smtClean="0"/>
              <a:t>Correct </a:t>
            </a:r>
            <a:r>
              <a:rPr lang="en-US" sz="4000" b="1" dirty="0" smtClean="0"/>
              <a:t>answers</a:t>
            </a:r>
            <a:endParaRPr lang="en-US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28597" y="1500174"/>
          <a:ext cx="7786741" cy="4535983"/>
        </p:xfrm>
        <a:graphic>
          <a:graphicData uri="http://schemas.openxmlformats.org/drawingml/2006/table">
            <a:tbl>
              <a:tblPr/>
              <a:tblGrid>
                <a:gridCol w="1396780"/>
                <a:gridCol w="1396078"/>
                <a:gridCol w="1386941"/>
                <a:gridCol w="1671919"/>
                <a:gridCol w="1935023"/>
              </a:tblGrid>
              <a:tr h="9926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Mobility impairment</a:t>
                      </a:r>
                      <a:endParaRPr lang="en-US" sz="1800" noProof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Visual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Impairment</a:t>
                      </a:r>
                      <a:endParaRPr lang="en-US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Hearing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impairment</a:t>
                      </a:r>
                      <a:endParaRPr lang="en-US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Mental</a:t>
                      </a:r>
                      <a:endParaRPr lang="en-US" sz="1800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disability</a:t>
                      </a:r>
                      <a:endParaRPr lang="en-US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Learning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Arial"/>
                          <a:ea typeface="Calibri"/>
                          <a:cs typeface="Times New Roman"/>
                        </a:rPr>
                        <a:t>disability</a:t>
                      </a:r>
                      <a:endParaRPr lang="en-US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 p</a:t>
                      </a:r>
                      <a:r>
                        <a:rPr lang="en-US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olio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en-US" sz="1800" b="0" noProof="0" dirty="0" err="1" smtClean="0">
                          <a:latin typeface="Arial"/>
                          <a:ea typeface="Calibri"/>
                          <a:cs typeface="Times New Roman"/>
                        </a:rPr>
                        <a:t>ultiple</a:t>
                      </a:r>
                      <a:r>
                        <a:rPr lang="en-US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 sclerosis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 a</a:t>
                      </a:r>
                      <a:r>
                        <a:rPr lang="en-US" sz="1800" b="0" noProof="0" dirty="0" err="1" smtClean="0">
                          <a:latin typeface="Arial"/>
                          <a:ea typeface="Calibri"/>
                          <a:cs typeface="Times New Roman"/>
                        </a:rPr>
                        <a:t>rthritis</a:t>
                      </a:r>
                      <a:endParaRPr lang="cs-CZ" sz="1800" b="0" noProof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800" b="0" noProof="0" dirty="0" err="1" smtClean="0">
                          <a:latin typeface="Arial"/>
                          <a:ea typeface="Calibri"/>
                          <a:cs typeface="Times New Roman"/>
                        </a:rPr>
                        <a:t>mputation</a:t>
                      </a:r>
                      <a:endParaRPr lang="en-US" sz="1800" b="0" noProof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b="0" noProof="0" dirty="0" err="1" smtClean="0">
                          <a:latin typeface="Arial"/>
                          <a:ea typeface="Calibri"/>
                          <a:cs typeface="Times New Roman"/>
                        </a:rPr>
                        <a:t>uscular</a:t>
                      </a:r>
                      <a:r>
                        <a:rPr lang="en-US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b="0" noProof="0" dirty="0" smtClean="0"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1800" b="0" noProof="0" dirty="0" err="1" smtClean="0">
                          <a:latin typeface="Arial"/>
                          <a:ea typeface="Calibri"/>
                          <a:cs typeface="Times New Roman"/>
                        </a:rPr>
                        <a:t>ystrophy</a:t>
                      </a:r>
                      <a:endParaRPr lang="en-US" sz="1800" b="0" noProof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sz="1800" b="0" noProof="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noProof="0" dirty="0" smtClean="0">
                          <a:latin typeface="Arial"/>
                          <a:ea typeface="Calibri"/>
                          <a:cs typeface="Times New Roman"/>
                        </a:rPr>
                        <a:t> low </a:t>
                      </a:r>
                      <a:r>
                        <a:rPr lang="cs-CZ" sz="1800" noProof="0" dirty="0" smtClean="0">
                          <a:latin typeface="Arial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en-US" sz="1800" noProof="0" dirty="0" err="1" smtClean="0">
                          <a:latin typeface="Arial"/>
                          <a:ea typeface="Calibri"/>
                          <a:cs typeface="Times New Roman"/>
                        </a:rPr>
                        <a:t>ision</a:t>
                      </a:r>
                      <a:endParaRPr lang="en-US" sz="1800" noProof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noProof="0" dirty="0" err="1" smtClean="0">
                          <a:latin typeface="Arial"/>
                          <a:ea typeface="Calibri"/>
                          <a:cs typeface="Times New Roman"/>
                        </a:rPr>
                        <a:t>colour</a:t>
                      </a:r>
                      <a:r>
                        <a:rPr lang="en-US" sz="1800" noProof="0" dirty="0" smtClean="0">
                          <a:latin typeface="Arial"/>
                          <a:ea typeface="Calibri"/>
                          <a:cs typeface="Times New Roman"/>
                        </a:rPr>
                        <a:t> blindness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noProof="0" dirty="0" smtClean="0">
                          <a:latin typeface="Arial"/>
                          <a:ea typeface="Calibri"/>
                          <a:cs typeface="Times New Roman"/>
                        </a:rPr>
                        <a:t>cataract</a:t>
                      </a:r>
                      <a:endParaRPr lang="en-US" sz="1800" noProof="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1800" noProof="0" smtClean="0"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800" noProof="0" smtClean="0">
                          <a:latin typeface="Arial"/>
                          <a:ea typeface="Calibri"/>
                          <a:cs typeface="Times New Roman"/>
                        </a:rPr>
                        <a:t>ipolar</a:t>
                      </a:r>
                      <a:r>
                        <a:rPr lang="cs-CZ" sz="1800" baseline="0" noProof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noProof="0" smtClean="0">
                          <a:latin typeface="Arial"/>
                          <a:ea typeface="Calibri"/>
                          <a:cs typeface="Times New Roman"/>
                        </a:rPr>
                        <a:t>disorder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noProof="0" smtClean="0">
                          <a:latin typeface="Arial"/>
                          <a:ea typeface="Calibri"/>
                          <a:cs typeface="Times New Roman"/>
                        </a:rPr>
                        <a:t>Schizophreni</a:t>
                      </a:r>
                      <a:r>
                        <a:rPr lang="cs-CZ" sz="1800" noProof="0" smtClean="0"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cs-CZ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Down´s</a:t>
                      </a:r>
                      <a:r>
                        <a:rPr lang="cs-CZ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syndrome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noProof="0" dirty="0" err="1" smtClean="0">
                          <a:latin typeface="Arial"/>
                          <a:ea typeface="Calibri"/>
                          <a:cs typeface="Times New Roman"/>
                        </a:rPr>
                        <a:t>Attetion</a:t>
                      </a:r>
                      <a:r>
                        <a:rPr lang="cs-CZ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deficit disorder</a:t>
                      </a:r>
                      <a:r>
                        <a:rPr lang="cs-CZ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baseline="0" noProof="0" dirty="0" err="1" smtClean="0">
                          <a:latin typeface="Arial"/>
                          <a:ea typeface="Calibri"/>
                          <a:cs typeface="Times New Roman"/>
                        </a:rPr>
                        <a:t>and</a:t>
                      </a:r>
                      <a:r>
                        <a:rPr lang="cs-CZ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attention deficit </a:t>
                      </a:r>
                      <a:r>
                        <a:rPr lang="en-US" sz="1800" baseline="0" noProof="0" dirty="0" err="1" smtClean="0">
                          <a:latin typeface="Arial"/>
                          <a:ea typeface="Calibri"/>
                          <a:cs typeface="Times New Roman"/>
                        </a:rPr>
                        <a:t>hyperactivtiy</a:t>
                      </a: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disorder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noProof="0" dirty="0" smtClean="0">
                          <a:latin typeface="Arial"/>
                          <a:ea typeface="Calibri"/>
                          <a:cs typeface="Times New Roman"/>
                        </a:rPr>
                        <a:t> autism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/>
              <a:t>		</a:t>
            </a:r>
            <a:r>
              <a:rPr lang="en-US" sz="4000" b="1" dirty="0" smtClean="0"/>
              <a:t>Factors </a:t>
            </a:r>
            <a:r>
              <a:rPr lang="en-US" sz="4000" b="1" dirty="0" smtClean="0"/>
              <a:t>cause </a:t>
            </a:r>
            <a:r>
              <a:rPr lang="en-US" sz="4000" b="1" dirty="0" smtClean="0"/>
              <a:t>disability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endParaRPr lang="en-US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52864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/>
              <a:t>What </a:t>
            </a:r>
            <a:r>
              <a:rPr lang="en-US" sz="2800" b="1" dirty="0" smtClean="0"/>
              <a:t>factors </a:t>
            </a:r>
            <a:r>
              <a:rPr lang="cs-CZ" sz="2800" b="1" dirty="0" smtClean="0"/>
              <a:t>cause </a:t>
            </a:r>
            <a:r>
              <a:rPr lang="en-US" sz="2800" b="1" dirty="0" smtClean="0"/>
              <a:t>disability? </a:t>
            </a:r>
            <a:endParaRPr lang="cs-CZ" sz="2800" b="1" dirty="0" smtClean="0"/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infection before birth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infection during birth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growth problems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problems with genes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poor diet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poor health care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drug use during pregnancy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smoking and drinking alcohol during pregnancy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Dictionary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						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growth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– růst</a:t>
            </a:r>
          </a:p>
          <a:p>
            <a:pPr algn="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Behavior of persons with disabilities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self - injurious </a:t>
            </a:r>
            <a:r>
              <a:rPr lang="en-US" dirty="0" err="1" smtClean="0"/>
              <a:t>behaviour</a:t>
            </a:r>
            <a:r>
              <a:rPr lang="cs-CZ" dirty="0" smtClean="0"/>
              <a:t> </a:t>
            </a:r>
          </a:p>
          <a:p>
            <a:pPr lvl="3">
              <a:buFont typeface="Wingdings" pitchFamily="2" charset="2"/>
              <a:buChar char="§"/>
            </a:pPr>
            <a:r>
              <a:rPr lang="cs-CZ" dirty="0" smtClean="0"/>
              <a:t> such as: </a:t>
            </a:r>
            <a:r>
              <a:rPr lang="en-US" dirty="0" smtClean="0"/>
              <a:t>hitting, biting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aggressive </a:t>
            </a:r>
            <a:r>
              <a:rPr lang="en-US" dirty="0" err="1" smtClean="0"/>
              <a:t>behaviour</a:t>
            </a:r>
            <a:endParaRPr lang="cs-CZ" dirty="0" smtClean="0"/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such as</a:t>
            </a:r>
            <a:r>
              <a:rPr lang="cs-CZ" dirty="0" smtClean="0"/>
              <a:t>:</a:t>
            </a:r>
            <a:r>
              <a:rPr lang="en-US" dirty="0" smtClean="0"/>
              <a:t> hitting others, screaming, spitting, kicking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 </a:t>
            </a:r>
            <a:r>
              <a:rPr lang="en-US" dirty="0" smtClean="0"/>
              <a:t>inappropriate </a:t>
            </a:r>
            <a:r>
              <a:rPr lang="en-US" dirty="0" err="1" smtClean="0"/>
              <a:t>sexualised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  </a:t>
            </a:r>
            <a:r>
              <a:rPr lang="en-US" dirty="0" err="1" smtClean="0"/>
              <a:t>behaviour</a:t>
            </a:r>
            <a:r>
              <a:rPr lang="en-US" dirty="0" smtClean="0"/>
              <a:t> directed at property </a:t>
            </a:r>
          </a:p>
          <a:p>
            <a:pPr lvl="3">
              <a:buFont typeface="Wingdings" pitchFamily="2" charset="2"/>
              <a:buChar char="§"/>
            </a:pPr>
            <a:r>
              <a:rPr lang="cs-CZ" dirty="0" smtClean="0"/>
              <a:t> such as: </a:t>
            </a:r>
            <a:r>
              <a:rPr lang="en-US" dirty="0" smtClean="0"/>
              <a:t>stealing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 </a:t>
            </a:r>
            <a:r>
              <a:rPr lang="en-US" dirty="0" smtClean="0"/>
              <a:t> stereotyped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endParaRPr lang="cs-CZ" dirty="0" smtClean="0"/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such as</a:t>
            </a:r>
            <a:r>
              <a:rPr lang="cs-CZ" dirty="0" smtClean="0"/>
              <a:t>:</a:t>
            </a:r>
            <a:r>
              <a:rPr lang="en-US" dirty="0" smtClean="0"/>
              <a:t> repetitive rocking</a:t>
            </a:r>
            <a:endParaRPr lang="cs-CZ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615130" cy="11620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Education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compulsory education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special classes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special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aids  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lower number of pupils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individual education plan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Janička\Desktop\imagesCAXQ55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14422"/>
            <a:ext cx="3929090" cy="361222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scene3d>
            <a:camera prst="orthographicFront">
              <a:rot lat="0" lon="1200000" rev="0"/>
            </a:camera>
            <a:lightRig rig="threePt" dir="t"/>
          </a:scene3d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439</Words>
  <Application>Microsoft Office PowerPoint</Application>
  <PresentationFormat>Předvádění na obrazovce (4:3)</PresentationFormat>
  <Paragraphs>141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List aplikace Microsoft Office Excel</vt:lpstr>
      <vt:lpstr>Disabilities </vt:lpstr>
      <vt:lpstr>Contents: </vt:lpstr>
      <vt:lpstr>What is a disability? </vt:lpstr>
      <vt:lpstr>Kinds of disability</vt:lpstr>
      <vt:lpstr>Put the examples of the disabilities into the right columns:</vt:lpstr>
      <vt:lpstr>  Correct answers</vt:lpstr>
      <vt:lpstr>  Factors cause disability </vt:lpstr>
      <vt:lpstr>Behavior of persons with disabilities</vt:lpstr>
      <vt:lpstr>Education </vt:lpstr>
      <vt:lpstr>Services</vt:lpstr>
      <vt:lpstr> Assistive technology  Assign an assistive technology in the picture by type of disability. </vt:lpstr>
      <vt:lpstr>Crossword </vt:lpstr>
      <vt:lpstr>Thank you for your attention.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Janička</dc:creator>
  <cp:lastModifiedBy>Janička</cp:lastModifiedBy>
  <cp:revision>86</cp:revision>
  <dcterms:created xsi:type="dcterms:W3CDTF">2013-03-07T19:52:22Z</dcterms:created>
  <dcterms:modified xsi:type="dcterms:W3CDTF">2013-03-11T20:53:36Z</dcterms:modified>
</cp:coreProperties>
</file>