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5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6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6B70CD-CDF9-48F1-9A30-E7C0024DBBCC}" type="doc">
      <dgm:prSet loTypeId="urn:microsoft.com/office/officeart/2005/8/layout/venn1" loCatId="relationship" qsTypeId="urn:microsoft.com/office/officeart/2005/8/quickstyle/simple1" qsCatId="simple" csTypeId="urn:microsoft.com/office/officeart/2005/8/colors/accent0_3" csCatId="mainScheme" phldr="1"/>
      <dgm:spPr/>
    </dgm:pt>
    <dgm:pt modelId="{FA6B8A7B-F59F-49C2-834A-8AD93B39DA15}">
      <dgm:prSet phldrT="[Text]"/>
      <dgm:spPr/>
      <dgm:t>
        <a:bodyPr/>
        <a:lstStyle/>
        <a:p>
          <a:r>
            <a:rPr lang="cs-CZ" dirty="0" smtClean="0"/>
            <a:t>SE</a:t>
          </a:r>
          <a:endParaRPr lang="cs-CZ" dirty="0"/>
        </a:p>
      </dgm:t>
    </dgm:pt>
    <dgm:pt modelId="{F0C0008C-8EF3-4746-A30A-EF0CEDA4B40D}" type="parTrans" cxnId="{62FC7449-0444-4BAC-8224-5BCD6CB33C64}">
      <dgm:prSet/>
      <dgm:spPr/>
      <dgm:t>
        <a:bodyPr/>
        <a:lstStyle/>
        <a:p>
          <a:endParaRPr lang="cs-CZ"/>
        </a:p>
      </dgm:t>
    </dgm:pt>
    <dgm:pt modelId="{4066CAE6-A93E-4675-880D-78DC41EF2DAF}" type="sibTrans" cxnId="{62FC7449-0444-4BAC-8224-5BCD6CB33C64}">
      <dgm:prSet/>
      <dgm:spPr/>
      <dgm:t>
        <a:bodyPr/>
        <a:lstStyle/>
        <a:p>
          <a:endParaRPr lang="cs-CZ"/>
        </a:p>
      </dgm:t>
    </dgm:pt>
    <dgm:pt modelId="{E30265ED-3D66-4AB2-AE65-5745000F0DB6}">
      <dgm:prSet phldrT="[Text]"/>
      <dgm:spPr/>
      <dgm:t>
        <a:bodyPr/>
        <a:lstStyle/>
        <a:p>
          <a:r>
            <a:rPr lang="cs-CZ" dirty="0" smtClean="0"/>
            <a:t>OPS</a:t>
          </a:r>
          <a:endParaRPr lang="cs-CZ" dirty="0"/>
        </a:p>
      </dgm:t>
    </dgm:pt>
    <dgm:pt modelId="{101525A6-779E-422A-B930-6F8A69875BED}" type="parTrans" cxnId="{B0C03303-7B21-4B99-9C4E-0807C5A6846C}">
      <dgm:prSet/>
      <dgm:spPr/>
      <dgm:t>
        <a:bodyPr/>
        <a:lstStyle/>
        <a:p>
          <a:endParaRPr lang="cs-CZ"/>
        </a:p>
      </dgm:t>
    </dgm:pt>
    <dgm:pt modelId="{E1C89021-CE3D-4B44-B4EB-E7A6E201D934}" type="sibTrans" cxnId="{B0C03303-7B21-4B99-9C4E-0807C5A6846C}">
      <dgm:prSet/>
      <dgm:spPr/>
      <dgm:t>
        <a:bodyPr/>
        <a:lstStyle/>
        <a:p>
          <a:endParaRPr lang="cs-CZ"/>
        </a:p>
      </dgm:t>
    </dgm:pt>
    <dgm:pt modelId="{3560B06F-4F6C-4C2A-BE4B-A8854FF4BC44}">
      <dgm:prSet phldrT="[Text]"/>
      <dgm:spPr/>
      <dgm:t>
        <a:bodyPr/>
        <a:lstStyle/>
        <a:p>
          <a:r>
            <a:rPr lang="cs-CZ" dirty="0" smtClean="0"/>
            <a:t>SS</a:t>
          </a:r>
          <a:endParaRPr lang="cs-CZ" dirty="0"/>
        </a:p>
      </dgm:t>
    </dgm:pt>
    <dgm:pt modelId="{10CA6CD8-4513-4AC1-8B50-E1B077B3F2E1}" type="parTrans" cxnId="{3343B1D9-E025-4AE7-9EE5-F680F65C6041}">
      <dgm:prSet/>
      <dgm:spPr/>
      <dgm:t>
        <a:bodyPr/>
        <a:lstStyle/>
        <a:p>
          <a:endParaRPr lang="cs-CZ"/>
        </a:p>
      </dgm:t>
    </dgm:pt>
    <dgm:pt modelId="{99ABCB7F-84F7-4B22-BEBD-A70AF9F4E83B}" type="sibTrans" cxnId="{3343B1D9-E025-4AE7-9EE5-F680F65C6041}">
      <dgm:prSet/>
      <dgm:spPr/>
      <dgm:t>
        <a:bodyPr/>
        <a:lstStyle/>
        <a:p>
          <a:endParaRPr lang="cs-CZ"/>
        </a:p>
      </dgm:t>
    </dgm:pt>
    <dgm:pt modelId="{6AFF67EC-198E-4105-8766-8592CAF976D5}" type="pres">
      <dgm:prSet presAssocID="{396B70CD-CDF9-48F1-9A30-E7C0024DBBCC}" presName="compositeShape" presStyleCnt="0">
        <dgm:presLayoutVars>
          <dgm:chMax val="7"/>
          <dgm:dir/>
          <dgm:resizeHandles val="exact"/>
        </dgm:presLayoutVars>
      </dgm:prSet>
      <dgm:spPr/>
    </dgm:pt>
    <dgm:pt modelId="{BDBA4014-C07C-4E1F-8B14-1DB627B48CE5}" type="pres">
      <dgm:prSet presAssocID="{FA6B8A7B-F59F-49C2-834A-8AD93B39DA15}" presName="circ1" presStyleLbl="vennNode1" presStyleIdx="0" presStyleCnt="3"/>
      <dgm:spPr/>
    </dgm:pt>
    <dgm:pt modelId="{6C86D002-1EEF-49FC-8482-783088278C96}" type="pres">
      <dgm:prSet presAssocID="{FA6B8A7B-F59F-49C2-834A-8AD93B39DA1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3DB0B44E-FC01-47C7-A188-89FFC99FCDF6}" type="pres">
      <dgm:prSet presAssocID="{E30265ED-3D66-4AB2-AE65-5745000F0DB6}" presName="circ2" presStyleLbl="vennNode1" presStyleIdx="1" presStyleCnt="3"/>
      <dgm:spPr/>
    </dgm:pt>
    <dgm:pt modelId="{8B726454-7E7E-4349-AC18-699657B2CA10}" type="pres">
      <dgm:prSet presAssocID="{E30265ED-3D66-4AB2-AE65-5745000F0DB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01596536-5E65-436A-BCCC-30143AAD88C1}" type="pres">
      <dgm:prSet presAssocID="{3560B06F-4F6C-4C2A-BE4B-A8854FF4BC44}" presName="circ3" presStyleLbl="vennNode1" presStyleIdx="2" presStyleCnt="3"/>
      <dgm:spPr/>
    </dgm:pt>
    <dgm:pt modelId="{68B050C3-8088-4D1B-974A-E42DD59AE474}" type="pres">
      <dgm:prSet presAssocID="{3560B06F-4F6C-4C2A-BE4B-A8854FF4BC44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37A7B3CC-AA8E-41DB-A992-F532C7DB652B}" type="presOf" srcId="{FA6B8A7B-F59F-49C2-834A-8AD93B39DA15}" destId="{6C86D002-1EEF-49FC-8482-783088278C96}" srcOrd="1" destOrd="0" presId="urn:microsoft.com/office/officeart/2005/8/layout/venn1"/>
    <dgm:cxn modelId="{7F0D2297-66C5-4A14-B1DF-C03D4BEF1B12}" type="presOf" srcId="{E30265ED-3D66-4AB2-AE65-5745000F0DB6}" destId="{3DB0B44E-FC01-47C7-A188-89FFC99FCDF6}" srcOrd="0" destOrd="0" presId="urn:microsoft.com/office/officeart/2005/8/layout/venn1"/>
    <dgm:cxn modelId="{969CF338-F072-49B0-95E4-F5BDA934CC45}" type="presOf" srcId="{FA6B8A7B-F59F-49C2-834A-8AD93B39DA15}" destId="{BDBA4014-C07C-4E1F-8B14-1DB627B48CE5}" srcOrd="0" destOrd="0" presId="urn:microsoft.com/office/officeart/2005/8/layout/venn1"/>
    <dgm:cxn modelId="{CACEC21C-8254-4B87-9F50-E3663E8D6C7B}" type="presOf" srcId="{3560B06F-4F6C-4C2A-BE4B-A8854FF4BC44}" destId="{01596536-5E65-436A-BCCC-30143AAD88C1}" srcOrd="0" destOrd="0" presId="urn:microsoft.com/office/officeart/2005/8/layout/venn1"/>
    <dgm:cxn modelId="{854E8A84-16B8-4B4E-9766-60DC05D201EF}" type="presOf" srcId="{E30265ED-3D66-4AB2-AE65-5745000F0DB6}" destId="{8B726454-7E7E-4349-AC18-699657B2CA10}" srcOrd="1" destOrd="0" presId="urn:microsoft.com/office/officeart/2005/8/layout/venn1"/>
    <dgm:cxn modelId="{B0C03303-7B21-4B99-9C4E-0807C5A6846C}" srcId="{396B70CD-CDF9-48F1-9A30-E7C0024DBBCC}" destId="{E30265ED-3D66-4AB2-AE65-5745000F0DB6}" srcOrd="1" destOrd="0" parTransId="{101525A6-779E-422A-B930-6F8A69875BED}" sibTransId="{E1C89021-CE3D-4B44-B4EB-E7A6E201D934}"/>
    <dgm:cxn modelId="{8AEE83D6-7C7B-42D2-B89C-79012B680F25}" type="presOf" srcId="{396B70CD-CDF9-48F1-9A30-E7C0024DBBCC}" destId="{6AFF67EC-198E-4105-8766-8592CAF976D5}" srcOrd="0" destOrd="0" presId="urn:microsoft.com/office/officeart/2005/8/layout/venn1"/>
    <dgm:cxn modelId="{3343B1D9-E025-4AE7-9EE5-F680F65C6041}" srcId="{396B70CD-CDF9-48F1-9A30-E7C0024DBBCC}" destId="{3560B06F-4F6C-4C2A-BE4B-A8854FF4BC44}" srcOrd="2" destOrd="0" parTransId="{10CA6CD8-4513-4AC1-8B50-E1B077B3F2E1}" sibTransId="{99ABCB7F-84F7-4B22-BEBD-A70AF9F4E83B}"/>
    <dgm:cxn modelId="{91CAAB1A-8B6A-4B51-BA9F-7CFA556CFD64}" type="presOf" srcId="{3560B06F-4F6C-4C2A-BE4B-A8854FF4BC44}" destId="{68B050C3-8088-4D1B-974A-E42DD59AE474}" srcOrd="1" destOrd="0" presId="urn:microsoft.com/office/officeart/2005/8/layout/venn1"/>
    <dgm:cxn modelId="{62FC7449-0444-4BAC-8224-5BCD6CB33C64}" srcId="{396B70CD-CDF9-48F1-9A30-E7C0024DBBCC}" destId="{FA6B8A7B-F59F-49C2-834A-8AD93B39DA15}" srcOrd="0" destOrd="0" parTransId="{F0C0008C-8EF3-4746-A30A-EF0CEDA4B40D}" sibTransId="{4066CAE6-A93E-4675-880D-78DC41EF2DAF}"/>
    <dgm:cxn modelId="{042ADE40-C59D-4F15-85B0-C7BF18E8A722}" type="presParOf" srcId="{6AFF67EC-198E-4105-8766-8592CAF976D5}" destId="{BDBA4014-C07C-4E1F-8B14-1DB627B48CE5}" srcOrd="0" destOrd="0" presId="urn:microsoft.com/office/officeart/2005/8/layout/venn1"/>
    <dgm:cxn modelId="{52391E6D-B10B-4EF7-819D-A01C299FE3E4}" type="presParOf" srcId="{6AFF67EC-198E-4105-8766-8592CAF976D5}" destId="{6C86D002-1EEF-49FC-8482-783088278C96}" srcOrd="1" destOrd="0" presId="urn:microsoft.com/office/officeart/2005/8/layout/venn1"/>
    <dgm:cxn modelId="{F6E97601-FFA3-4E01-AD38-639CC9513C2B}" type="presParOf" srcId="{6AFF67EC-198E-4105-8766-8592CAF976D5}" destId="{3DB0B44E-FC01-47C7-A188-89FFC99FCDF6}" srcOrd="2" destOrd="0" presId="urn:microsoft.com/office/officeart/2005/8/layout/venn1"/>
    <dgm:cxn modelId="{248BC3C4-DF3E-4A64-80C2-81E174C1CCB5}" type="presParOf" srcId="{6AFF67EC-198E-4105-8766-8592CAF976D5}" destId="{8B726454-7E7E-4349-AC18-699657B2CA10}" srcOrd="3" destOrd="0" presId="urn:microsoft.com/office/officeart/2005/8/layout/venn1"/>
    <dgm:cxn modelId="{75DE11E6-C3CF-4D44-8C63-8BFC848D1A77}" type="presParOf" srcId="{6AFF67EC-198E-4105-8766-8592CAF976D5}" destId="{01596536-5E65-436A-BCCC-30143AAD88C1}" srcOrd="4" destOrd="0" presId="urn:microsoft.com/office/officeart/2005/8/layout/venn1"/>
    <dgm:cxn modelId="{22CBED4D-EC3F-498B-ACDA-5F04643E20F7}" type="presParOf" srcId="{6AFF67EC-198E-4105-8766-8592CAF976D5}" destId="{68B050C3-8088-4D1B-974A-E42DD59AE474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DBA4014-C07C-4E1F-8B14-1DB627B48CE5}">
      <dsp:nvSpPr>
        <dsp:cNvPr id="0" name=""/>
        <dsp:cNvSpPr/>
      </dsp:nvSpPr>
      <dsp:spPr>
        <a:xfrm>
          <a:off x="1785595" y="48099"/>
          <a:ext cx="2308785" cy="2308785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700" kern="1200" dirty="0" smtClean="0"/>
            <a:t>SE</a:t>
          </a:r>
          <a:endParaRPr lang="cs-CZ" sz="5700" kern="1200" dirty="0"/>
        </a:p>
      </dsp:txBody>
      <dsp:txXfrm>
        <a:off x="2093433" y="452137"/>
        <a:ext cx="1693109" cy="1038953"/>
      </dsp:txXfrm>
    </dsp:sp>
    <dsp:sp modelId="{3DB0B44E-FC01-47C7-A188-89FFC99FCDF6}">
      <dsp:nvSpPr>
        <dsp:cNvPr id="0" name=""/>
        <dsp:cNvSpPr/>
      </dsp:nvSpPr>
      <dsp:spPr>
        <a:xfrm>
          <a:off x="2618682" y="1491090"/>
          <a:ext cx="2308785" cy="2308785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700" kern="1200" dirty="0" smtClean="0"/>
            <a:t>OPS</a:t>
          </a:r>
          <a:endParaRPr lang="cs-CZ" sz="5700" kern="1200" dirty="0"/>
        </a:p>
      </dsp:txBody>
      <dsp:txXfrm>
        <a:off x="3324785" y="2087526"/>
        <a:ext cx="1385271" cy="1269832"/>
      </dsp:txXfrm>
    </dsp:sp>
    <dsp:sp modelId="{01596536-5E65-436A-BCCC-30143AAD88C1}">
      <dsp:nvSpPr>
        <dsp:cNvPr id="0" name=""/>
        <dsp:cNvSpPr/>
      </dsp:nvSpPr>
      <dsp:spPr>
        <a:xfrm>
          <a:off x="952508" y="1491090"/>
          <a:ext cx="2308785" cy="2308785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700" kern="1200" dirty="0" smtClean="0"/>
            <a:t>SS</a:t>
          </a:r>
          <a:endParaRPr lang="cs-CZ" sz="5700" kern="1200" dirty="0"/>
        </a:p>
      </dsp:txBody>
      <dsp:txXfrm>
        <a:off x="1169919" y="2087526"/>
        <a:ext cx="1385271" cy="12698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45283-100D-4D49-AC84-6EAA8552D679}" type="datetimeFigureOut">
              <a:rPr lang="cs-CZ" smtClean="0"/>
              <a:pPr/>
              <a:t>11.3.2012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3888-E181-434F-8153-02ACE2E556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45283-100D-4D49-AC84-6EAA8552D679}" type="datetimeFigureOut">
              <a:rPr lang="cs-CZ" smtClean="0"/>
              <a:pPr/>
              <a:t>11.3.2012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3888-E181-434F-8153-02ACE2E556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45283-100D-4D49-AC84-6EAA8552D679}" type="datetimeFigureOut">
              <a:rPr lang="cs-CZ" smtClean="0"/>
              <a:pPr/>
              <a:t>11.3.2012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3888-E181-434F-8153-02ACE2E556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45283-100D-4D49-AC84-6EAA8552D679}" type="datetimeFigureOut">
              <a:rPr lang="cs-CZ" smtClean="0"/>
              <a:pPr/>
              <a:t>11.3.2012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3888-E181-434F-8153-02ACE2E556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45283-100D-4D49-AC84-6EAA8552D679}" type="datetimeFigureOut">
              <a:rPr lang="cs-CZ" smtClean="0"/>
              <a:pPr/>
              <a:t>11.3.2012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3888-E181-434F-8153-02ACE2E556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45283-100D-4D49-AC84-6EAA8552D679}" type="datetimeFigureOut">
              <a:rPr lang="cs-CZ" smtClean="0"/>
              <a:pPr/>
              <a:t>11.3.2012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3888-E181-434F-8153-02ACE2E556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45283-100D-4D49-AC84-6EAA8552D679}" type="datetimeFigureOut">
              <a:rPr lang="cs-CZ" smtClean="0"/>
              <a:pPr/>
              <a:t>11.3.2012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3888-E181-434F-8153-02ACE2E556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45283-100D-4D49-AC84-6EAA8552D679}" type="datetimeFigureOut">
              <a:rPr lang="cs-CZ" smtClean="0"/>
              <a:pPr/>
              <a:t>11.3.2012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3888-E181-434F-8153-02ACE2E556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45283-100D-4D49-AC84-6EAA8552D679}" type="datetimeFigureOut">
              <a:rPr lang="cs-CZ" smtClean="0"/>
              <a:pPr/>
              <a:t>11.3.2012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3888-E181-434F-8153-02ACE2E556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45283-100D-4D49-AC84-6EAA8552D679}" type="datetimeFigureOut">
              <a:rPr lang="cs-CZ" smtClean="0"/>
              <a:pPr/>
              <a:t>11.3.2012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3888-E181-434F-8153-02ACE2E556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45283-100D-4D49-AC84-6EAA8552D679}" type="datetimeFigureOut">
              <a:rPr lang="cs-CZ" smtClean="0"/>
              <a:pPr/>
              <a:t>11.3.2012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C783888-E181-434F-8153-02ACE2E556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8645283-100D-4D49-AC84-6EAA8552D679}" type="datetimeFigureOut">
              <a:rPr lang="cs-CZ" smtClean="0"/>
              <a:pPr/>
              <a:t>11.3.2012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783888-E181-434F-8153-02ACE2E55681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188640"/>
            <a:ext cx="8784976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 smtClean="0">
                <a:solidFill>
                  <a:srgbClr val="C00000"/>
                </a:solidFill>
              </a:rPr>
              <a:t>Sociální ekonomika v ČR</a:t>
            </a:r>
          </a:p>
          <a:p>
            <a:endParaRPr lang="cs-CZ" sz="16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v ČR třetí sektor tradičně spojován s občanským  </a:t>
            </a:r>
          </a:p>
          <a:p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sektorem</a:t>
            </a:r>
          </a:p>
          <a:p>
            <a:pPr>
              <a:buFont typeface="Arial" pitchFamily="34" charset="0"/>
              <a:buChar char="•"/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omezené užívání názvu sociální ekonomika</a:t>
            </a:r>
          </a:p>
          <a:p>
            <a:pPr>
              <a:buFont typeface="Arial" pitchFamily="34" charset="0"/>
              <a:buChar char="•"/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o obsahu SE panuje všeobecně nízké povědomí</a:t>
            </a:r>
          </a:p>
          <a:p>
            <a:pPr>
              <a:buFont typeface="Arial" pitchFamily="34" charset="0"/>
              <a:buChar char="•"/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SE a SP v ČR existují /nejsou formálně definované a chybí legislativa </a:t>
            </a:r>
          </a:p>
          <a:p>
            <a:pPr>
              <a:buFont typeface="Arial" pitchFamily="34" charset="0"/>
              <a:buChar char="•"/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Praha r.2002 Světová konference o sociální ekonomice</a:t>
            </a:r>
          </a:p>
          <a:p>
            <a:endParaRPr lang="cs-CZ" sz="1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2800" b="1" dirty="0" smtClean="0">
                <a:solidFill>
                  <a:srgbClr val="C00000"/>
                </a:solidFill>
              </a:rPr>
              <a:t>SE není založena na kapitálu, ale na participativní demokracii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smtClean="0">
                <a:solidFill>
                  <a:srgbClr val="C00000"/>
                </a:solidFill>
              </a:rPr>
              <a:t>Cílem SE není zisk, ale vzájemná solidarita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smtClean="0">
                <a:solidFill>
                  <a:srgbClr val="C00000"/>
                </a:solidFill>
              </a:rPr>
              <a:t>SE významně přispívá k začleňování znevýhodněných osob do společnosti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363915"/>
            <a:ext cx="882047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Pokud zakladatel vkládá majetek nebo finanční vklad, dokládá se prohlášení správce vkladu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Do doby zápisu jedná za OPS zakladatel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Do 3 měsíců od zápisu má OPS možnost odmítnout závazky zakladatele, které by bránily naplnění účelu</a:t>
            </a:r>
          </a:p>
          <a:p>
            <a:pPr marL="514350" indent="-514350">
              <a:buFont typeface="+mj-lt"/>
              <a:buAutoNum type="arabicPeriod" startAt="7"/>
            </a:pPr>
            <a:endParaRPr lang="cs-CZ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/>
            <a:r>
              <a:rPr lang="cs-CZ" sz="2800" b="1" dirty="0" smtClean="0">
                <a:solidFill>
                  <a:srgbClr val="C00000"/>
                </a:solidFill>
              </a:rPr>
              <a:t>ORGÁNY OPS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Ředitel = statutární orgán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Správní rada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Dozorčí rada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Poradní a iniciační orgány</a:t>
            </a:r>
          </a:p>
          <a:p>
            <a:pPr marL="514350" indent="-514350">
              <a:buFont typeface="+mj-lt"/>
              <a:buAutoNum type="arabicPeriod"/>
            </a:pPr>
            <a:endParaRPr lang="cs-CZ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Ředitele jmenuje a odvolává správní rada</a:t>
            </a:r>
          </a:p>
          <a:p>
            <a:pPr marL="514350" indent="-514350"/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nesmí být členem SR a DR, má poradní hlas, funkci vykonává ve smluvním poměru/</a:t>
            </a: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7945" y="404664"/>
            <a:ext cx="9006055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</a:rPr>
              <a:t>Správní rada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Je kolektivním orgánem OPS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Dohlíží na zachování účelu a hospodaření s majetkem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Rozhoduje a schvaluje- rozpočet, závěrka, výroční zpráva, jmenuje a odvolává ředitele, zrušuje OPS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SR má min. 3 členy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Funkční období je 3-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leté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a volí se i opakovaně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Člen SR je pouze FO a max. 1/3 členů SR je s OPS v pracovněprávním vztahu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Vydává předchozí souhlas k právním úkonům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Schvaluje – rozpočet, účetní uzávěrku, výroční zprávu, předmět doplňkových činností, změnu statutu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Rozhoduje – zrušení OPS, přechodu práv a povinností, převodu likvidačního zůstatku</a:t>
            </a: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404664"/>
            <a:ext cx="8856984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</a:rPr>
              <a:t>DOZORČÍ RADA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Je kontrolním orgánem OPS /kontroluje hospodaření s majetkem, ale i poslání a náplň činnosti/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Upozorňuje a úkoluje SR a ředitele, informuje zakladatele o nedostatcích a porušeních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Má min. 3 členy na 3-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leté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období, člen DR nesmí být členem SR</a:t>
            </a:r>
          </a:p>
          <a:p>
            <a:pPr marL="514350" indent="-514350">
              <a:buFont typeface="+mj-lt"/>
              <a:buAutoNum type="arabicPeriod"/>
            </a:pPr>
            <a:endParaRPr lang="cs-CZ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/>
            <a:r>
              <a:rPr lang="cs-CZ" sz="2800" b="1" dirty="0" smtClean="0">
                <a:solidFill>
                  <a:srgbClr val="C00000"/>
                </a:solidFill>
              </a:rPr>
              <a:t>ÚČETNICTVÍ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Vedou se povinně odděleně náklady a výnosy z obecně prospěšných služeb, z doplňkové činnosti a dalších ekonomických činností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Dotace z veřejného rozpočtu vyšší než </a:t>
            </a:r>
            <a:r>
              <a:rPr lang="cs-CZ" sz="3200" b="1" dirty="0" smtClean="0">
                <a:solidFill>
                  <a:schemeClr val="accent1">
                    <a:lumMod val="50000"/>
                  </a:schemeClr>
                </a:solidFill>
              </a:rPr>
              <a:t>1,0 mil.Kč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/za účetní období/ = závěrku ověřuje AUDITOR </a:t>
            </a:r>
          </a:p>
          <a:p>
            <a:pPr marL="514350" indent="-514350">
              <a:buFont typeface="+mj-lt"/>
              <a:buAutoNum type="arabicPeriod"/>
            </a:pPr>
            <a:endParaRPr lang="cs-CZ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1" y="404664"/>
            <a:ext cx="8784975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</a:rPr>
              <a:t>VÝROČNÍ ZPRÁVA</a:t>
            </a:r>
          </a:p>
          <a:p>
            <a:pPr marL="514350" indent="-514350"/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/§ 20 ZOPS – je stanovena povinnost vypracování a zveřejnění výroční zprávy/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Činnosti OPS a jejich zhodnocení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Lidské zdroje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Výnosy podle zdrojů a dle činností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Vývoj a stav fondů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Stav a struktura majetku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Objem a členění nákladů dle činností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Údaje o mzdě ředitele a odměnách SR, DR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Změny v zakládací listině, ve složení orgánů a osobě ředitele</a:t>
            </a:r>
          </a:p>
          <a:p>
            <a:pPr marL="514350" indent="-514350">
              <a:buFont typeface="+mj-lt"/>
              <a:buAutoNum type="arabicPeriod"/>
            </a:pP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1" y="404664"/>
            <a:ext cx="878497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</a:rPr>
              <a:t>EKONOMICKÉ ČINNOSTI OPS</a:t>
            </a:r>
          </a:p>
          <a:p>
            <a:pPr>
              <a:buFontTx/>
              <a:buChar char="-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primárně poskytuje obecně prospěšné služby a sama služba není v ZOPS definována /činnost uspokojující určitou potřebu, jejímž výsledkem je efekt pro uživatele služby, ne zisk !!/</a:t>
            </a:r>
          </a:p>
          <a:p>
            <a:pPr>
              <a:buFontTx/>
              <a:buChar char="-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ekonomické činnosti jsou poskytovány za úplatu</a:t>
            </a:r>
          </a:p>
          <a:p>
            <a:pPr>
              <a:buFontTx/>
              <a:buChar char="-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podnikání je chápáno /dle § 2 </a:t>
            </a:r>
            <a:r>
              <a:rPr lang="cs-CZ" sz="2800" b="1" dirty="0" err="1" smtClean="0">
                <a:solidFill>
                  <a:schemeClr val="accent1">
                    <a:lumMod val="50000"/>
                  </a:schemeClr>
                </a:solidFill>
              </a:rPr>
              <a:t>ObchZ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/ jako činnost vykonávaná vlastním jménem, soustavně, na vlastní odpovědnost a za účelem dosažení zisku</a:t>
            </a:r>
          </a:p>
          <a:p>
            <a:pPr>
              <a:buFontTx/>
              <a:buChar char="-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pokud OPS vytvoří zisk nesmí ho použít ku prospěchu zakladatelů, ředitele, členů orgánů nebo zaměstnanců</a:t>
            </a:r>
          </a:p>
          <a:p>
            <a:endParaRPr lang="cs-CZ" sz="2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cs-CZ" sz="28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404664"/>
            <a:ext cx="878497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</a:rPr>
              <a:t>OBECNĚ PROSPĚŠNÉ SLUŽBY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ZOPS neurčuje, které služby to jsou a rozhodnutí je ponecháno v pravomoci soudů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Podmínka – služby za předem stanovených a pro všechny stejných podmínek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Oblasti 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ops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– školy, sociální služby, kultura, zdravotnictví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Podmínky poskytování 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ops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se zapisují do zakládací listiny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Pokud je k poskytování 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ops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nutno zvláštní oprávnění, je potřeba ho doložit a prokázat 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</a:rPr>
              <a:t>455/1991Sb. Živnostenský zákon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</a:rPr>
              <a:t>160/1992Sb. O zdravotní péči v NZZ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</a:rPr>
              <a:t>561/204Sb. Školský zákon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</a:rPr>
              <a:t>108/2006Sb. O sociálních službách</a:t>
            </a:r>
            <a:endParaRPr lang="cs-CZ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7504" y="188640"/>
            <a:ext cx="8892480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err="1" smtClean="0">
                <a:solidFill>
                  <a:schemeClr val="accent1">
                    <a:lumMod val="50000"/>
                  </a:schemeClr>
                </a:solidFill>
              </a:rPr>
              <a:t>ops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jsou poskytovány za „nákladové ceny“, potom </a:t>
            </a:r>
          </a:p>
          <a:p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 není nutné žádat zvláštní povolení</a:t>
            </a:r>
          </a:p>
          <a:p>
            <a:pPr>
              <a:buFont typeface="Arial" pitchFamily="34" charset="0"/>
              <a:buChar char="•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služby můžeme poskytovat i s úmyslem vytvoření   </a:t>
            </a:r>
          </a:p>
          <a:p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  zisku /vykazuje znaky živnostenského podnikání/</a:t>
            </a:r>
          </a:p>
          <a:p>
            <a:pPr>
              <a:buFont typeface="Arial" pitchFamily="34" charset="0"/>
              <a:buChar char="•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důležitý je úmysl zisk vytvářet</a:t>
            </a:r>
          </a:p>
          <a:p>
            <a:pPr>
              <a:buFont typeface="Arial" pitchFamily="34" charset="0"/>
              <a:buChar char="•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pokud při poskytování </a:t>
            </a:r>
            <a:r>
              <a:rPr lang="cs-CZ" sz="2800" b="1" dirty="0" err="1" smtClean="0">
                <a:solidFill>
                  <a:schemeClr val="accent1">
                    <a:lumMod val="50000"/>
                  </a:schemeClr>
                </a:solidFill>
              </a:rPr>
              <a:t>ops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náhodou zisk vznikne, </a:t>
            </a:r>
          </a:p>
          <a:p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 nejedná se o živnostenské podnikání</a:t>
            </a:r>
          </a:p>
          <a:p>
            <a:endParaRPr lang="cs-CZ" sz="2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sz="2800" b="1" dirty="0" smtClean="0">
                <a:solidFill>
                  <a:srgbClr val="C00000"/>
                </a:solidFill>
              </a:rPr>
              <a:t>DOPLŇKOVÁ ČINNOST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§ 17 ZOPS – za podmínky lepšího a hospodárnějšího využití prostředků OPS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Pod pojmem „prostředky“ sumarizujeme majetkové, nemajetkové i lidské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Provádíme je za úplatu a zisk je zdrojem pro krytí nákladů na provoz OPS a činnost</a:t>
            </a:r>
          </a:p>
          <a:p>
            <a:pPr marL="514350" indent="-514350">
              <a:buFont typeface="+mj-lt"/>
              <a:buAutoNum type="arabicPeriod"/>
            </a:pPr>
            <a:endParaRPr lang="cs-CZ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cs-CZ" sz="2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cs-CZ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3" y="260648"/>
            <a:ext cx="896448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</a:rPr>
              <a:t>DALŠÍ EKONOMICKÉ ČINNOSTI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OPS nemůže mít /na rozdíl např. od nadace/ podíl na podnikání jiných osob, ani nemůže být tichým společníkem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Oddělené účetnictví zobrazuje, kolik prostředků je věnováno na hlavní činnost /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ops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/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Pronájem majetku a nemovitostí, které OPS nepotřebuje – za účelem zisku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Fundraising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– získávání dárců a sponzorů</a:t>
            </a:r>
          </a:p>
          <a:p>
            <a:pPr marL="514350" indent="-514350">
              <a:buFont typeface="+mj-lt"/>
              <a:buAutoNum type="arabicPeriod"/>
            </a:pPr>
            <a:endParaRPr lang="cs-CZ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/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	Sponzorem je ten, kdo OPS poskytne jakýkoli příspěvek, za který požaduje, aby OPS jako protislužbu vyvíjela aktivitu na zviditelnění sponzora.</a:t>
            </a:r>
            <a:endParaRPr lang="cs-CZ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887" y="260648"/>
            <a:ext cx="90751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</a:rPr>
              <a:t>ROLE OPS PŘI POSKYTOVÁNÍ </a:t>
            </a:r>
            <a:r>
              <a:rPr lang="cs-CZ" sz="2800" b="1" smtClean="0">
                <a:solidFill>
                  <a:srgbClr val="C00000"/>
                </a:solidFill>
              </a:rPr>
              <a:t>SOCIÁLNÍCH SLUŽEB</a:t>
            </a:r>
          </a:p>
          <a:p>
            <a:endParaRPr lang="cs-CZ" sz="2800" b="1" dirty="0">
              <a:solidFill>
                <a:srgbClr val="C0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1520" y="1052736"/>
            <a:ext cx="87129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b="1" dirty="0" smtClean="0">
                <a:solidFill>
                  <a:srgbClr val="002060"/>
                </a:solidFill>
              </a:rPr>
              <a:t>  právní forma OPS je v ČR z hlediska dosahování  </a:t>
            </a:r>
          </a:p>
          <a:p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smtClean="0">
                <a:solidFill>
                  <a:srgbClr val="002060"/>
                </a:solidFill>
              </a:rPr>
              <a:t>   cílů sociální ekonomiky nejvýznamnější právní   </a:t>
            </a:r>
          </a:p>
          <a:p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smtClean="0">
                <a:solidFill>
                  <a:srgbClr val="002060"/>
                </a:solidFill>
              </a:rPr>
              <a:t>   formou</a:t>
            </a:r>
          </a:p>
          <a:p>
            <a:endParaRPr lang="cs-CZ" sz="2800" b="1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smtClean="0">
                <a:solidFill>
                  <a:srgbClr val="002060"/>
                </a:solidFill>
              </a:rPr>
              <a:t> sociální služby jsou významnou oblastí pro </a:t>
            </a:r>
          </a:p>
          <a:p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smtClean="0">
                <a:solidFill>
                  <a:srgbClr val="002060"/>
                </a:solidFill>
              </a:rPr>
              <a:t>  uplatnění principů sociální ekonomiky</a:t>
            </a:r>
          </a:p>
          <a:p>
            <a:endParaRPr lang="cs-CZ" sz="2800" b="1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smtClean="0">
                <a:solidFill>
                  <a:srgbClr val="002060"/>
                </a:solidFill>
              </a:rPr>
              <a:t> právní forma o.p.s. nachází uplatnění i v oblasti </a:t>
            </a:r>
          </a:p>
          <a:p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smtClean="0">
                <a:solidFill>
                  <a:srgbClr val="002060"/>
                </a:solidFill>
              </a:rPr>
              <a:t>  sociálních služeb</a:t>
            </a:r>
            <a:endParaRPr lang="cs-CZ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887" y="260648"/>
            <a:ext cx="9075113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</a:rPr>
              <a:t>Vztahy mezi pojmy: </a:t>
            </a:r>
          </a:p>
          <a:p>
            <a:endParaRPr lang="cs-CZ" sz="1200" b="1" dirty="0" smtClean="0">
              <a:solidFill>
                <a:srgbClr val="C00000"/>
              </a:solidFill>
            </a:endParaRPr>
          </a:p>
          <a:p>
            <a:r>
              <a:rPr lang="cs-CZ" sz="2800" b="1" dirty="0" smtClean="0">
                <a:solidFill>
                  <a:srgbClr val="C00000"/>
                </a:solidFill>
              </a:rPr>
              <a:t>	- sociální ekonomika</a:t>
            </a:r>
          </a:p>
          <a:p>
            <a:r>
              <a:rPr lang="cs-CZ" sz="2800" b="1" dirty="0" smtClean="0">
                <a:solidFill>
                  <a:srgbClr val="C00000"/>
                </a:solidFill>
              </a:rPr>
              <a:t>	</a:t>
            </a:r>
            <a:r>
              <a:rPr lang="cs-CZ" sz="2800" b="1" dirty="0" smtClean="0">
                <a:solidFill>
                  <a:srgbClr val="C00000"/>
                </a:solidFill>
              </a:rPr>
              <a:t>- obecně prospěšná společnost</a:t>
            </a:r>
          </a:p>
          <a:p>
            <a:r>
              <a:rPr lang="cs-CZ" sz="2800" b="1" dirty="0" smtClean="0">
                <a:solidFill>
                  <a:srgbClr val="C00000"/>
                </a:solidFill>
              </a:rPr>
              <a:t>	</a:t>
            </a:r>
            <a:r>
              <a:rPr lang="cs-CZ" sz="2800" b="1" dirty="0" smtClean="0">
                <a:solidFill>
                  <a:srgbClr val="C00000"/>
                </a:solidFill>
              </a:rPr>
              <a:t>- sociální služby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-756592" y="2492896"/>
          <a:ext cx="5879976" cy="3847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4283968" y="2852936"/>
            <a:ext cx="468052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2060"/>
                </a:solidFill>
              </a:rPr>
              <a:t>Určitá část subjektů se </a:t>
            </a:r>
          </a:p>
          <a:p>
            <a:r>
              <a:rPr lang="cs-CZ" sz="2800" b="1" dirty="0" smtClean="0">
                <a:solidFill>
                  <a:srgbClr val="002060"/>
                </a:solidFill>
              </a:rPr>
              <a:t>n</a:t>
            </a:r>
            <a:r>
              <a:rPr lang="cs-CZ" sz="2800" b="1" dirty="0" smtClean="0">
                <a:solidFill>
                  <a:srgbClr val="002060"/>
                </a:solidFill>
              </a:rPr>
              <a:t>achází v průsečíku všech</a:t>
            </a:r>
          </a:p>
          <a:p>
            <a:r>
              <a:rPr lang="cs-CZ" sz="2800" b="1" dirty="0" smtClean="0">
                <a:solidFill>
                  <a:srgbClr val="002060"/>
                </a:solidFill>
              </a:rPr>
              <a:t>tří oblastí a aktivity těchto</a:t>
            </a:r>
          </a:p>
          <a:p>
            <a:r>
              <a:rPr lang="cs-CZ" sz="2800" b="1" dirty="0" smtClean="0">
                <a:solidFill>
                  <a:srgbClr val="002060"/>
                </a:solidFill>
              </a:rPr>
              <a:t>organizací v této kategorii odpovídají definici sociálního podnikání         a sociální ekonomiky. </a:t>
            </a:r>
            <a:endParaRPr lang="cs-CZ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404664"/>
            <a:ext cx="8712968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C00000"/>
                </a:solidFill>
              </a:rPr>
              <a:t>Tradice solidarity a svépomoci</a:t>
            </a:r>
          </a:p>
          <a:p>
            <a:pPr>
              <a:buFontTx/>
              <a:buChar char="-"/>
            </a:pPr>
            <a:r>
              <a:rPr lang="cs-CZ" sz="3200" b="1" dirty="0" smtClean="0">
                <a:solidFill>
                  <a:srgbClr val="C00000"/>
                </a:solidFill>
              </a:rPr>
              <a:t>spolková činnost a družstevnictví</a:t>
            </a:r>
          </a:p>
          <a:p>
            <a:endParaRPr lang="cs-CZ" sz="1400" b="1" dirty="0">
              <a:solidFill>
                <a:srgbClr val="C0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ČR má dostatek předpokladů pro přijetí koncepce   </a:t>
            </a:r>
          </a:p>
          <a:p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 SE díky kulturně historickým kořenům</a:t>
            </a:r>
          </a:p>
          <a:p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 /solidarita, vzájemnost, spolky, družstva, nadace/</a:t>
            </a:r>
          </a:p>
          <a:p>
            <a:pPr>
              <a:buFont typeface="Arial" pitchFamily="34" charset="0"/>
              <a:buChar char="•"/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významní představitelé myšlenek solidarity</a:t>
            </a:r>
          </a:p>
          <a:p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 František Cyril </a:t>
            </a:r>
            <a:r>
              <a:rPr lang="cs-CZ" sz="2800" b="1" dirty="0" err="1" smtClean="0">
                <a:solidFill>
                  <a:schemeClr val="accent1">
                    <a:lumMod val="50000"/>
                  </a:schemeClr>
                </a:solidFill>
              </a:rPr>
              <a:t>Kampelík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/1805 – 1872/</a:t>
            </a:r>
          </a:p>
          <a:p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 František Ladislav </a:t>
            </a:r>
            <a:r>
              <a:rPr lang="cs-CZ" sz="2800" b="1" dirty="0" err="1" smtClean="0">
                <a:solidFill>
                  <a:schemeClr val="accent1">
                    <a:lumMod val="50000"/>
                  </a:schemeClr>
                </a:solidFill>
              </a:rPr>
              <a:t>Chleborad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/1839 – 1911/</a:t>
            </a:r>
          </a:p>
          <a:p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 Karel </a:t>
            </a:r>
            <a:r>
              <a:rPr lang="cs-CZ" sz="2800" b="1" dirty="0" err="1" smtClean="0">
                <a:solidFill>
                  <a:schemeClr val="accent1">
                    <a:lumMod val="50000"/>
                  </a:schemeClr>
                </a:solidFill>
              </a:rPr>
              <a:t>Engliš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/1880 – 1961/</a:t>
            </a:r>
          </a:p>
          <a:p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  T.G. Masaryk /1850 – 1937/</a:t>
            </a:r>
          </a:p>
          <a:p>
            <a:pPr>
              <a:buFont typeface="Arial" pitchFamily="34" charset="0"/>
              <a:buChar char="•"/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podpora zakládání občanských a církevních  </a:t>
            </a:r>
          </a:p>
          <a:p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 organizací </a:t>
            </a:r>
          </a:p>
          <a:p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 r. 1871 v ČR celkem 325 občanských spolků</a:t>
            </a:r>
            <a:endParaRPr lang="cs-CZ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251520" y="476672"/>
          <a:ext cx="8712968" cy="6083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6484"/>
                <a:gridCol w="4356484"/>
              </a:tblGrid>
              <a:tr h="543054">
                <a:tc>
                  <a:txBody>
                    <a:bodyPr/>
                    <a:lstStyle/>
                    <a:p>
                      <a:r>
                        <a:rPr lang="cs-CZ" dirty="0" smtClean="0"/>
                        <a:t>Pojem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Definiční znaky</a:t>
                      </a:r>
                      <a:endParaRPr lang="cs-CZ" dirty="0"/>
                    </a:p>
                  </a:txBody>
                  <a:tcPr/>
                </a:tc>
              </a:tr>
              <a:tr h="2138237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Sociální ekonomika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Aktivity organizací typu</a:t>
                      </a:r>
                      <a:r>
                        <a:rPr lang="cs-CZ" baseline="0" dirty="0" smtClean="0"/>
                        <a:t> -</a:t>
                      </a:r>
                      <a:endParaRPr lang="cs-CZ" dirty="0" smtClean="0"/>
                    </a:p>
                    <a:p>
                      <a:r>
                        <a:rPr lang="cs-CZ" dirty="0" smtClean="0"/>
                        <a:t>družstva, prospěšné společnosti, spolky     s následujícími principy: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baseline="0" dirty="0" smtClean="0"/>
                        <a:t> s</a:t>
                      </a:r>
                      <a:r>
                        <a:rPr lang="cs-CZ" dirty="0" smtClean="0"/>
                        <a:t>lužba členům, komunitě, NE zisk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dirty="0" smtClean="0"/>
                        <a:t> nezávislost řídících struktur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dirty="0" smtClean="0"/>
                        <a:t> demokratický řídící proces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dirty="0" smtClean="0"/>
                        <a:t> nadřazenost pracovní síly nad kapitálem</a:t>
                      </a:r>
                      <a:endParaRPr lang="cs-CZ" dirty="0"/>
                    </a:p>
                  </a:txBody>
                  <a:tcPr/>
                </a:tc>
              </a:tr>
              <a:tr h="1846659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Obecně prospěšná společnost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Právnická osoba </a:t>
                      </a:r>
                    </a:p>
                    <a:p>
                      <a:r>
                        <a:rPr lang="cs-CZ" dirty="0" smtClean="0"/>
                        <a:t>a/ založená podle zákona</a:t>
                      </a:r>
                    </a:p>
                    <a:p>
                      <a:r>
                        <a:rPr lang="cs-CZ" dirty="0" smtClean="0"/>
                        <a:t>b/ poskytuje obecně prospěšné služby za stanovených a stejných podmínek</a:t>
                      </a:r>
                    </a:p>
                    <a:p>
                      <a:r>
                        <a:rPr lang="cs-CZ" dirty="0" smtClean="0"/>
                        <a:t>c/ zisk nesmí být použit ve prospěch zakladatelů, orgánů, …</a:t>
                      </a:r>
                      <a:endParaRPr lang="cs-CZ" dirty="0"/>
                    </a:p>
                  </a:txBody>
                  <a:tcPr/>
                </a:tc>
              </a:tr>
              <a:tr h="1555082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Sociální služby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Činnost nebo soubor činností podle zák.108/2006 zajišťující pomoc nebo podporu osobám za účelem sociálního začlenění nebo prevence sociálního vyloučení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1" y="404664"/>
            <a:ext cx="8712968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Svépomocné hnutí v 19.století </a:t>
            </a:r>
          </a:p>
          <a:p>
            <a:endParaRPr lang="cs-CZ" sz="1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pražský spolek „</a:t>
            </a:r>
            <a:r>
              <a:rPr lang="cs-CZ" sz="2800" b="1" dirty="0" err="1" smtClean="0">
                <a:solidFill>
                  <a:schemeClr val="accent1">
                    <a:lumMod val="50000"/>
                  </a:schemeClr>
                </a:solidFill>
              </a:rPr>
              <a:t>Oul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“ /povznesení národa, zvláště nemajetných vrstev/</a:t>
            </a:r>
          </a:p>
          <a:p>
            <a:pPr>
              <a:buFont typeface="Arial" pitchFamily="34" charset="0"/>
              <a:buChar char="•"/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„Kampeličky“ občanské záložny a pojišťovny</a:t>
            </a:r>
          </a:p>
          <a:p>
            <a:pPr>
              <a:buFont typeface="Arial" pitchFamily="34" charset="0"/>
              <a:buChar char="•"/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podnikatelské tovaryšství = družstevnictví</a:t>
            </a:r>
          </a:p>
          <a:p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  /zásobny, jídelny, </a:t>
            </a:r>
            <a:r>
              <a:rPr lang="cs-CZ" sz="2800" b="1" dirty="0" err="1" smtClean="0">
                <a:solidFill>
                  <a:schemeClr val="accent1">
                    <a:lumMod val="50000"/>
                  </a:schemeClr>
                </a:solidFill>
              </a:rPr>
              <a:t>stavebny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, záložny/</a:t>
            </a:r>
          </a:p>
          <a:p>
            <a:r>
              <a:rPr lang="cs-CZ" sz="2800" b="1" dirty="0" smtClean="0">
                <a:solidFill>
                  <a:srgbClr val="C00000"/>
                </a:solidFill>
              </a:rPr>
              <a:t>Prvotním cílem není akumulace kapitálu !!</a:t>
            </a:r>
          </a:p>
          <a:p>
            <a:endParaRPr lang="cs-CZ" sz="12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sz="2800" b="1" dirty="0" err="1" smtClean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r>
              <a:rPr lang="cs-CZ" sz="2800" b="1" dirty="0" err="1" smtClean="0">
                <a:solidFill>
                  <a:schemeClr val="accent1">
                    <a:lumMod val="50000"/>
                  </a:schemeClr>
                </a:solidFill>
              </a:rPr>
              <a:t>Engliš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– solidarita věcná a osobní</a:t>
            </a:r>
          </a:p>
          <a:p>
            <a:endParaRPr lang="cs-CZ" sz="14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sz="2800" b="1" dirty="0" smtClean="0">
                <a:solidFill>
                  <a:srgbClr val="C00000"/>
                </a:solidFill>
              </a:rPr>
              <a:t>„ … teologicky z účelu života, zdraví a kultury národa plyne rozdělování práce podle únosnosti    a statků podle potřebnosti, pozitivní pomoc silnějších slabším, vztah mezi lidmi takový, jako by sami sebe milovali … „</a:t>
            </a:r>
            <a:endParaRPr lang="cs-CZ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9" y="332656"/>
            <a:ext cx="8640960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</a:rPr>
              <a:t>Tradice spolkové a družstevní činnosti</a:t>
            </a:r>
          </a:p>
          <a:p>
            <a:endParaRPr lang="cs-CZ" sz="1400" b="1" dirty="0">
              <a:solidFill>
                <a:srgbClr val="C00000"/>
              </a:solidFill>
            </a:endParaRPr>
          </a:p>
          <a:p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Zákon  134/1867 Sb. o právě spolčovacím</a:t>
            </a:r>
          </a:p>
          <a:p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/s malými úpravami platný až do r.1951/</a:t>
            </a:r>
          </a:p>
          <a:p>
            <a:pPr>
              <a:buFontTx/>
              <a:buChar char="-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svépomocné spolky výrobních, spotřebních a  </a:t>
            </a:r>
          </a:p>
          <a:p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dělnických družstev</a:t>
            </a:r>
          </a:p>
          <a:p>
            <a:pPr>
              <a:buFontTx/>
              <a:buChar char="-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s rozvojem kapitalismu vzniká i bohatá vrstva obyvatel z nichž mnozí byli významnými mecenáši a filantropy </a:t>
            </a:r>
          </a:p>
          <a:p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/arch. Josef Hlávka – ČAV, nadace Nadání …,       Alois Oliva – Olivova nadace, Průmyslová jednota/</a:t>
            </a:r>
          </a:p>
          <a:p>
            <a:endParaRPr lang="cs-CZ" sz="2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Zák. č.70/1873 – o výdělkových a hospodářských družstev – sdružení osob ke společné hospodářské činnosti /neexistence českých bank = záložny/</a:t>
            </a:r>
            <a:endParaRPr lang="cs-CZ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404664"/>
            <a:ext cx="864096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Konec 1.světové války – rozvoj charitativních, humanitárních  a dobročinných spolků.</a:t>
            </a:r>
          </a:p>
          <a:p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Rozvoj studentských spolků, sportovních klubů, spolky národnostních menšin, …</a:t>
            </a:r>
          </a:p>
          <a:p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Rozvoj nadací na podporu – církví, kostelů, škol, nemocnic, chudobinců, … </a:t>
            </a:r>
            <a:r>
              <a:rPr lang="cs-CZ" sz="2800" b="1" dirty="0" smtClean="0">
                <a:solidFill>
                  <a:srgbClr val="C00000"/>
                </a:solidFill>
              </a:rPr>
              <a:t>= veřejně prospěšné cíle</a:t>
            </a:r>
          </a:p>
          <a:p>
            <a:endParaRPr lang="cs-CZ" sz="1200" b="1" dirty="0">
              <a:solidFill>
                <a:srgbClr val="C00000"/>
              </a:solidFill>
            </a:endParaRPr>
          </a:p>
          <a:p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R.1948 – budování a rozvoj spolků není žádoucí</a:t>
            </a:r>
          </a:p>
          <a:p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Změna spolků na „společenské organizace“ a organizací „národní fronty“ /Ústřední svaz družstev, Jednota, Družstvo invalidů, …, zahrádkáři, včelaři, SVAZARM, …</a:t>
            </a:r>
          </a:p>
          <a:p>
            <a:endParaRPr lang="cs-CZ" sz="12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Po r.1989 následuje rychlá obnova spolkové i nadační činnosti.</a:t>
            </a:r>
            <a:endParaRPr lang="cs-CZ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476672"/>
            <a:ext cx="8568952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C00000"/>
                </a:solidFill>
              </a:rPr>
              <a:t>Obecně prospěšná společnost – o.p.s.</a:t>
            </a:r>
          </a:p>
          <a:p>
            <a:endParaRPr lang="cs-CZ" sz="1400" b="1" dirty="0">
              <a:solidFill>
                <a:srgbClr val="C00000"/>
              </a:solidFill>
            </a:endParaRPr>
          </a:p>
          <a:p>
            <a:pPr>
              <a:buFontTx/>
              <a:buChar char="-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právnická osoba, jejímž hlavním posláním je poskytování obecně prospěšných služeb /zák. č.248/1995 Sb./ a novela z r.2010 /zák.č.231/2010 Sb./</a:t>
            </a:r>
          </a:p>
          <a:p>
            <a:pPr>
              <a:buFontTx/>
              <a:buChar char="-"/>
            </a:pPr>
            <a:endParaRPr lang="cs-CZ" sz="28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OPS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je založena podle zákona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p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oskytuje  služby za předem stanovených a pro všechny uživatele stejných podmínek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HV /zisk/ nesmí být použit ve prospěch zakladatelů, členů orgánů nebo zaměstnanců a musí být použit na poskytování </a:t>
            </a:r>
            <a:r>
              <a:rPr lang="cs-CZ" sz="2800" b="1" dirty="0" err="1" smtClean="0">
                <a:solidFill>
                  <a:schemeClr val="accent1">
                    <a:lumMod val="50000"/>
                  </a:schemeClr>
                </a:solidFill>
              </a:rPr>
              <a:t>ops</a:t>
            </a:r>
            <a:endParaRPr lang="cs-CZ" sz="2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cs-CZ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404664"/>
            <a:ext cx="8784977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C00000"/>
                </a:solidFill>
              </a:rPr>
              <a:t>Založení OPS</a:t>
            </a:r>
          </a:p>
          <a:p>
            <a:endParaRPr lang="cs-CZ" b="1" dirty="0">
              <a:solidFill>
                <a:srgbClr val="C00000"/>
              </a:solidFill>
            </a:endParaRPr>
          </a:p>
          <a:p>
            <a:pPr>
              <a:buFontTx/>
              <a:buChar char="-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vznik je vázán na rozhodnutí rejstříkového soudu</a:t>
            </a:r>
          </a:p>
          <a:p>
            <a:pPr>
              <a:buFontTx/>
              <a:buChar char="-"/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zakladatel může být FO, PO, obce, stát /ČR/</a:t>
            </a:r>
          </a:p>
          <a:p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  /může být i více zakladatelů/</a:t>
            </a:r>
          </a:p>
          <a:p>
            <a:endParaRPr lang="cs-CZ" sz="1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Práva zakladatele: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Jmenování členů správní rady /statutární orgán/, dozorčí rady /kontrolní orgán/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Může změnit nebo zrušit rozhodnutí správní rady o zrušení OPS</a:t>
            </a:r>
          </a:p>
          <a:p>
            <a:pPr marL="514350" indent="-514350">
              <a:buFont typeface="+mj-lt"/>
              <a:buAutoNum type="arabicPeriod"/>
            </a:pPr>
            <a:endParaRPr lang="cs-CZ" sz="28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/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     Vklad do OPS: není stanovena podmínka finančního nebo majetkového vkladu</a:t>
            </a:r>
            <a:endParaRPr lang="cs-CZ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9" y="476672"/>
            <a:ext cx="864096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Zakládací listina OPS: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Název, sídlo, IČ zakladatele, RČ, trvalý pobyt, datum narození, …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Název a sídlo OPS /musí obsahovat o.p.s./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Druh obecně prospěšných služeb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Podmínky poskytování /</a:t>
            </a:r>
            <a:r>
              <a:rPr lang="cs-CZ" sz="2800" b="1" dirty="0" err="1" smtClean="0">
                <a:solidFill>
                  <a:schemeClr val="accent1">
                    <a:lumMod val="50000"/>
                  </a:schemeClr>
                </a:solidFill>
              </a:rPr>
              <a:t>ops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/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Doba na kterou se společnost zakládá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Identifikace členů správní rady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Identifikace ředitele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Identifikace členů dozorčí rady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Hodnotu a označení majetkových vkladů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Možnosti a způsoby odměňování členů orgánů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Podmínky změn druhu </a:t>
            </a:r>
            <a:r>
              <a:rPr lang="cs-CZ" sz="2800" b="1" dirty="0" err="1" smtClean="0">
                <a:solidFill>
                  <a:schemeClr val="accent1">
                    <a:lumMod val="50000"/>
                  </a:schemeClr>
                </a:solidFill>
              </a:rPr>
              <a:t>ops</a:t>
            </a:r>
            <a:endParaRPr lang="cs-CZ" sz="2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Způsoby jednání a volby, důvody odvolání</a:t>
            </a:r>
          </a:p>
          <a:p>
            <a:pPr marL="514350" indent="-514350">
              <a:buFont typeface="+mj-lt"/>
              <a:buAutoNum type="arabicPeriod"/>
            </a:pPr>
            <a:endParaRPr lang="cs-CZ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548680"/>
            <a:ext cx="8712968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</a:rPr>
              <a:t>Vznik OPS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vzniká dnem zápisu do rejstříku OPS /vedou rejstříkové soudy – Městský soud Praha a KS/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návrh na zápis musí být podán do 90 dnů od založení, tj. po podpisu smlouvy nebo 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zakl.listiny</a:t>
            </a:r>
            <a:endParaRPr lang="cs-CZ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cs-CZ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sz="2800" b="1" dirty="0" smtClean="0">
                <a:solidFill>
                  <a:srgbClr val="C00000"/>
                </a:solidFill>
              </a:rPr>
              <a:t>K návrhu na zápis se dokládá: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Zakládací listina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Doklady dokazující splnění podmínek stanovených ZOPS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V případě PO doklad o existenci a IČ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Sídlo, výpis z KN a souhlas majitele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Ředitel a členové SR a DR výpis z RT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Doklady ke splnění zvláštních podmínek</a:t>
            </a:r>
          </a:p>
          <a:p>
            <a:pPr marL="514350" indent="-514350">
              <a:buFont typeface="+mj-lt"/>
              <a:buAutoNum type="arabicPeriod"/>
            </a:pPr>
            <a:endParaRPr lang="cs-CZ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338</TotalTime>
  <Words>1557</Words>
  <Application>Microsoft Office PowerPoint</Application>
  <PresentationFormat>Předvádění na obrazovce (4:3)</PresentationFormat>
  <Paragraphs>211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Tok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Wendy</dc:creator>
  <cp:lastModifiedBy>Wendy</cp:lastModifiedBy>
  <cp:revision>11</cp:revision>
  <dcterms:created xsi:type="dcterms:W3CDTF">2011-04-11T04:36:12Z</dcterms:created>
  <dcterms:modified xsi:type="dcterms:W3CDTF">2012-03-11T20:02:16Z</dcterms:modified>
</cp:coreProperties>
</file>