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0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2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343019-58B3-4743-B92A-17EF1C94E4F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43044B6-1CF5-4F3D-9DEB-7DC7D48CECFF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Chráněná pracovní dílna</a:t>
          </a:r>
          <a:endParaRPr lang="cs-CZ" b="1" dirty="0">
            <a:solidFill>
              <a:schemeClr val="bg1"/>
            </a:solidFill>
          </a:endParaRPr>
        </a:p>
      </dgm:t>
    </dgm:pt>
    <dgm:pt modelId="{92CB9E6B-96E6-42B7-A42F-C14A278764E1}" type="parTrans" cxnId="{43132CAD-873E-4A61-AECF-EA9194D49BA0}">
      <dgm:prSet/>
      <dgm:spPr/>
      <dgm:t>
        <a:bodyPr/>
        <a:lstStyle/>
        <a:p>
          <a:endParaRPr lang="cs-CZ"/>
        </a:p>
      </dgm:t>
    </dgm:pt>
    <dgm:pt modelId="{471B207E-64FD-415D-98FB-6B219567577A}" type="sibTrans" cxnId="{43132CAD-873E-4A61-AECF-EA9194D49BA0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cs-CZ"/>
        </a:p>
      </dgm:t>
    </dgm:pt>
    <dgm:pt modelId="{C2035D17-0D1D-4892-8D2F-35E916CFA69B}">
      <dgm:prSet phldrT="[Text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Sociální firma</a:t>
          </a:r>
          <a:endParaRPr lang="cs-CZ" b="1" dirty="0">
            <a:solidFill>
              <a:schemeClr val="bg1"/>
            </a:solidFill>
          </a:endParaRPr>
        </a:p>
      </dgm:t>
    </dgm:pt>
    <dgm:pt modelId="{5C968D70-FE0A-4039-B29F-E39A046ABD84}" type="parTrans" cxnId="{DB7DFF0A-A332-47E3-A1FC-3EA13E9D7028}">
      <dgm:prSet/>
      <dgm:spPr/>
      <dgm:t>
        <a:bodyPr/>
        <a:lstStyle/>
        <a:p>
          <a:endParaRPr lang="cs-CZ"/>
        </a:p>
      </dgm:t>
    </dgm:pt>
    <dgm:pt modelId="{30F3B097-3E9F-4B2C-8D5B-7E6ED04EFA42}" type="sibTrans" cxnId="{DB7DFF0A-A332-47E3-A1FC-3EA13E9D7028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endParaRPr lang="cs-CZ"/>
        </a:p>
      </dgm:t>
    </dgm:pt>
    <dgm:pt modelId="{7066AF4C-C9E0-4187-ACD5-EF1C761AC954}">
      <dgm:prSet phldrT="[Text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cs-CZ" b="1" dirty="0" smtClean="0">
              <a:solidFill>
                <a:schemeClr val="bg1"/>
              </a:solidFill>
            </a:rPr>
            <a:t>Společensky odpovědná firma</a:t>
          </a:r>
          <a:endParaRPr lang="cs-CZ" b="1" dirty="0">
            <a:solidFill>
              <a:schemeClr val="bg1"/>
            </a:solidFill>
          </a:endParaRPr>
        </a:p>
      </dgm:t>
    </dgm:pt>
    <dgm:pt modelId="{EB883C9F-F721-4CD2-9FC4-2342016895F1}" type="parTrans" cxnId="{30151C93-9631-4D6F-B071-DECF4543D95E}">
      <dgm:prSet/>
      <dgm:spPr/>
      <dgm:t>
        <a:bodyPr/>
        <a:lstStyle/>
        <a:p>
          <a:endParaRPr lang="cs-CZ"/>
        </a:p>
      </dgm:t>
    </dgm:pt>
    <dgm:pt modelId="{88745792-2367-4701-AB43-1E9BDD3ADC51}" type="sibTrans" cxnId="{30151C93-9631-4D6F-B071-DECF4543D95E}">
      <dgm:prSet/>
      <dgm:spPr/>
      <dgm:t>
        <a:bodyPr/>
        <a:lstStyle/>
        <a:p>
          <a:endParaRPr lang="cs-CZ"/>
        </a:p>
      </dgm:t>
    </dgm:pt>
    <dgm:pt modelId="{0A76C794-C99A-459C-8F39-A18B64730676}">
      <dgm:prSet phldrT="[Text]"/>
      <dgm:spPr/>
      <dgm:t>
        <a:bodyPr/>
        <a:lstStyle/>
        <a:p>
          <a:r>
            <a:rPr lang="cs-CZ" b="0" dirty="0" smtClean="0">
              <a:solidFill>
                <a:schemeClr val="bg1"/>
              </a:solidFill>
            </a:rPr>
            <a:t>Běžná firma</a:t>
          </a:r>
          <a:endParaRPr lang="cs-CZ" b="0" dirty="0">
            <a:solidFill>
              <a:schemeClr val="bg1"/>
            </a:solidFill>
          </a:endParaRPr>
        </a:p>
      </dgm:t>
    </dgm:pt>
    <dgm:pt modelId="{52F38BC4-6B54-4C4F-AFB8-A6E702E9C16D}" type="parTrans" cxnId="{08977078-7651-4E5F-B09D-313EEE5A30A6}">
      <dgm:prSet/>
      <dgm:spPr/>
      <dgm:t>
        <a:bodyPr/>
        <a:lstStyle/>
        <a:p>
          <a:endParaRPr lang="cs-CZ"/>
        </a:p>
      </dgm:t>
    </dgm:pt>
    <dgm:pt modelId="{ADBB7BCC-15CC-4216-9985-3DF83E945016}" type="sibTrans" cxnId="{08977078-7651-4E5F-B09D-313EEE5A30A6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cs-CZ"/>
        </a:p>
      </dgm:t>
    </dgm:pt>
    <dgm:pt modelId="{FDCD5E2C-9E71-40A1-8D27-881A86620DFE}" type="pres">
      <dgm:prSet presAssocID="{53343019-58B3-4743-B92A-17EF1C94E4F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33A45B0-7A78-434F-910B-2B6D8F3F0E7A}" type="pres">
      <dgm:prSet presAssocID="{343044B6-1CF5-4F3D-9DEB-7DC7D48CECF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9D7986-D108-4959-BFC3-388A977714DF}" type="pres">
      <dgm:prSet presAssocID="{471B207E-64FD-415D-98FB-6B219567577A}" presName="sibTrans" presStyleLbl="sibTrans2D1" presStyleIdx="0" presStyleCnt="4"/>
      <dgm:spPr/>
      <dgm:t>
        <a:bodyPr/>
        <a:lstStyle/>
        <a:p>
          <a:endParaRPr lang="cs-CZ"/>
        </a:p>
      </dgm:t>
    </dgm:pt>
    <dgm:pt modelId="{F1725A8D-FF78-457A-90BA-14AA4EAAC1D6}" type="pres">
      <dgm:prSet presAssocID="{471B207E-64FD-415D-98FB-6B219567577A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6009FC74-6034-41D2-9010-5D1B0B44F524}" type="pres">
      <dgm:prSet presAssocID="{C2035D17-0D1D-4892-8D2F-35E916CFA69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57282A-878E-4BAC-AFCB-17D3D3D01406}" type="pres">
      <dgm:prSet presAssocID="{30F3B097-3E9F-4B2C-8D5B-7E6ED04EFA42}" presName="sibTrans" presStyleLbl="sibTrans2D1" presStyleIdx="1" presStyleCnt="4"/>
      <dgm:spPr/>
      <dgm:t>
        <a:bodyPr/>
        <a:lstStyle/>
        <a:p>
          <a:endParaRPr lang="cs-CZ"/>
        </a:p>
      </dgm:t>
    </dgm:pt>
    <dgm:pt modelId="{E97E85E7-6D86-40C7-95C7-21FB8CB3F167}" type="pres">
      <dgm:prSet presAssocID="{30F3B097-3E9F-4B2C-8D5B-7E6ED04EFA42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465B84FA-D41F-4375-B948-B57B61660E86}" type="pres">
      <dgm:prSet presAssocID="{7066AF4C-C9E0-4187-ACD5-EF1C761AC9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64A4D6-9978-467B-B86D-726094107C9B}" type="pres">
      <dgm:prSet presAssocID="{88745792-2367-4701-AB43-1E9BDD3ADC51}" presName="sibTrans" presStyleLbl="sibTrans2D1" presStyleIdx="2" presStyleCnt="4"/>
      <dgm:spPr/>
      <dgm:t>
        <a:bodyPr/>
        <a:lstStyle/>
        <a:p>
          <a:endParaRPr lang="cs-CZ"/>
        </a:p>
      </dgm:t>
    </dgm:pt>
    <dgm:pt modelId="{BFA0A6D0-2904-4624-AE74-57CF8A2688BA}" type="pres">
      <dgm:prSet presAssocID="{88745792-2367-4701-AB43-1E9BDD3ADC51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91DB0F37-24D2-4631-AFB1-3921813B99E1}" type="pres">
      <dgm:prSet presAssocID="{0A76C794-C99A-459C-8F39-A18B6473067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0AB0C3-0667-4BB4-9316-5AC359B7E81C}" type="pres">
      <dgm:prSet presAssocID="{ADBB7BCC-15CC-4216-9985-3DF83E945016}" presName="sibTrans" presStyleLbl="sibTrans2D1" presStyleIdx="3" presStyleCnt="4"/>
      <dgm:spPr/>
      <dgm:t>
        <a:bodyPr/>
        <a:lstStyle/>
        <a:p>
          <a:endParaRPr lang="cs-CZ"/>
        </a:p>
      </dgm:t>
    </dgm:pt>
    <dgm:pt modelId="{1437BA68-3F1F-4F36-ABDD-1B7745F2ABC2}" type="pres">
      <dgm:prSet presAssocID="{ADBB7BCC-15CC-4216-9985-3DF83E945016}" presName="connectorText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A0B3E55B-997B-4ADF-BFF0-793F28E7E912}" type="presOf" srcId="{88745792-2367-4701-AB43-1E9BDD3ADC51}" destId="{1F64A4D6-9978-467B-B86D-726094107C9B}" srcOrd="0" destOrd="0" presId="urn:microsoft.com/office/officeart/2005/8/layout/cycle2"/>
    <dgm:cxn modelId="{099A2552-C4D7-4248-9B4E-B4195843BCBE}" type="presOf" srcId="{471B207E-64FD-415D-98FB-6B219567577A}" destId="{F99D7986-D108-4959-BFC3-388A977714DF}" srcOrd="0" destOrd="0" presId="urn:microsoft.com/office/officeart/2005/8/layout/cycle2"/>
    <dgm:cxn modelId="{3BB366C3-C77A-4D43-9A06-0C7130549374}" type="presOf" srcId="{0A76C794-C99A-459C-8F39-A18B64730676}" destId="{91DB0F37-24D2-4631-AFB1-3921813B99E1}" srcOrd="0" destOrd="0" presId="urn:microsoft.com/office/officeart/2005/8/layout/cycle2"/>
    <dgm:cxn modelId="{A0695FE5-2AF9-404B-B3C9-A08AF1D95591}" type="presOf" srcId="{ADBB7BCC-15CC-4216-9985-3DF83E945016}" destId="{940AB0C3-0667-4BB4-9316-5AC359B7E81C}" srcOrd="0" destOrd="0" presId="urn:microsoft.com/office/officeart/2005/8/layout/cycle2"/>
    <dgm:cxn modelId="{6E28C9F0-D00C-4906-BB39-B7F26629D6F3}" type="presOf" srcId="{C2035D17-0D1D-4892-8D2F-35E916CFA69B}" destId="{6009FC74-6034-41D2-9010-5D1B0B44F524}" srcOrd="0" destOrd="0" presId="urn:microsoft.com/office/officeart/2005/8/layout/cycle2"/>
    <dgm:cxn modelId="{30151C93-9631-4D6F-B071-DECF4543D95E}" srcId="{53343019-58B3-4743-B92A-17EF1C94E4FD}" destId="{7066AF4C-C9E0-4187-ACD5-EF1C761AC954}" srcOrd="2" destOrd="0" parTransId="{EB883C9F-F721-4CD2-9FC4-2342016895F1}" sibTransId="{88745792-2367-4701-AB43-1E9BDD3ADC51}"/>
    <dgm:cxn modelId="{43132CAD-873E-4A61-AECF-EA9194D49BA0}" srcId="{53343019-58B3-4743-B92A-17EF1C94E4FD}" destId="{343044B6-1CF5-4F3D-9DEB-7DC7D48CECFF}" srcOrd="0" destOrd="0" parTransId="{92CB9E6B-96E6-42B7-A42F-C14A278764E1}" sibTransId="{471B207E-64FD-415D-98FB-6B219567577A}"/>
    <dgm:cxn modelId="{B7A86DC2-187B-4E36-8A78-F4427F42C6E5}" type="presOf" srcId="{343044B6-1CF5-4F3D-9DEB-7DC7D48CECFF}" destId="{633A45B0-7A78-434F-910B-2B6D8F3F0E7A}" srcOrd="0" destOrd="0" presId="urn:microsoft.com/office/officeart/2005/8/layout/cycle2"/>
    <dgm:cxn modelId="{75C9FBB4-27C2-440F-AC04-B77B53CB4FBB}" type="presOf" srcId="{ADBB7BCC-15CC-4216-9985-3DF83E945016}" destId="{1437BA68-3F1F-4F36-ABDD-1B7745F2ABC2}" srcOrd="1" destOrd="0" presId="urn:microsoft.com/office/officeart/2005/8/layout/cycle2"/>
    <dgm:cxn modelId="{47C345B4-BC91-488F-8F92-77D3600FE7A2}" type="presOf" srcId="{30F3B097-3E9F-4B2C-8D5B-7E6ED04EFA42}" destId="{E97E85E7-6D86-40C7-95C7-21FB8CB3F167}" srcOrd="1" destOrd="0" presId="urn:microsoft.com/office/officeart/2005/8/layout/cycle2"/>
    <dgm:cxn modelId="{B444456C-231F-4BB6-B5EB-BF8A9C52E9B0}" type="presOf" srcId="{53343019-58B3-4743-B92A-17EF1C94E4FD}" destId="{FDCD5E2C-9E71-40A1-8D27-881A86620DFE}" srcOrd="0" destOrd="0" presId="urn:microsoft.com/office/officeart/2005/8/layout/cycle2"/>
    <dgm:cxn modelId="{39707826-B357-421E-9D62-2B93BC88AC4A}" type="presOf" srcId="{30F3B097-3E9F-4B2C-8D5B-7E6ED04EFA42}" destId="{B057282A-878E-4BAC-AFCB-17D3D3D01406}" srcOrd="0" destOrd="0" presId="urn:microsoft.com/office/officeart/2005/8/layout/cycle2"/>
    <dgm:cxn modelId="{46E20695-3F7F-4B86-A68E-1F702289632C}" type="presOf" srcId="{471B207E-64FD-415D-98FB-6B219567577A}" destId="{F1725A8D-FF78-457A-90BA-14AA4EAAC1D6}" srcOrd="1" destOrd="0" presId="urn:microsoft.com/office/officeart/2005/8/layout/cycle2"/>
    <dgm:cxn modelId="{08977078-7651-4E5F-B09D-313EEE5A30A6}" srcId="{53343019-58B3-4743-B92A-17EF1C94E4FD}" destId="{0A76C794-C99A-459C-8F39-A18B64730676}" srcOrd="3" destOrd="0" parTransId="{52F38BC4-6B54-4C4F-AFB8-A6E702E9C16D}" sibTransId="{ADBB7BCC-15CC-4216-9985-3DF83E945016}"/>
    <dgm:cxn modelId="{4B680261-D7E1-4A40-9272-AB82A42D4688}" type="presOf" srcId="{88745792-2367-4701-AB43-1E9BDD3ADC51}" destId="{BFA0A6D0-2904-4624-AE74-57CF8A2688BA}" srcOrd="1" destOrd="0" presId="urn:microsoft.com/office/officeart/2005/8/layout/cycle2"/>
    <dgm:cxn modelId="{DB7DFF0A-A332-47E3-A1FC-3EA13E9D7028}" srcId="{53343019-58B3-4743-B92A-17EF1C94E4FD}" destId="{C2035D17-0D1D-4892-8D2F-35E916CFA69B}" srcOrd="1" destOrd="0" parTransId="{5C968D70-FE0A-4039-B29F-E39A046ABD84}" sibTransId="{30F3B097-3E9F-4B2C-8D5B-7E6ED04EFA42}"/>
    <dgm:cxn modelId="{7D60B028-0C7F-4A09-829F-729978D06897}" type="presOf" srcId="{7066AF4C-C9E0-4187-ACD5-EF1C761AC954}" destId="{465B84FA-D41F-4375-B948-B57B61660E86}" srcOrd="0" destOrd="0" presId="urn:microsoft.com/office/officeart/2005/8/layout/cycle2"/>
    <dgm:cxn modelId="{34783DE8-E988-4E4D-BFA7-4BF63649E38C}" type="presParOf" srcId="{FDCD5E2C-9E71-40A1-8D27-881A86620DFE}" destId="{633A45B0-7A78-434F-910B-2B6D8F3F0E7A}" srcOrd="0" destOrd="0" presId="urn:microsoft.com/office/officeart/2005/8/layout/cycle2"/>
    <dgm:cxn modelId="{438E6A40-5962-4A0E-940C-59B8EB27DB6A}" type="presParOf" srcId="{FDCD5E2C-9E71-40A1-8D27-881A86620DFE}" destId="{F99D7986-D108-4959-BFC3-388A977714DF}" srcOrd="1" destOrd="0" presId="urn:microsoft.com/office/officeart/2005/8/layout/cycle2"/>
    <dgm:cxn modelId="{8B96818C-B1B0-4634-A7B0-F4F4361905B9}" type="presParOf" srcId="{F99D7986-D108-4959-BFC3-388A977714DF}" destId="{F1725A8D-FF78-457A-90BA-14AA4EAAC1D6}" srcOrd="0" destOrd="0" presId="urn:microsoft.com/office/officeart/2005/8/layout/cycle2"/>
    <dgm:cxn modelId="{23DE3D0E-C7AE-41B9-8E00-D7AEFF2FE0A1}" type="presParOf" srcId="{FDCD5E2C-9E71-40A1-8D27-881A86620DFE}" destId="{6009FC74-6034-41D2-9010-5D1B0B44F524}" srcOrd="2" destOrd="0" presId="urn:microsoft.com/office/officeart/2005/8/layout/cycle2"/>
    <dgm:cxn modelId="{32BFBD2A-EAF4-42D1-9A63-48F8725D814C}" type="presParOf" srcId="{FDCD5E2C-9E71-40A1-8D27-881A86620DFE}" destId="{B057282A-878E-4BAC-AFCB-17D3D3D01406}" srcOrd="3" destOrd="0" presId="urn:microsoft.com/office/officeart/2005/8/layout/cycle2"/>
    <dgm:cxn modelId="{F5363F92-B797-4B6E-9A25-045F8250C041}" type="presParOf" srcId="{B057282A-878E-4BAC-AFCB-17D3D3D01406}" destId="{E97E85E7-6D86-40C7-95C7-21FB8CB3F167}" srcOrd="0" destOrd="0" presId="urn:microsoft.com/office/officeart/2005/8/layout/cycle2"/>
    <dgm:cxn modelId="{9F72BC9B-90A3-4B32-9A29-3DC78F03CBB4}" type="presParOf" srcId="{FDCD5E2C-9E71-40A1-8D27-881A86620DFE}" destId="{465B84FA-D41F-4375-B948-B57B61660E86}" srcOrd="4" destOrd="0" presId="urn:microsoft.com/office/officeart/2005/8/layout/cycle2"/>
    <dgm:cxn modelId="{1EACB1C2-6062-4F34-A047-2B23AEDE2997}" type="presParOf" srcId="{FDCD5E2C-9E71-40A1-8D27-881A86620DFE}" destId="{1F64A4D6-9978-467B-B86D-726094107C9B}" srcOrd="5" destOrd="0" presId="urn:microsoft.com/office/officeart/2005/8/layout/cycle2"/>
    <dgm:cxn modelId="{FED33DA1-D151-4AE8-AF8D-CFA3EB05E631}" type="presParOf" srcId="{1F64A4D6-9978-467B-B86D-726094107C9B}" destId="{BFA0A6D0-2904-4624-AE74-57CF8A2688BA}" srcOrd="0" destOrd="0" presId="urn:microsoft.com/office/officeart/2005/8/layout/cycle2"/>
    <dgm:cxn modelId="{19588F66-DC87-485B-A1AB-0B22597E8C52}" type="presParOf" srcId="{FDCD5E2C-9E71-40A1-8D27-881A86620DFE}" destId="{91DB0F37-24D2-4631-AFB1-3921813B99E1}" srcOrd="6" destOrd="0" presId="urn:microsoft.com/office/officeart/2005/8/layout/cycle2"/>
    <dgm:cxn modelId="{77300B42-6D7F-4CC5-A4FC-4D4055F2B584}" type="presParOf" srcId="{FDCD5E2C-9E71-40A1-8D27-881A86620DFE}" destId="{940AB0C3-0667-4BB4-9316-5AC359B7E81C}" srcOrd="7" destOrd="0" presId="urn:microsoft.com/office/officeart/2005/8/layout/cycle2"/>
    <dgm:cxn modelId="{7A95E26B-D842-4D69-9E94-D6AED1D2B65B}" type="presParOf" srcId="{940AB0C3-0667-4BB4-9316-5AC359B7E81C}" destId="{1437BA68-3F1F-4F36-ABDD-1B7745F2ABC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19.2.2012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19.2.2012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19.2.2012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19.2.2012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19.2.2012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19.2.2012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19.2.2012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19.2.2012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19.2.2012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19.2.2012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08F00D1-84F9-48F5-951F-43ABD7998443}" type="datetimeFigureOut">
              <a:rPr lang="cs-CZ" smtClean="0"/>
              <a:pPr/>
              <a:t>19.2.2012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08F00D1-84F9-48F5-951F-43ABD7998443}" type="datetimeFigureOut">
              <a:rPr lang="cs-CZ" smtClean="0"/>
              <a:pPr/>
              <a:t>19.2.2012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4826CF1-666F-427B-95E9-16610E59BC31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hyperlink" Target="http://www.socialfirms.org.uk/socialfirms/socialfirms.asp" TargetMode="Externa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72632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Sociální podnik / sociální firma   (SF)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7056" y="1196752"/>
            <a:ext cx="81014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accent5"/>
                </a:solidFill>
              </a:rPr>
              <a:t> původně britský model zaměstnávání  </a:t>
            </a:r>
          </a:p>
          <a:p>
            <a:r>
              <a:rPr lang="cs-CZ" sz="3200" b="1" dirty="0" smtClean="0">
                <a:solidFill>
                  <a:schemeClr val="accent5"/>
                </a:solidFill>
              </a:rPr>
              <a:t>  znevýhodněných osob</a:t>
            </a:r>
          </a:p>
          <a:p>
            <a:r>
              <a:rPr lang="cs-CZ" sz="3200" b="1" dirty="0">
                <a:solidFill>
                  <a:schemeClr val="accent5"/>
                </a:solidFill>
              </a:rPr>
              <a:t> </a:t>
            </a:r>
            <a:r>
              <a:rPr lang="cs-CZ" sz="3200" b="1" dirty="0" smtClean="0">
                <a:solidFill>
                  <a:schemeClr val="accent5"/>
                </a:solidFill>
              </a:rPr>
              <a:t> / inspirace italskými sociálnímu družstvy</a:t>
            </a:r>
          </a:p>
          <a:p>
            <a:r>
              <a:rPr lang="cs-CZ" sz="3200" b="1" dirty="0">
                <a:solidFill>
                  <a:schemeClr val="accent5"/>
                </a:solidFill>
              </a:rPr>
              <a:t> </a:t>
            </a:r>
            <a:r>
              <a:rPr lang="cs-CZ" sz="3200" b="1" dirty="0" smtClean="0">
                <a:solidFill>
                  <a:schemeClr val="accent5"/>
                </a:solidFill>
              </a:rPr>
              <a:t>   a německými tzv. integračními firmami /</a:t>
            </a:r>
            <a:endParaRPr lang="cs-CZ" sz="3200" b="1" dirty="0">
              <a:solidFill>
                <a:schemeClr val="accent5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364502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5"/>
                </a:solidFill>
              </a:rPr>
              <a:t>„</a:t>
            </a:r>
            <a:r>
              <a:rPr lang="cs-CZ" sz="3600" b="1" dirty="0" smtClean="0">
                <a:solidFill>
                  <a:schemeClr val="accent5"/>
                </a:solidFill>
              </a:rPr>
              <a:t>Social</a:t>
            </a:r>
            <a:r>
              <a:rPr lang="cs-CZ" sz="3600" b="1" dirty="0" smtClean="0">
                <a:solidFill>
                  <a:schemeClr val="accent5"/>
                </a:solidFill>
              </a:rPr>
              <a:t> </a:t>
            </a:r>
            <a:r>
              <a:rPr lang="cs-CZ" sz="3600" b="1" dirty="0" smtClean="0">
                <a:solidFill>
                  <a:schemeClr val="accent5"/>
                </a:solidFill>
              </a:rPr>
              <a:t>Firms</a:t>
            </a:r>
            <a:r>
              <a:rPr lang="cs-CZ" sz="3600" b="1" dirty="0" smtClean="0">
                <a:solidFill>
                  <a:schemeClr val="accent5"/>
                </a:solidFill>
              </a:rPr>
              <a:t> UK“ = podpůrná organizace pro více než 100 firem v GB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5085184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Values</a:t>
            </a:r>
            <a:r>
              <a:rPr lang="cs-CZ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based</a:t>
            </a:r>
            <a:r>
              <a:rPr lang="cs-CZ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checklist</a:t>
            </a:r>
            <a:r>
              <a:rPr lang="cs-CZ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/2002/ - seznam kritérií,</a:t>
            </a:r>
          </a:p>
          <a:p>
            <a:r>
              <a:rPr lang="cs-CZ" sz="32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k</a:t>
            </a:r>
            <a:r>
              <a:rPr lang="cs-CZ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teré popisují sociální firmu a které by měly všechny  SF splňovat</a:t>
            </a:r>
            <a:endParaRPr lang="cs-CZ" sz="32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3861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Sociální firma v ČR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556792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SF je konkurenceschopný 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podnikatelský subjekt</a:t>
            </a: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působící na běžném trhu, jehož účelem je vytvářet 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pracovní příležitosti </a:t>
            </a: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pro osoby výrazně znevýhodněné na trhu práce a k tomu jim poskytovat přiměřenou 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pracovní a psychosociální podporu</a:t>
            </a: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.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700808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SF je podnikatelský subjekt</a:t>
            </a:r>
          </a:p>
          <a:p>
            <a:pPr marL="742950" indent="-742950"/>
            <a:endParaRPr lang="cs-CZ" sz="3600" b="1" dirty="0" smtClean="0">
              <a:solidFill>
                <a:schemeClr val="accent5"/>
              </a:solidFill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SF je min. z 50% financována         z prodeje vlastních produktů         či služeb </a:t>
            </a:r>
            <a:endParaRPr lang="cs-CZ" sz="3600" b="1" dirty="0">
              <a:solidFill>
                <a:schemeClr val="accent5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11560" y="692696"/>
            <a:ext cx="53639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Sociální firma podniká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196752"/>
            <a:ext cx="82809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22 – 55% zdravotně či sociálně znevýhodněných na trhu práce</a:t>
            </a:r>
            <a:endParaRPr lang="cs-CZ" sz="1600" b="1" dirty="0" smtClean="0">
              <a:solidFill>
                <a:schemeClr val="accent5"/>
              </a:solidFill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zaměstnanci  dostávají mzdu dle výše úvazku a druhu práce v daném regionu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pracovní podmínky jsou pro všechny zaměstnance stejné</a:t>
            </a: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všichni zaměstnanci mají stejná práva a povinnosti</a:t>
            </a:r>
            <a:endParaRPr lang="cs-CZ" sz="3600" b="1" dirty="0">
              <a:solidFill>
                <a:schemeClr val="accent5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7544" y="404664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2.  Sociální firma zaměstnává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268760"/>
            <a:ext cx="82809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endParaRPr lang="cs-CZ" sz="24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získání pracovních návyků a dovedností</a:t>
            </a:r>
          </a:p>
          <a:p>
            <a:pPr marL="742950" indent="-742950"/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udržení si pracovního místa</a:t>
            </a:r>
          </a:p>
          <a:p>
            <a:pPr marL="742950" indent="-742950"/>
            <a:endParaRPr lang="cs-CZ" sz="1600" b="1" dirty="0" smtClean="0">
              <a:solidFill>
                <a:schemeClr val="accent5"/>
              </a:solidFill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zvyšování konkurenceschopnosti znevýhodněných zaměstnanců</a:t>
            </a:r>
          </a:p>
          <a:p>
            <a:pPr marL="742950" indent="-742950"/>
            <a:endParaRPr lang="cs-CZ" sz="1600" b="1" dirty="0" smtClean="0">
              <a:solidFill>
                <a:schemeClr val="accent5"/>
              </a:solidFill>
            </a:endParaRPr>
          </a:p>
          <a:p>
            <a:pPr marL="742950" indent="-742950"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postupný odchod znevýhodněných zaměstnanců na otevřený trh práce</a:t>
            </a:r>
            <a:endParaRPr lang="cs-CZ" sz="3600" b="1" dirty="0">
              <a:solidFill>
                <a:schemeClr val="accent5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548680"/>
            <a:ext cx="55835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3.  Sociální firma podporuje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692696"/>
            <a:ext cx="84969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5"/>
                </a:solidFill>
              </a:rPr>
              <a:t>Sociální firmy jsou vhodné pro ty cílové skupiny, které mají na trh práce nejobtížnější přístup a potřebují při výkonu pracovní činnosti dlouhodobou nebo opakovanou pracovní a psycho- sociální podporu.</a:t>
            </a:r>
          </a:p>
          <a:p>
            <a:endParaRPr lang="cs-CZ" sz="3600" b="1" dirty="0">
              <a:solidFill>
                <a:schemeClr val="accent5"/>
              </a:solidFill>
            </a:endParaRPr>
          </a:p>
          <a:p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Sociální firmy jsou mezistupněm mezi chráněnou dílnou a běžnou firmou.</a:t>
            </a:r>
            <a:endParaRPr lang="cs-CZ" sz="36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google.cz/url?source=imglanding&amp;ct=img&amp;q=http://www.dinf.ne.jp/doc/english/conf/int_seminar/seminar20070128/img/kouen2se01.jpg&amp;sa=X&amp;ei=j0FBT4_2MoL0-gbgl-S3BQ&amp;ved=0CAwQ8wc4Eg&amp;usg=AFQjCNFD_58J9kDN5u5Qk4bzkc1w3GAU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548680"/>
            <a:ext cx="7392819" cy="5544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467544" y="332656"/>
          <a:ext cx="8208912" cy="638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462498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základní vymezení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zřizovatel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právní statut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účel založení</a:t>
            </a:r>
          </a:p>
          <a:p>
            <a:pPr>
              <a:buFont typeface="Arial" pitchFamily="34" charset="0"/>
              <a:buChar char="•"/>
            </a:pPr>
            <a:endParaRPr lang="cs-CZ" sz="36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3429000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cs-CZ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2.	</a:t>
            </a:r>
            <a:r>
              <a:rPr lang="cs-CZ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podnikání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podnikání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financování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provoz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informovanost a prezentace</a:t>
            </a:r>
          </a:p>
          <a:p>
            <a:pPr>
              <a:buFont typeface="Arial" pitchFamily="34" charset="0"/>
              <a:buChar char="•"/>
            </a:pPr>
            <a:endParaRPr lang="cs-CZ" sz="36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831785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/>
            <a:r>
              <a:rPr lang="cs-CZ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3.	zaměstnávání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znevýhodnění zaměstnanci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pracovní smlouvy a mzdy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etické principy a vnitřní komunikace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organizační struktura</a:t>
            </a:r>
          </a:p>
          <a:p>
            <a:pPr>
              <a:buFont typeface="Arial" pitchFamily="34" charset="0"/>
              <a:buChar char="•"/>
            </a:pPr>
            <a:endParaRPr lang="cs-CZ" sz="36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3429000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cs-CZ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4.</a:t>
            </a:r>
            <a:r>
              <a:rPr lang="cs-CZ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podpora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adaptace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udržení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profesní rozvoj</a:t>
            </a:r>
          </a:p>
          <a:p>
            <a:pPr marL="742950" indent="-742950"/>
            <a:r>
              <a:rPr lang="cs-CZ" sz="36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	</a:t>
            </a:r>
            <a:r>
              <a:rPr lang="cs-CZ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- spolupráce</a:t>
            </a:r>
          </a:p>
          <a:p>
            <a:pPr>
              <a:buFont typeface="Arial" pitchFamily="34" charset="0"/>
              <a:buChar char="•"/>
            </a:pPr>
            <a:endParaRPr lang="cs-CZ" sz="36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404664"/>
            <a:ext cx="50161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Standardy sociální firmy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124744"/>
            <a:ext cx="820288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Cílem standardů je zajištění transparentnosti</a:t>
            </a:r>
          </a:p>
          <a:p>
            <a:r>
              <a:rPr lang="cs-CZ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sociálních firem ve vztahu k:</a:t>
            </a:r>
            <a:endParaRPr lang="cs-CZ" sz="32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35178" y="2492896"/>
            <a:ext cx="880882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zákazníkům</a:t>
            </a: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zaměstnancům</a:t>
            </a: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veřejným institucím</a:t>
            </a: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organizacím a agenturám</a:t>
            </a: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poskytovatelům služeb v oblasti zaměstnanosti</a:t>
            </a: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donátorům a investorům</a:t>
            </a:r>
          </a:p>
          <a:p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88640"/>
            <a:ext cx="82809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accent2"/>
                </a:solidFill>
              </a:rPr>
              <a:t>To work in a social firm </a:t>
            </a:r>
          </a:p>
          <a:p>
            <a:r>
              <a:rPr lang="en-US" sz="3200" b="1" dirty="0" smtClean="0"/>
              <a:t>A social firm is for people who find it hard to work otherwise. They might be on benefits that would stop if they had another job. </a:t>
            </a:r>
            <a:r>
              <a:rPr lang="cs-CZ" sz="3200" b="1" dirty="0" smtClean="0"/>
              <a:t>        </a:t>
            </a:r>
            <a:r>
              <a:rPr lang="en-US" sz="3200" b="1" dirty="0" smtClean="0"/>
              <a:t>Or perhaps they would find it difficult to work in an other workplace. Maybe they need extra support to be able to work. </a:t>
            </a:r>
            <a:endParaRPr lang="cs-CZ" sz="3200" b="1" dirty="0" smtClean="0"/>
          </a:p>
          <a:p>
            <a:endParaRPr lang="cs-CZ" sz="2400" b="1" dirty="0" smtClean="0"/>
          </a:p>
          <a:p>
            <a:r>
              <a:rPr lang="en-US" sz="2400" b="1" dirty="0" smtClean="0"/>
              <a:t>Click the button below to find out where </a:t>
            </a:r>
            <a:r>
              <a:rPr lang="cs-CZ" sz="2400" b="1" dirty="0" smtClean="0"/>
              <a:t>                                 </a:t>
            </a:r>
            <a:r>
              <a:rPr lang="en-US" sz="2400" b="1" dirty="0" smtClean="0"/>
              <a:t>there are social firms near where you stay. </a:t>
            </a:r>
            <a:endParaRPr lang="en-US" sz="2400" b="1" dirty="0"/>
          </a:p>
        </p:txBody>
      </p:sp>
      <p:pic>
        <p:nvPicPr>
          <p:cNvPr id="16386" name="Picture 2" descr="social fir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97152"/>
            <a:ext cx="2790310" cy="1800200"/>
          </a:xfrm>
          <a:prstGeom prst="rect">
            <a:avLst/>
          </a:prstGeom>
          <a:noFill/>
        </p:spPr>
      </p:pic>
      <p:pic>
        <p:nvPicPr>
          <p:cNvPr id="16388" name="Picture 4" descr="social fir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797152"/>
            <a:ext cx="2790310" cy="1800200"/>
          </a:xfrm>
          <a:prstGeom prst="rect">
            <a:avLst/>
          </a:prstGeom>
          <a:noFill/>
        </p:spPr>
      </p:pic>
      <p:pic>
        <p:nvPicPr>
          <p:cNvPr id="16390" name="Picture 6" descr="social fir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4797152"/>
            <a:ext cx="2790310" cy="1800200"/>
          </a:xfrm>
          <a:prstGeom prst="rect">
            <a:avLst/>
          </a:prstGeom>
          <a:noFill/>
        </p:spPr>
      </p:pic>
      <p:pic>
        <p:nvPicPr>
          <p:cNvPr id="16392" name="Picture 8" descr="social firms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3356992"/>
            <a:ext cx="1309496" cy="1275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63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5" y="404664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1 – Poslání sociální firmy:</a:t>
            </a:r>
          </a:p>
          <a:p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SF veřejně deklaruje své poslání, které obsahuje závazek podnikat, vytvářet pracovní příležitosti pro osoby znevýhodněné na trhu práce a k tomu jim poskytovat přiměřenou pracovní a </a:t>
            </a: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psychosociální </a:t>
            </a: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podporu. </a:t>
            </a: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Tomu jsou uzpůsobeny vnitřní postupy          </a:t>
            </a: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 metody řízení sociální firmy.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260648"/>
            <a:ext cx="84969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2 – Podnikání:</a:t>
            </a:r>
          </a:p>
          <a:p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SF podniká a je schopna obstát na běžném trhu. </a:t>
            </a: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Podnikání SF je etické a v souladu s platnými právními předpisy.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3501008"/>
            <a:ext cx="86409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3 – Financování:</a:t>
            </a:r>
          </a:p>
          <a:p>
            <a:endParaRPr lang="cs-CZ" sz="1600" b="1" dirty="0">
              <a:solidFill>
                <a:schemeClr val="tx2"/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SF má min 50% příjmů zajištěno z vlastní produkce. Ekonomickým cílem je finančně stabilní, dlouhodobě udržitelná                      a prosperující firma.</a:t>
            </a:r>
            <a:endParaRPr lang="cs-CZ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260648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4 – Provoz sociální firmy:</a:t>
            </a:r>
          </a:p>
          <a:p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Provoz SF je bezpečný. Zohledňuje specifické</a:t>
            </a: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Potřeby svých znevýhodněných zaměstnanců</a:t>
            </a: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Pro tento účel má zpracované provozní postupy, vč. řešení nouzových situací.  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3501008"/>
            <a:ext cx="878497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5 – Informovanost a prezentace:</a:t>
            </a:r>
          </a:p>
          <a:p>
            <a:endParaRPr lang="cs-CZ" sz="1600" b="1" dirty="0">
              <a:solidFill>
                <a:schemeClr val="tx2"/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SF otevřeně a pravdivě informuje veřejnost a ostatní podnikatelské subjekty o svém poslání a činnosti. Prezentace SF nevede ke stigmatizaci znevýhodněných osob.</a:t>
            </a:r>
            <a:endParaRPr lang="cs-CZ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6 – Znevýhodnění zaměstnanci:</a:t>
            </a:r>
          </a:p>
          <a:p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SF zaměstnává 25% - 55% znevýhodněných zaměstnanců na trhu práce v přepočtu na plné úvazky. Zejména těch, kteří potřebují delší adaptaci  a opakovanou podporu pro udržení zaměstnání.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4005064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7 – Pracovní smlouvy a mzdy:</a:t>
            </a:r>
          </a:p>
          <a:p>
            <a:endParaRPr lang="cs-CZ" sz="1600" b="1" dirty="0">
              <a:solidFill>
                <a:schemeClr val="tx2"/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Všichni zaměstnanci SF jsou v pracovně-právním vztahu s firmou a jsou za svou práci spravedlivě finančně ohodnocováni.</a:t>
            </a:r>
            <a:endParaRPr lang="cs-CZ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88640"/>
            <a:ext cx="86409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8 – Etické principy a komunikace:</a:t>
            </a:r>
          </a:p>
          <a:p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SF má stanovené etické principy a pravidla vnitřní komunikace a dbá na informovanost svých zaměstnanců.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3140968"/>
            <a:ext cx="87129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9 – Organizační struktura:</a:t>
            </a:r>
          </a:p>
          <a:p>
            <a:endParaRPr lang="cs-CZ" sz="1600" b="1" dirty="0">
              <a:solidFill>
                <a:schemeClr val="tx2"/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SF má jasně stanovenou organizační strukturu a systém řízení, který je popsán a je srozumitelný.</a:t>
            </a:r>
            <a:endParaRPr lang="cs-CZ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88640"/>
            <a:ext cx="89644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10 – Adaptace:</a:t>
            </a:r>
          </a:p>
          <a:p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SF zohledňuje potřeby svých zaměstnanců  a vytváří podmínky pro jejich úspěšnou adaptaci a kvalitní výkon práce.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3140968"/>
            <a:ext cx="871296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11 – Udržení:</a:t>
            </a:r>
          </a:p>
          <a:p>
            <a:endParaRPr lang="cs-CZ" sz="1600" b="1" dirty="0">
              <a:solidFill>
                <a:schemeClr val="tx2"/>
              </a:solidFill>
            </a:endParaRPr>
          </a:p>
          <a:p>
            <a:r>
              <a:rPr lang="cs-CZ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SF přiměřeně přizpůsobuje pracovní podmínky a prostředí potřebám svých zaměstnanců a zajišťuje jejich odborné vedení a pracovní rozvoj.</a:t>
            </a:r>
            <a:endParaRPr lang="cs-CZ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88640"/>
            <a:ext cx="89644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12 – Profesní rozvoj:</a:t>
            </a:r>
          </a:p>
          <a:p>
            <a:endParaRPr lang="cs-CZ" sz="1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SF usiluje o profesní rozvoj zaměstnanců, rozvoj dovedností a schopností, které mají vliv na pracovní výkonnost, zvyšují konkurenceschopnost a možnost uplatnit se na trhu práce.</a:t>
            </a:r>
            <a:endParaRPr lang="cs-CZ" sz="32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3501008"/>
            <a:ext cx="87129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Standard 13 – Spolupráce sociální firmy:</a:t>
            </a:r>
          </a:p>
          <a:p>
            <a:endParaRPr lang="cs-CZ" sz="1600" b="1" dirty="0">
              <a:solidFill>
                <a:schemeClr val="tx2"/>
              </a:solidFill>
            </a:endParaRPr>
          </a:p>
          <a:p>
            <a:r>
              <a:rPr lang="cs-CZ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SF spolupracuje s organizacemi a institucemi , které se zabývají problematikou zaměstnávání osob znevýhodněných na trhu práce, či jejich podporou.</a:t>
            </a:r>
            <a:endParaRPr lang="cs-CZ" sz="32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5982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Charakteristika sociální firmy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C:\Users\Wendy\AppData\Local\Microsoft\Windows\Temporary Internet Files\Content.IE5\D5OROJNZ\MP90030925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980728"/>
            <a:ext cx="2438400" cy="3657600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467544" y="1196752"/>
            <a:ext cx="2427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 podnikání</a:t>
            </a:r>
            <a:endParaRPr lang="cs-CZ" sz="3600" b="1" dirty="0">
              <a:solidFill>
                <a:schemeClr val="accent5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1916832"/>
            <a:ext cx="32239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 zaměstnávání</a:t>
            </a:r>
            <a:endParaRPr lang="cs-CZ" sz="3600" b="1" dirty="0">
              <a:solidFill>
                <a:schemeClr val="accent5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67544" y="2636912"/>
            <a:ext cx="426591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5"/>
                </a:solidFill>
              </a:rPr>
              <a:t> podpůrné pracovní </a:t>
            </a:r>
          </a:p>
          <a:p>
            <a:r>
              <a:rPr lang="cs-CZ" sz="3600" b="1" dirty="0">
                <a:solidFill>
                  <a:schemeClr val="accent5"/>
                </a:solidFill>
              </a:rPr>
              <a:t> </a:t>
            </a:r>
            <a:r>
              <a:rPr lang="cs-CZ" sz="3600" b="1" dirty="0" smtClean="0">
                <a:solidFill>
                  <a:schemeClr val="accent5"/>
                </a:solidFill>
              </a:rPr>
              <a:t>  prostředí</a:t>
            </a:r>
            <a:endParaRPr lang="cs-CZ" sz="3600" b="1" dirty="0">
              <a:solidFill>
                <a:schemeClr val="accent5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7544" y="4221088"/>
            <a:ext cx="36679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Cíle sociální firmy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7544" y="4869160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600" b="1" dirty="0" smtClean="0"/>
              <a:t>  podnikat</a:t>
            </a:r>
          </a:p>
          <a:p>
            <a:pPr>
              <a:buFont typeface="Arial" pitchFamily="34" charset="0"/>
              <a:buChar char="•"/>
            </a:pPr>
            <a:r>
              <a:rPr lang="cs-CZ" sz="3600" b="1" dirty="0"/>
              <a:t> </a:t>
            </a:r>
            <a:r>
              <a:rPr lang="cs-CZ" sz="3600" b="1" dirty="0" smtClean="0"/>
              <a:t> zaměstnávat lidi znevýhodněné na  </a:t>
            </a:r>
          </a:p>
          <a:p>
            <a:r>
              <a:rPr lang="cs-CZ" sz="3600" b="1" dirty="0"/>
              <a:t> </a:t>
            </a:r>
            <a:r>
              <a:rPr lang="cs-CZ" sz="3600" b="1" dirty="0" smtClean="0"/>
              <a:t>   běžném pracovním trhu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76672"/>
            <a:ext cx="51657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CO JE SOCIÁLNÍ FIRMA ?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pic>
        <p:nvPicPr>
          <p:cNvPr id="2050" name="Picture 2" descr="http://www.google.cz/url?source=imglanding&amp;ct=img&amp;q=http://acarainstitute.files.wordpress.com/2010/03/image_social-enterprise.png&amp;sa=X&amp;ei=vztBT7ieLo6M-wb6uOC4BQ&amp;ved=0CAsQ8wc&amp;usg=AFQjCNHVu1LXilEY56WgzCmpcLChMaKu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4158" y="-819472"/>
            <a:ext cx="2835314" cy="3024336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395536" y="1268760"/>
            <a:ext cx="804669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5"/>
                </a:solidFill>
              </a:rPr>
              <a:t>CEFEC </a:t>
            </a:r>
            <a:endParaRPr lang="cs-CZ" sz="2800" b="1" dirty="0" smtClean="0">
              <a:solidFill>
                <a:schemeClr val="accent5"/>
              </a:solidFill>
            </a:endParaRPr>
          </a:p>
          <a:p>
            <a:r>
              <a:rPr lang="cs-CZ" sz="2800" b="1" dirty="0" smtClean="0">
                <a:solidFill>
                  <a:schemeClr val="accent5"/>
                </a:solidFill>
              </a:rPr>
              <a:t>/Evropská konfederace  sociálních firem a družstev/</a:t>
            </a:r>
            <a:endParaRPr lang="cs-CZ" sz="2800" b="1" dirty="0">
              <a:solidFill>
                <a:schemeClr val="accent5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2708920"/>
            <a:ext cx="81756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Firma vytvořená za účelem zaměstnávat lidi </a:t>
            </a:r>
          </a:p>
          <a:p>
            <a:pPr marL="514350" indent="-514350"/>
            <a:r>
              <a:rPr lang="cs-CZ" sz="3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cs-CZ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    s postižením nebo jinak znevýhodněných na</a:t>
            </a:r>
          </a:p>
          <a:p>
            <a:pPr marL="514350" indent="-514350"/>
            <a:r>
              <a:rPr lang="cs-CZ" sz="3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cs-CZ" sz="32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    trhu práce</a:t>
            </a:r>
            <a:endParaRPr lang="cs-CZ" sz="3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9552" y="4653136"/>
            <a:ext cx="79736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2.  </a:t>
            </a:r>
            <a:r>
              <a:rPr lang="cs-CZ" sz="3200" dirty="0" smtClean="0"/>
              <a:t>Firma, která užívá vlastní tržně orientované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   výroby zboží a služeb k naplňování svých 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   sociálních cílů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548680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3"/>
            </a:pPr>
            <a:r>
              <a:rPr lang="cs-CZ" sz="3200" dirty="0" smtClean="0"/>
              <a:t>Podstatný podíl zaměstnanců jsou lidé s postižením nebo jiným znevýhodněním na trhu práce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2348880"/>
            <a:ext cx="809067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4"/>
            </a:pPr>
            <a:r>
              <a:rPr lang="cs-CZ" sz="3200" dirty="0" smtClean="0"/>
              <a:t>Zaměstnanci dostávají tržní mzdu nebo plat</a:t>
            </a:r>
          </a:p>
          <a:p>
            <a:pPr marL="514350" indent="-514350"/>
            <a:r>
              <a:rPr lang="cs-CZ" sz="3200" dirty="0"/>
              <a:t> </a:t>
            </a:r>
            <a:r>
              <a:rPr lang="cs-CZ" sz="3200" dirty="0" smtClean="0"/>
              <a:t>     odpovídající výsledkům jejich práce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3645024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5"/>
            </a:pPr>
            <a:r>
              <a:rPr lang="cs-CZ" sz="3200" dirty="0" smtClean="0"/>
              <a:t>Rovné pracovní podmínky pro všechny  </a:t>
            </a:r>
          </a:p>
          <a:p>
            <a:pPr marL="514350" indent="-514350"/>
            <a:r>
              <a:rPr lang="cs-CZ" sz="3200" dirty="0"/>
              <a:t> </a:t>
            </a:r>
            <a:r>
              <a:rPr lang="cs-CZ" sz="3200" dirty="0" smtClean="0"/>
              <a:t>     zaměstnance 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4941168"/>
            <a:ext cx="70711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6"/>
            </a:pPr>
            <a:r>
              <a:rPr lang="cs-CZ" sz="3200" dirty="0" smtClean="0"/>
              <a:t>Stejná práva a povinnosti pro všechny</a:t>
            </a:r>
          </a:p>
          <a:p>
            <a:pPr marL="514350" indent="-514350"/>
            <a:r>
              <a:rPr lang="cs-CZ" sz="3200" dirty="0"/>
              <a:t> </a:t>
            </a:r>
            <a:r>
              <a:rPr lang="cs-CZ" sz="3200" dirty="0" smtClean="0"/>
              <a:t>     zaměstnance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t2.gstatic.com/images?q=tbn:ANd9GcT-3hiKiMWt2mXjp4gbj2BU4uhP8ibrfRWu8ZvHIgy5QFDFtas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88640"/>
            <a:ext cx="2387999" cy="244178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395536" y="404664"/>
            <a:ext cx="35637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Britský standard </a:t>
            </a:r>
          </a:p>
          <a:p>
            <a:r>
              <a:rPr lang="cs-CZ" sz="3600" b="1" dirty="0" smtClean="0">
                <a:solidFill>
                  <a:schemeClr val="accent2"/>
                </a:solidFill>
              </a:rPr>
              <a:t>sociální firmy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2060848"/>
            <a:ext cx="84249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alespoň 50% obratu firmy =                                                             </a:t>
            </a:r>
          </a:p>
          <a:p>
            <a:r>
              <a:rPr lang="cs-CZ" sz="36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příjmy z prodeje vlastních výrobků     </a:t>
            </a:r>
          </a:p>
          <a:p>
            <a:r>
              <a:rPr lang="cs-CZ" sz="36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nebo služeb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4221088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600" b="1" dirty="0" smtClean="0"/>
              <a:t> minimálně 25% zaměstnanců jsou </a:t>
            </a:r>
          </a:p>
          <a:p>
            <a:r>
              <a:rPr lang="cs-CZ" sz="3600" b="1" dirty="0"/>
              <a:t> </a:t>
            </a:r>
            <a:r>
              <a:rPr lang="cs-CZ" sz="3600" b="1" dirty="0" smtClean="0"/>
              <a:t> zaměstnanci se zdravotním nebo jiným  </a:t>
            </a:r>
          </a:p>
          <a:p>
            <a:r>
              <a:rPr lang="cs-CZ" sz="3600" b="1" dirty="0"/>
              <a:t> </a:t>
            </a:r>
            <a:r>
              <a:rPr lang="cs-CZ" sz="3600" b="1" dirty="0" smtClean="0"/>
              <a:t> sociálním znevýhodněním</a:t>
            </a:r>
          </a:p>
          <a:p>
            <a:r>
              <a:rPr lang="cs-CZ" sz="3600" b="1" dirty="0"/>
              <a:t> </a:t>
            </a:r>
            <a:r>
              <a:rPr lang="cs-CZ" sz="3600" b="1" dirty="0" smtClean="0"/>
              <a:t> </a:t>
            </a:r>
            <a:r>
              <a:rPr lang="cs-CZ" sz="36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/osoby ohrožené sociální exkluzí/</a:t>
            </a:r>
            <a:endParaRPr lang="cs-CZ" sz="36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945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76672"/>
            <a:ext cx="82089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SF – jedná se o ekonomicky udržitelný podnikatelský subjekt, schopný uspět na běžném trhu se zpracovaným vlastním podnikatelským plánem.</a:t>
            </a:r>
          </a:p>
          <a:p>
            <a:r>
              <a:rPr lang="cs-CZ" sz="3600" dirty="0" smtClean="0"/>
              <a:t>Cílem sociálního podniku by měla být </a:t>
            </a:r>
            <a:r>
              <a:rPr lang="cs-CZ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ekonomická soběstačnost</a:t>
            </a:r>
            <a:r>
              <a:rPr lang="cs-CZ" sz="3600" dirty="0" smtClean="0"/>
              <a:t>.</a:t>
            </a:r>
          </a:p>
          <a:p>
            <a:r>
              <a:rPr lang="cs-CZ" sz="3600" dirty="0" smtClean="0"/>
              <a:t>SF současně usiluje o naplňování svých sociálních cílů – zaměstnávat osoby se zdravotním, či sociálním znevýhodněním.</a:t>
            </a:r>
          </a:p>
          <a:p>
            <a:r>
              <a:rPr lang="cs-CZ" sz="3600" dirty="0" smtClean="0"/>
              <a:t>Pro ně SF vytváří </a:t>
            </a:r>
            <a:r>
              <a:rPr lang="cs-CZ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podpůrné a integrační prostředí.</a:t>
            </a:r>
            <a:endParaRPr lang="cs-CZ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6947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SF poskytuje svým zaměstnancům: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95536" y="1340768"/>
            <a:ext cx="64540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zaučení a získání pracovních návyků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4797152"/>
            <a:ext cx="68723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psychologickou podporu a povzbuzení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5" y="4077072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kariérní postup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636912"/>
            <a:ext cx="47371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profesní podporu a rozvoj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1988840"/>
            <a:ext cx="24304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rekvalifikaci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5536" y="3356992"/>
            <a:ext cx="3058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další vzdělávání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95536" y="5589240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 přípravu na přechod do běžného pracovního  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  prostředí 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04664"/>
            <a:ext cx="7624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</a:rPr>
              <a:t>PLATFORMA SOCIÁLNÍCH FIREM  ČR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124744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prosazuje model SF v ČR</a:t>
            </a:r>
          </a:p>
          <a:p>
            <a:endParaRPr lang="cs-CZ" sz="16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komunikuje a spolupracuje se státní správou,  </a:t>
            </a:r>
          </a:p>
          <a:p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podnikatelskou sférou, akademickou obcí        </a:t>
            </a:r>
          </a:p>
          <a:p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a širokou veřejností</a:t>
            </a:r>
          </a:p>
          <a:p>
            <a:endParaRPr lang="cs-CZ" sz="16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propaguje model a standardy SF </a:t>
            </a:r>
          </a:p>
          <a:p>
            <a:endParaRPr lang="cs-CZ" sz="16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rozvíjí síť SF v ČR</a:t>
            </a:r>
          </a:p>
          <a:p>
            <a:endParaRPr lang="cs-CZ" sz="1600" b="1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32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pořádá vzdělávací akce</a:t>
            </a:r>
            <a:endParaRPr lang="cs-CZ" sz="32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250</TotalTime>
  <Words>1049</Words>
  <Application>Microsoft Office PowerPoint</Application>
  <PresentationFormat>Předvádění na obrazovce (4:3)</PresentationFormat>
  <Paragraphs>172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Metro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Wendy</dc:creator>
  <cp:lastModifiedBy>Wendy</cp:lastModifiedBy>
  <cp:revision>2</cp:revision>
  <dcterms:created xsi:type="dcterms:W3CDTF">2012-02-19T17:42:58Z</dcterms:created>
  <dcterms:modified xsi:type="dcterms:W3CDTF">2012-02-19T21:56:08Z</dcterms:modified>
</cp:coreProperties>
</file>