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67" r:id="rId2"/>
    <p:sldId id="26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684" autoAdjust="0"/>
  </p:normalViewPr>
  <p:slideViewPr>
    <p:cSldViewPr>
      <p:cViewPr varScale="1">
        <p:scale>
          <a:sx n="48" d="100"/>
          <a:sy n="48" d="100"/>
        </p:scale>
        <p:origin x="-11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E47A1-3ABB-4020-92BD-9FBB967F6767}" type="datetimeFigureOut">
              <a:rPr lang="cs-CZ" smtClean="0"/>
              <a:pPr/>
              <a:t>2.5.2012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97A54-EDE8-4812-8BE4-2CDB810B0E3D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an event  which represents a critical threat to health, safety, security or well-being of community or other </a:t>
            </a:r>
            <a:r>
              <a:rPr lang="en-US" dirty="0" err="1" smtClean="0"/>
              <a:t>lage</a:t>
            </a:r>
            <a:r>
              <a:rPr lang="en-US" dirty="0" smtClean="0"/>
              <a:t> group of people, usually over a wide area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97A54-EDE8-4812-8BE4-2CDB810B0E3D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material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logistrical</a:t>
            </a:r>
            <a:r>
              <a:rPr lang="cs-CZ" dirty="0" smtClean="0"/>
              <a:t> </a:t>
            </a:r>
            <a:r>
              <a:rPr lang="cs-CZ" dirty="0" err="1" smtClean="0"/>
              <a:t>assistance</a:t>
            </a:r>
            <a:r>
              <a:rPr lang="cs-CZ" baseline="0" dirty="0" smtClean="0"/>
              <a:t> </a:t>
            </a:r>
            <a:r>
              <a:rPr lang="cs-CZ" baseline="0" dirty="0" err="1" smtClean="0"/>
              <a:t>provided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for</a:t>
            </a:r>
            <a:r>
              <a:rPr lang="cs-CZ" baseline="0" dirty="0" smtClean="0"/>
              <a:t> </a:t>
            </a:r>
            <a:r>
              <a:rPr lang="cs-CZ" baseline="0" dirty="0" err="1" smtClean="0"/>
              <a:t>humanitarian</a:t>
            </a:r>
            <a:r>
              <a:rPr lang="cs-CZ" baseline="0" dirty="0" smtClean="0"/>
              <a:t> </a:t>
            </a:r>
            <a:r>
              <a:rPr lang="cs-CZ" baseline="0" dirty="0" err="1" smtClean="0"/>
              <a:t>purposes</a:t>
            </a:r>
            <a:r>
              <a:rPr lang="cs-CZ" baseline="0" dirty="0" smtClean="0"/>
              <a:t>, </a:t>
            </a:r>
            <a:r>
              <a:rPr lang="cs-CZ" baseline="0" dirty="0" err="1" smtClean="0"/>
              <a:t>typically</a:t>
            </a:r>
            <a:r>
              <a:rPr lang="cs-CZ" baseline="0" dirty="0" smtClean="0"/>
              <a:t> in response to </a:t>
            </a:r>
            <a:r>
              <a:rPr lang="cs-CZ" baseline="0" dirty="0" err="1" smtClean="0"/>
              <a:t>humanitarien</a:t>
            </a:r>
            <a:r>
              <a:rPr lang="cs-CZ" baseline="0" dirty="0" smtClean="0"/>
              <a:t> </a:t>
            </a:r>
            <a:r>
              <a:rPr lang="cs-CZ" baseline="0" dirty="0" err="1" smtClean="0"/>
              <a:t>crises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97A54-EDE8-4812-8BE4-2CDB810B0E3D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97A54-EDE8-4812-8BE4-2CDB810B0E3D}" type="slidenum">
              <a:rPr lang="cs-CZ" smtClean="0"/>
              <a:pPr/>
              <a:t>13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C5D9B2-6FA5-4378-B79B-9ACF1BEC6E85}" type="datetime1">
              <a:rPr lang="cs-CZ" smtClean="0"/>
              <a:pPr/>
              <a:t>2.5.2012</a:t>
            </a:fld>
            <a:endParaRPr lang="cs-CZ" dirty="0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69B6C5-89B0-4354-9153-432E8BCA5B7E}" type="datetime1">
              <a:rPr lang="cs-CZ" smtClean="0"/>
              <a:pPr/>
              <a:t>2.5.2012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E9C5E-86C9-4810-8E0E-3ACD7F45C934}" type="datetime1">
              <a:rPr lang="cs-CZ" smtClean="0"/>
              <a:pPr/>
              <a:t>2.5.2012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DB41EC-8A6F-4438-875A-DD6CCF2B6433}" type="datetime1">
              <a:rPr lang="cs-CZ" smtClean="0"/>
              <a:pPr/>
              <a:t>2.5.2012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5B360C-E02B-482E-B867-26A4BE83F644}" type="datetime1">
              <a:rPr lang="cs-CZ" smtClean="0"/>
              <a:pPr/>
              <a:t>2.5.2012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1FF1DD-3951-48C7-BEEE-7358DF2609D5}" type="datetime1">
              <a:rPr lang="cs-CZ" smtClean="0"/>
              <a:pPr/>
              <a:t>2.5.2012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39778B-89BE-4606-B39C-8B9C7038AC43}" type="datetime1">
              <a:rPr lang="cs-CZ" smtClean="0"/>
              <a:pPr/>
              <a:t>2.5.2012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4CACC5-4822-4C7F-8A5A-0A4C3B4BAD9F}" type="datetime1">
              <a:rPr lang="cs-CZ" smtClean="0"/>
              <a:pPr/>
              <a:t>2.5.2012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C5E9D-B553-4962-99E3-C78404FCFD13}" type="datetime1">
              <a:rPr lang="cs-CZ" smtClean="0"/>
              <a:pPr/>
              <a:t>2.5.2012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CFFB42-7DB7-4FE2-B49B-66FDC4A20770}" type="datetime1">
              <a:rPr lang="cs-CZ" smtClean="0"/>
              <a:pPr/>
              <a:t>2.5.2012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2BF05E-58E7-46AB-87C2-05CAE79DCA38}" type="datetime1">
              <a:rPr lang="cs-CZ" smtClean="0"/>
              <a:pPr/>
              <a:t>2.5.2012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  <a:alpha val="93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36F7378-AA29-4A55-94FC-AB5B47245A43}" type="datetime1">
              <a:rPr lang="cs-CZ" smtClean="0"/>
              <a:pPr/>
              <a:t>2.5.2012</a:t>
            </a:fld>
            <a:endParaRPr lang="cs-CZ" dirty="0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 dirty="0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med">
    <p:fade thruBlk="1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jpeg"/><Relationship Id="rId4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600" dirty="0" smtClean="0"/>
              <a:t>Unit 17</a:t>
            </a:r>
            <a:endParaRPr lang="cs-CZ" sz="6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400" dirty="0" err="1" smtClean="0"/>
              <a:t>Humanitarian</a:t>
            </a:r>
            <a:r>
              <a:rPr lang="cs-CZ" sz="4400" dirty="0" smtClean="0"/>
              <a:t> </a:t>
            </a:r>
            <a:r>
              <a:rPr lang="cs-CZ" sz="4400" dirty="0" err="1" smtClean="0"/>
              <a:t>aid</a:t>
            </a:r>
            <a:r>
              <a:rPr lang="cs-CZ" sz="4400" dirty="0" smtClean="0"/>
              <a:t>, </a:t>
            </a:r>
            <a:r>
              <a:rPr lang="cs-CZ" sz="4400" dirty="0" err="1" smtClean="0"/>
              <a:t>NGOs</a:t>
            </a:r>
            <a:r>
              <a:rPr lang="cs-CZ" sz="4400" dirty="0" smtClean="0"/>
              <a:t>, </a:t>
            </a:r>
            <a:r>
              <a:rPr lang="cs-CZ" sz="4400" dirty="0" err="1" smtClean="0"/>
              <a:t>Charities</a:t>
            </a:r>
            <a:endParaRPr lang="cs-CZ" sz="4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431366" y="6429396"/>
            <a:ext cx="712634" cy="428604"/>
          </a:xfrm>
        </p:spPr>
        <p:txBody>
          <a:bodyPr/>
          <a:lstStyle/>
          <a:p>
            <a:fld id="{20264769-77EF-4CD0-90DE-F7D7F2D423C4}" type="slidenum"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1</a:t>
            </a:fld>
            <a:r>
              <a:rPr lang="cs-CZ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-13</a:t>
            </a:r>
            <a:endParaRPr lang="cs-CZ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Obrázek 4" descr="humanitarianAi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2950577"/>
            <a:ext cx="2786082" cy="36311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Obrázek 5" descr="african-gir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50" y="3000372"/>
            <a:ext cx="2405088" cy="3573274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Non-profit </a:t>
            </a:r>
            <a:r>
              <a:rPr lang="cs-CZ" dirty="0" err="1" smtClean="0"/>
              <a:t>organization</a:t>
            </a:r>
            <a:endParaRPr lang="cs-CZ" dirty="0"/>
          </a:p>
        </p:txBody>
      </p:sp>
      <p:pic>
        <p:nvPicPr>
          <p:cNvPr id="5" name="Zástupný symbol pro obsah 4" descr="b curc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4786322"/>
            <a:ext cx="2562225" cy="17811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286776" y="6305550"/>
            <a:ext cx="784072" cy="552450"/>
          </a:xfrm>
        </p:spPr>
        <p:txBody>
          <a:bodyPr/>
          <a:lstStyle/>
          <a:p>
            <a:fld id="{20264769-77EF-4CD0-90DE-F7D7F2D423C4}" type="slidenum"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10</a:t>
            </a:fld>
            <a:r>
              <a:rPr lang="cs-CZ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- 13</a:t>
            </a:r>
            <a:endParaRPr lang="cs-CZ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Obrázek 5" descr="jbhz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826" y="1487072"/>
            <a:ext cx="2071702" cy="276582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ovéPole 6"/>
          <p:cNvSpPr txBox="1"/>
          <p:nvPr/>
        </p:nvSpPr>
        <p:spPr>
          <a:xfrm>
            <a:off x="1071538" y="1428736"/>
            <a:ext cx="521497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buBlip>
                <a:blip r:embed="rId4"/>
              </a:buBlip>
            </a:pPr>
            <a:r>
              <a:rPr lang="cs-CZ" sz="2800" dirty="0" smtClean="0"/>
              <a:t> 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rimary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objective is to support an issue or matter of private interest or public concern for non- commercial purposes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500166" y="3714752"/>
            <a:ext cx="45005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buBlip>
                <a:blip r:embed="rId4"/>
              </a:buBlip>
            </a:pPr>
            <a:r>
              <a:rPr lang="cs-CZ" sz="2800" dirty="0" smtClean="0"/>
              <a:t> 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R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elate to areas such as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art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education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…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4357686" y="5715016"/>
            <a:ext cx="4214842" cy="646331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b="1" dirty="0" smtClean="0"/>
              <a:t>Support </a:t>
            </a:r>
            <a:r>
              <a:rPr lang="cs-CZ" dirty="0" smtClean="0"/>
              <a:t>– podpořit,  </a:t>
            </a:r>
            <a:r>
              <a:rPr lang="cs-CZ" b="1" dirty="0" err="1" smtClean="0"/>
              <a:t>concern</a:t>
            </a:r>
            <a:r>
              <a:rPr lang="cs-CZ" b="1" dirty="0" smtClean="0"/>
              <a:t>-</a:t>
            </a:r>
            <a:r>
              <a:rPr lang="cs-CZ" dirty="0" smtClean="0"/>
              <a:t> zájem, </a:t>
            </a:r>
            <a:r>
              <a:rPr lang="cs-CZ" b="1" dirty="0" err="1" smtClean="0"/>
              <a:t>purposes</a:t>
            </a:r>
            <a:r>
              <a:rPr lang="cs-CZ" b="1" dirty="0" smtClean="0"/>
              <a:t> </a:t>
            </a:r>
            <a:r>
              <a:rPr lang="cs-CZ" dirty="0" smtClean="0"/>
              <a:t>–účel, </a:t>
            </a:r>
            <a:r>
              <a:rPr lang="cs-CZ" b="1" dirty="0" err="1" smtClean="0"/>
              <a:t>relate</a:t>
            </a:r>
            <a:r>
              <a:rPr lang="cs-CZ" dirty="0" smtClean="0"/>
              <a:t> – týkající se</a:t>
            </a:r>
            <a:endParaRPr lang="cs-CZ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UNICEF</a:t>
            </a:r>
            <a:endParaRPr lang="cs-CZ" dirty="0"/>
          </a:p>
        </p:txBody>
      </p:sp>
      <p:pic>
        <p:nvPicPr>
          <p:cNvPr id="5" name="Zástupný symbol pro obsah 4" descr="NHU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66" y="0"/>
            <a:ext cx="2003545" cy="1857364"/>
          </a:xfr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358214" y="6305550"/>
            <a:ext cx="712634" cy="552450"/>
          </a:xfrm>
        </p:spPr>
        <p:txBody>
          <a:bodyPr/>
          <a:lstStyle/>
          <a:p>
            <a:fld id="{20264769-77EF-4CD0-90DE-F7D7F2D423C4}" type="slidenum"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11</a:t>
            </a:fld>
            <a:r>
              <a:rPr lang="cs-CZ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- 13</a:t>
            </a:r>
            <a:endParaRPr lang="cs-CZ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Obrázek 5" descr="NHU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702" y="0"/>
            <a:ext cx="2003545" cy="1857364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928662" y="2143117"/>
            <a:ext cx="792961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Blip>
                <a:blip r:embed="rId3"/>
              </a:buBlip>
            </a:pP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What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is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Unicef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 ?</a:t>
            </a:r>
          </a:p>
          <a:p>
            <a:pPr lvl="2">
              <a:buBlip>
                <a:blip r:embed="rId3"/>
              </a:buBlip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It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is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organization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whose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…</a:t>
            </a:r>
          </a:p>
          <a:p>
            <a:pPr lvl="2">
              <a:buBlip>
                <a:blip r:embed="rId3"/>
              </a:buBlip>
            </a:pPr>
            <a:r>
              <a:rPr lang="cs-CZ" sz="2800" dirty="0" smtClean="0"/>
              <a:t> </a:t>
            </a:r>
            <a:r>
              <a:rPr lang="en-US" sz="2800" dirty="0" smtClean="0"/>
              <a:t> 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rotect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childern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from violence and abuse and from exploitation through child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labour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or trafficking</a:t>
            </a: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buBlip>
                <a:blip r:embed="rId3"/>
              </a:buBlip>
            </a:pP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rotect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childern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in the midst of war and natural disaster</a:t>
            </a: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2"/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2"/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buBlip>
                <a:blip r:embed="rId3"/>
              </a:buBlip>
            </a:pP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428728" y="5715016"/>
            <a:ext cx="7429552" cy="646331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b="1" dirty="0" err="1" smtClean="0"/>
              <a:t>Violence</a:t>
            </a:r>
            <a:r>
              <a:rPr lang="cs-CZ" b="1" dirty="0" smtClean="0"/>
              <a:t> </a:t>
            </a:r>
            <a:r>
              <a:rPr lang="cs-CZ" dirty="0" smtClean="0"/>
              <a:t>–násilí,  </a:t>
            </a:r>
            <a:r>
              <a:rPr lang="cs-CZ" b="1" dirty="0" smtClean="0"/>
              <a:t>abuse-</a:t>
            </a:r>
            <a:r>
              <a:rPr lang="cs-CZ" dirty="0" smtClean="0"/>
              <a:t> zneužívání</a:t>
            </a:r>
            <a:r>
              <a:rPr lang="cs-CZ" b="1" dirty="0" smtClean="0"/>
              <a:t>,  </a:t>
            </a:r>
            <a:r>
              <a:rPr lang="cs-CZ" b="1" dirty="0" err="1" smtClean="0"/>
              <a:t>exploitation</a:t>
            </a:r>
            <a:r>
              <a:rPr lang="cs-CZ" b="1" dirty="0" smtClean="0"/>
              <a:t> </a:t>
            </a:r>
            <a:r>
              <a:rPr lang="cs-CZ" b="1" dirty="0" err="1" smtClean="0"/>
              <a:t>through</a:t>
            </a:r>
            <a:r>
              <a:rPr lang="cs-CZ" b="1" dirty="0" smtClean="0"/>
              <a:t> </a:t>
            </a:r>
            <a:r>
              <a:rPr lang="cs-CZ" b="1" dirty="0" err="1" smtClean="0"/>
              <a:t>child</a:t>
            </a:r>
            <a:r>
              <a:rPr lang="cs-CZ" b="1" dirty="0" smtClean="0"/>
              <a:t> </a:t>
            </a:r>
            <a:r>
              <a:rPr lang="cs-CZ" b="1" dirty="0" err="1" smtClean="0"/>
              <a:t>labour</a:t>
            </a:r>
            <a:r>
              <a:rPr lang="cs-CZ" dirty="0" smtClean="0"/>
              <a:t>- vykořisťování přes dětskou práci, </a:t>
            </a:r>
            <a:r>
              <a:rPr lang="cs-CZ" b="1" dirty="0" err="1" smtClean="0"/>
              <a:t>trafficking</a:t>
            </a:r>
            <a:r>
              <a:rPr lang="cs-CZ" dirty="0" smtClean="0"/>
              <a:t> – obchodování s </a:t>
            </a:r>
            <a:endParaRPr lang="cs-CZ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215338" y="6305550"/>
            <a:ext cx="855510" cy="552450"/>
          </a:xfrm>
        </p:spPr>
        <p:txBody>
          <a:bodyPr/>
          <a:lstStyle/>
          <a:p>
            <a:fld id="{20264769-77EF-4CD0-90DE-F7D7F2D423C4}" type="slidenum"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12</a:t>
            </a:fld>
            <a:r>
              <a:rPr lang="cs-CZ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- 13</a:t>
            </a:r>
            <a:endParaRPr lang="cs-CZ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Zástupný symbol pro obsah 4" descr="JBIZ.jpe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857224" y="4786322"/>
            <a:ext cx="2466975" cy="18478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ovéPole 6"/>
          <p:cNvSpPr txBox="1"/>
          <p:nvPr/>
        </p:nvSpPr>
        <p:spPr>
          <a:xfrm>
            <a:off x="1500166" y="714357"/>
            <a:ext cx="70009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Unicef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work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in 150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countries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around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the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world</a:t>
            </a: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Blip>
                <a:blip r:embed="rId3"/>
              </a:buBlip>
            </a:pP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They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work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with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local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government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…</a:t>
            </a:r>
          </a:p>
          <a:p>
            <a:pPr>
              <a:buBlip>
                <a:blip r:embed="rId3"/>
              </a:buBlip>
            </a:pP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They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belives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that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every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child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should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have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…</a:t>
            </a:r>
          </a:p>
          <a:p>
            <a:pPr lvl="1">
              <a:buBlip>
                <a:blip r:embed="rId3"/>
              </a:buBlip>
            </a:pP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Clean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water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food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heath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, care,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education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, safe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1428728" y="3643314"/>
            <a:ext cx="4572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Do  </a:t>
            </a:r>
            <a:r>
              <a:rPr lang="cs-CZ" sz="3200" dirty="0" err="1" smtClean="0">
                <a:solidFill>
                  <a:schemeClr val="accent1">
                    <a:lumMod val="50000"/>
                  </a:schemeClr>
                </a:solidFill>
              </a:rPr>
              <a:t>you</a:t>
            </a: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3200" dirty="0" err="1" smtClean="0">
                <a:solidFill>
                  <a:schemeClr val="accent1">
                    <a:lumMod val="50000"/>
                  </a:schemeClr>
                </a:solidFill>
              </a:rPr>
              <a:t>want</a:t>
            </a:r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</a:rPr>
              <a:t> to help? </a:t>
            </a:r>
            <a:endParaRPr lang="cs-CZ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4000496" y="5072074"/>
            <a:ext cx="3571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You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can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make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the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dolly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or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adopt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the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dolly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. :-D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071934" y="6215082"/>
            <a:ext cx="3214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www.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unicef.cz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1" name="Obrázek 10" descr="ubvzu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16" y="2928934"/>
            <a:ext cx="1604564" cy="20851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Obrázek 11" descr="NHU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282" y="285728"/>
            <a:ext cx="1263783" cy="11715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symbol pro obsah 4" descr="fgthznu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85852" y="4286256"/>
            <a:ext cx="3036281" cy="228600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286776" y="6305550"/>
            <a:ext cx="784072" cy="552450"/>
          </a:xfrm>
        </p:spPr>
        <p:txBody>
          <a:bodyPr/>
          <a:lstStyle/>
          <a:p>
            <a:fld id="{20264769-77EF-4CD0-90DE-F7D7F2D423C4}" type="slidenum"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13</a:t>
            </a:fld>
            <a:r>
              <a:rPr lang="cs-CZ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- 13</a:t>
            </a:r>
            <a:endParaRPr lang="cs-CZ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Obrázek 5" descr="fvrbg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9322" y="285728"/>
            <a:ext cx="2981329" cy="23449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ovéPole 6"/>
          <p:cNvSpPr txBox="1"/>
          <p:nvPr/>
        </p:nvSpPr>
        <p:spPr>
          <a:xfrm>
            <a:off x="2714612" y="3214686"/>
            <a:ext cx="56436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Thank you for your attention</a:t>
            </a:r>
            <a:endParaRPr lang="cs-CZ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Content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400" dirty="0" err="1" smtClean="0">
                <a:solidFill>
                  <a:schemeClr val="accent1">
                    <a:lumMod val="50000"/>
                  </a:schemeClr>
                </a:solidFill>
              </a:rPr>
              <a:t>Important</a:t>
            </a:r>
            <a:r>
              <a:rPr lang="cs-CZ" sz="4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4400" dirty="0" err="1" smtClean="0">
                <a:solidFill>
                  <a:schemeClr val="accent1">
                    <a:lumMod val="50000"/>
                  </a:schemeClr>
                </a:solidFill>
              </a:rPr>
              <a:t>terms</a:t>
            </a:r>
            <a:endParaRPr lang="cs-CZ" sz="4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cs-CZ" sz="4400" dirty="0" err="1" smtClean="0">
                <a:solidFill>
                  <a:schemeClr val="accent1">
                    <a:lumMod val="50000"/>
                  </a:schemeClr>
                </a:solidFill>
              </a:rPr>
              <a:t>Organization</a:t>
            </a:r>
            <a:endParaRPr lang="cs-CZ" sz="4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cs-CZ" sz="4400" dirty="0" err="1" smtClean="0">
                <a:solidFill>
                  <a:schemeClr val="accent1">
                    <a:lumMod val="50000"/>
                  </a:schemeClr>
                </a:solidFill>
              </a:rPr>
              <a:t>Unicef</a:t>
            </a:r>
            <a:endParaRPr lang="cs-CZ" sz="4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endParaRPr lang="cs-CZ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358214" y="6357958"/>
            <a:ext cx="712634" cy="500042"/>
          </a:xfrm>
        </p:spPr>
        <p:txBody>
          <a:bodyPr/>
          <a:lstStyle/>
          <a:p>
            <a:fld id="{20264769-77EF-4CD0-90DE-F7D7F2D423C4}" type="slidenum"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2</a:t>
            </a:fld>
            <a:r>
              <a:rPr lang="cs-CZ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-13</a:t>
            </a:r>
            <a:endParaRPr lang="cs-CZ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Obrázek 4" descr="35_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28926" y="3786190"/>
            <a:ext cx="4857752" cy="2695716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Humanitarien</a:t>
            </a:r>
            <a:r>
              <a:rPr lang="cs-CZ" dirty="0" smtClean="0"/>
              <a:t> </a:t>
            </a:r>
            <a:r>
              <a:rPr lang="cs-CZ" dirty="0" err="1" smtClean="0"/>
              <a:t>crisis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What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is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humanitarien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crisis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  <a:p>
            <a:pPr lvl="1"/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Event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which represents a critical threat</a:t>
            </a:r>
            <a:endParaRPr lang="cs-CZ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C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risis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has a lot of species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, …</a:t>
            </a:r>
          </a:p>
          <a:p>
            <a:pPr lvl="1"/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Natural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disasters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technological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disasters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long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-term man-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made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disasters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war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The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crisis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can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cause, … 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429652" y="6305550"/>
            <a:ext cx="641196" cy="552450"/>
          </a:xfrm>
        </p:spPr>
        <p:txBody>
          <a:bodyPr/>
          <a:lstStyle/>
          <a:p>
            <a:fld id="{20264769-77EF-4CD0-90DE-F7D7F2D423C4}" type="slidenum"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3</a:t>
            </a:fld>
            <a:r>
              <a:rPr lang="cs-CZ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- 13</a:t>
            </a:r>
            <a:endParaRPr lang="cs-CZ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Obrázek 4" descr="humanitarian-crisis-somali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4751843"/>
            <a:ext cx="3786214" cy="210615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ovéPole 5"/>
          <p:cNvSpPr txBox="1"/>
          <p:nvPr/>
        </p:nvSpPr>
        <p:spPr>
          <a:xfrm>
            <a:off x="5143504" y="5072074"/>
            <a:ext cx="3357586" cy="1477328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 err="1" smtClean="0"/>
              <a:t>Event</a:t>
            </a:r>
            <a:r>
              <a:rPr lang="cs-CZ" dirty="0" smtClean="0"/>
              <a:t> – událost</a:t>
            </a:r>
          </a:p>
          <a:p>
            <a:r>
              <a:rPr lang="cs-CZ" dirty="0" err="1" smtClean="0"/>
              <a:t>Theart</a:t>
            </a:r>
            <a:r>
              <a:rPr lang="cs-CZ" dirty="0" smtClean="0"/>
              <a:t> – hrozba</a:t>
            </a:r>
          </a:p>
          <a:p>
            <a:r>
              <a:rPr lang="cs-CZ" dirty="0" err="1" smtClean="0"/>
              <a:t>Longt</a:t>
            </a:r>
            <a:r>
              <a:rPr lang="cs-CZ" dirty="0" smtClean="0"/>
              <a:t>-term man-</a:t>
            </a:r>
            <a:r>
              <a:rPr lang="cs-CZ" dirty="0" err="1" smtClean="0"/>
              <a:t>made</a:t>
            </a:r>
            <a:r>
              <a:rPr lang="cs-CZ" dirty="0" smtClean="0"/>
              <a:t> – dlouhodobé působení člověka</a:t>
            </a:r>
          </a:p>
          <a:p>
            <a:r>
              <a:rPr lang="cs-CZ" dirty="0" smtClean="0"/>
              <a:t>Cause -způsobit</a:t>
            </a:r>
            <a:endParaRPr lang="cs-CZ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Zástupný symbol pro obsah 4" descr="119615205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357166"/>
            <a:ext cx="3357586" cy="25181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4</a:t>
            </a:fld>
            <a:endParaRPr lang="cs-CZ" dirty="0"/>
          </a:p>
        </p:txBody>
      </p:sp>
      <p:pic>
        <p:nvPicPr>
          <p:cNvPr id="6" name="Obrázek 5" descr="oteplovani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3570" y="3357562"/>
            <a:ext cx="3182942" cy="318294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Obrázek 6" descr="irak-47d63283c3b6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58" y="4000504"/>
            <a:ext cx="3810000" cy="25781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Obrázek 7" descr="Kaldari_Nashville_flood_0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57818" y="428604"/>
            <a:ext cx="3500430" cy="23336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Obrázek 8" descr="images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79589" y="2357430"/>
            <a:ext cx="2997480" cy="22860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Humanitarian</a:t>
            </a:r>
            <a:r>
              <a:rPr lang="cs-CZ" dirty="0" smtClean="0"/>
              <a:t> </a:t>
            </a:r>
            <a:r>
              <a:rPr lang="cs-CZ" dirty="0" err="1" smtClean="0"/>
              <a:t>aid</a:t>
            </a:r>
            <a:r>
              <a:rPr lang="cs-CZ" dirty="0" smtClean="0"/>
              <a:t> 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What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is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humanitarian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aid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  <a:p>
            <a:pPr lvl="1"/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Material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or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logistical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assistance</a:t>
            </a:r>
            <a:endParaRPr lang="cs-CZ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Types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of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aid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Same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organizations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Red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Cross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Red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Crescent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Societies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286776" y="6305550"/>
            <a:ext cx="784072" cy="552450"/>
          </a:xfrm>
        </p:spPr>
        <p:txBody>
          <a:bodyPr/>
          <a:lstStyle/>
          <a:p>
            <a:fld id="{20264769-77EF-4CD0-90DE-F7D7F2D423C4}" type="slidenum"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5</a:t>
            </a:fld>
            <a:r>
              <a:rPr lang="cs-CZ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- 13</a:t>
            </a:r>
            <a:endParaRPr lang="cs-CZ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Obrázek 4" descr="rcrc-f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6380" y="3929066"/>
            <a:ext cx="3571882" cy="238125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6" name="Obrázek 5" descr="Red-Cross-Humanitarian-Aid-300x20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0" y="4429132"/>
            <a:ext cx="2857500" cy="19431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ovéPole 6"/>
          <p:cNvSpPr txBox="1"/>
          <p:nvPr/>
        </p:nvSpPr>
        <p:spPr>
          <a:xfrm>
            <a:off x="6715140" y="5929330"/>
            <a:ext cx="2143140" cy="369332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 err="1" smtClean="0"/>
              <a:t>Crescent</a:t>
            </a:r>
            <a:r>
              <a:rPr lang="cs-CZ" dirty="0" smtClean="0"/>
              <a:t> -půlměsíc</a:t>
            </a:r>
            <a:endParaRPr lang="cs-CZ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Humanitarian</a:t>
            </a:r>
            <a:r>
              <a:rPr lang="cs-CZ" dirty="0" smtClean="0"/>
              <a:t> </a:t>
            </a:r>
            <a:r>
              <a:rPr lang="cs-CZ" dirty="0" err="1" smtClean="0"/>
              <a:t>principles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What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is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humenitarian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principles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in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organizations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  <a:p>
            <a:pPr lvl="1"/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help to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protect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life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alleviating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suffering</a:t>
            </a:r>
            <a:endParaRPr lang="cs-CZ" sz="25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500" b="1" dirty="0" smtClean="0">
                <a:solidFill>
                  <a:schemeClr val="accent1">
                    <a:lumMod val="50000"/>
                  </a:schemeClr>
                </a:solidFill>
              </a:rPr>
              <a:t>Humanity 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–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respect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for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the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individual</a:t>
            </a:r>
            <a:endParaRPr lang="cs-CZ" sz="25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500" b="1" dirty="0" err="1" smtClean="0">
                <a:solidFill>
                  <a:schemeClr val="accent1">
                    <a:lumMod val="50000"/>
                  </a:schemeClr>
                </a:solidFill>
              </a:rPr>
              <a:t>Impartiality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en-US" sz="2500" dirty="0" smtClean="0">
                <a:solidFill>
                  <a:schemeClr val="accent1">
                    <a:lumMod val="50000"/>
                  </a:schemeClr>
                </a:solidFill>
              </a:rPr>
              <a:t>to help all people without 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n-US" sz="2500" dirty="0" smtClean="0">
                <a:solidFill>
                  <a:schemeClr val="accent1">
                    <a:lumMod val="50000"/>
                  </a:schemeClr>
                </a:solidFill>
              </a:rPr>
              <a:t>distinction</a:t>
            </a:r>
            <a:endParaRPr lang="cs-CZ" sz="25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500" b="1" dirty="0" err="1" smtClean="0">
                <a:solidFill>
                  <a:schemeClr val="accent1">
                    <a:lumMod val="50000"/>
                  </a:schemeClr>
                </a:solidFill>
              </a:rPr>
              <a:t>Independence</a:t>
            </a:r>
            <a:r>
              <a:rPr lang="cs-CZ" sz="25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– </a:t>
            </a:r>
            <a:r>
              <a:rPr lang="en-US" sz="2500" dirty="0" smtClean="0">
                <a:solidFill>
                  <a:schemeClr val="accent1">
                    <a:lumMod val="50000"/>
                  </a:schemeClr>
                </a:solidFill>
              </a:rPr>
              <a:t>independently of hostilities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500" dirty="0" smtClean="0">
                <a:solidFill>
                  <a:schemeClr val="accent1">
                    <a:lumMod val="50000"/>
                  </a:schemeClr>
                </a:solidFill>
              </a:rPr>
              <a:t>actions</a:t>
            </a:r>
            <a:endParaRPr lang="cs-CZ" sz="25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500" b="1" dirty="0" smtClean="0">
                <a:solidFill>
                  <a:schemeClr val="accent1">
                    <a:lumMod val="50000"/>
                  </a:schemeClr>
                </a:solidFill>
              </a:rPr>
              <a:t>Neutrality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-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for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themselves</a:t>
            </a:r>
            <a:endParaRPr lang="cs-CZ" sz="25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500" b="1" dirty="0" err="1" smtClean="0">
                <a:solidFill>
                  <a:schemeClr val="accent1">
                    <a:lumMod val="50000"/>
                  </a:schemeClr>
                </a:solidFill>
              </a:rPr>
              <a:t>Proselytism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- </a:t>
            </a:r>
            <a:r>
              <a:rPr lang="en-US" sz="2500" dirty="0" smtClean="0">
                <a:solidFill>
                  <a:schemeClr val="accent1">
                    <a:lumMod val="50000"/>
                  </a:schemeClr>
                </a:solidFill>
              </a:rPr>
              <a:t>protect victims from abuse of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political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or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religiouns</a:t>
            </a:r>
            <a:r>
              <a:rPr lang="cs-CZ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500" dirty="0" err="1" smtClean="0">
                <a:solidFill>
                  <a:schemeClr val="accent1">
                    <a:lumMod val="50000"/>
                  </a:schemeClr>
                </a:solidFill>
              </a:rPr>
              <a:t>creeds</a:t>
            </a:r>
            <a:endParaRPr lang="cs-CZ" sz="25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02804" y="6305550"/>
            <a:ext cx="641196" cy="552450"/>
          </a:xfrm>
        </p:spPr>
        <p:txBody>
          <a:bodyPr/>
          <a:lstStyle/>
          <a:p>
            <a:fld id="{20264769-77EF-4CD0-90DE-F7D7F2D423C4}" type="slidenum"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6</a:t>
            </a:fld>
            <a:r>
              <a:rPr lang="cs-CZ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-13</a:t>
            </a:r>
            <a:endParaRPr lang="cs-CZ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357422" y="5072074"/>
            <a:ext cx="5286412" cy="1477328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b="1" dirty="0" err="1" smtClean="0"/>
              <a:t>Alleviating</a:t>
            </a:r>
            <a:r>
              <a:rPr lang="cs-CZ" b="1" dirty="0" smtClean="0"/>
              <a:t> </a:t>
            </a:r>
            <a:r>
              <a:rPr lang="cs-CZ" b="1" dirty="0" err="1" smtClean="0"/>
              <a:t>suffering</a:t>
            </a:r>
            <a:r>
              <a:rPr lang="cs-CZ" b="1" dirty="0" smtClean="0"/>
              <a:t>- </a:t>
            </a:r>
            <a:r>
              <a:rPr lang="cs-CZ" dirty="0" smtClean="0"/>
              <a:t>umírnění utrpení</a:t>
            </a:r>
          </a:p>
          <a:p>
            <a:r>
              <a:rPr lang="cs-CZ" b="1" dirty="0" err="1" smtClean="0"/>
              <a:t>Impartiality</a:t>
            </a:r>
            <a:r>
              <a:rPr lang="cs-CZ" b="1" dirty="0" smtClean="0"/>
              <a:t>-</a:t>
            </a:r>
            <a:r>
              <a:rPr lang="cs-CZ" dirty="0" smtClean="0"/>
              <a:t> nestrannost , </a:t>
            </a:r>
            <a:r>
              <a:rPr lang="cs-CZ" b="1" dirty="0" err="1" smtClean="0"/>
              <a:t>Distinction</a:t>
            </a:r>
            <a:r>
              <a:rPr lang="cs-CZ" b="1" dirty="0" smtClean="0"/>
              <a:t> </a:t>
            </a:r>
            <a:r>
              <a:rPr lang="cs-CZ" dirty="0" smtClean="0"/>
              <a:t>– rozdíl</a:t>
            </a:r>
          </a:p>
          <a:p>
            <a:r>
              <a:rPr lang="cs-CZ" b="1" dirty="0" err="1" smtClean="0"/>
              <a:t>Proselytism</a:t>
            </a:r>
            <a:r>
              <a:rPr lang="cs-CZ" b="1" dirty="0" smtClean="0"/>
              <a:t> </a:t>
            </a:r>
            <a:r>
              <a:rPr lang="cs-CZ" dirty="0" smtClean="0"/>
              <a:t>– získávání druhých pro své  účely</a:t>
            </a:r>
          </a:p>
          <a:p>
            <a:r>
              <a:rPr lang="cs-CZ" b="1" dirty="0" err="1" smtClean="0"/>
              <a:t>Victim</a:t>
            </a:r>
            <a:r>
              <a:rPr lang="cs-CZ" b="1" dirty="0" smtClean="0"/>
              <a:t> </a:t>
            </a:r>
            <a:r>
              <a:rPr lang="cs-CZ" dirty="0" smtClean="0"/>
              <a:t>–</a:t>
            </a:r>
            <a:r>
              <a:rPr lang="cs-CZ" dirty="0" err="1" smtClean="0"/>
              <a:t>obět</a:t>
            </a:r>
            <a:r>
              <a:rPr lang="cs-CZ" dirty="0" smtClean="0"/>
              <a:t> , </a:t>
            </a:r>
            <a:r>
              <a:rPr lang="cs-CZ" b="1" dirty="0" smtClean="0"/>
              <a:t>Abuse-</a:t>
            </a:r>
            <a:r>
              <a:rPr lang="cs-CZ" dirty="0" smtClean="0"/>
              <a:t> </a:t>
            </a:r>
            <a:r>
              <a:rPr lang="cs-CZ" dirty="0" err="1" smtClean="0"/>
              <a:t>zneužítí</a:t>
            </a:r>
            <a:endParaRPr lang="cs-CZ" dirty="0" smtClean="0"/>
          </a:p>
          <a:p>
            <a:r>
              <a:rPr lang="cs-CZ" b="1" dirty="0" err="1" smtClean="0"/>
              <a:t>Creeds</a:t>
            </a:r>
            <a:r>
              <a:rPr lang="cs-CZ" b="1" dirty="0" smtClean="0"/>
              <a:t>-</a:t>
            </a:r>
            <a:r>
              <a:rPr lang="cs-CZ" dirty="0" smtClean="0"/>
              <a:t> vyznání</a:t>
            </a:r>
            <a:endParaRPr lang="cs-CZ" dirty="0"/>
          </a:p>
        </p:txBody>
      </p:sp>
      <p:pic>
        <p:nvPicPr>
          <p:cNvPr id="6" name="Obrázek 5" descr="imageskpvzc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95775"/>
            <a:ext cx="1781175" cy="25622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Types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organizations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Charitable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org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</a:p>
          <a:p>
            <a:pPr algn="ctr">
              <a:buNone/>
            </a:pPr>
            <a:endParaRPr lang="cs-CZ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Non-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govermental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org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</a:p>
          <a:p>
            <a:pPr algn="ctr">
              <a:buNone/>
            </a:pPr>
            <a:endParaRPr lang="cs-CZ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Non-profit 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org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algn="ctr">
              <a:buNone/>
            </a:pP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358214" y="6305550"/>
            <a:ext cx="712634" cy="552450"/>
          </a:xfrm>
        </p:spPr>
        <p:txBody>
          <a:bodyPr/>
          <a:lstStyle/>
          <a:p>
            <a:fld id="{20264769-77EF-4CD0-90DE-F7D7F2D423C4}" type="slidenum"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7</a:t>
            </a:fld>
            <a:r>
              <a:rPr lang="cs-CZ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- 13</a:t>
            </a:r>
            <a:endParaRPr lang="cs-CZ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Obrázek 4" descr="cvcd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3286124"/>
            <a:ext cx="3059870" cy="20288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Obrázek 5" descr="vcfv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0694" y="4429132"/>
            <a:ext cx="2763725" cy="20621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ovéPole 6"/>
          <p:cNvSpPr txBox="1"/>
          <p:nvPr/>
        </p:nvSpPr>
        <p:spPr>
          <a:xfrm>
            <a:off x="1285852" y="5715016"/>
            <a:ext cx="3786214" cy="923330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 smtClean="0"/>
              <a:t>Charitativní organizace</a:t>
            </a:r>
          </a:p>
          <a:p>
            <a:r>
              <a:rPr lang="cs-CZ" dirty="0" smtClean="0"/>
              <a:t>Nevládní organizace </a:t>
            </a:r>
          </a:p>
          <a:p>
            <a:r>
              <a:rPr lang="cs-CZ" dirty="0" smtClean="0"/>
              <a:t>Nezisková organizace</a:t>
            </a:r>
            <a:endParaRPr lang="cs-CZ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Charitable</a:t>
            </a:r>
            <a:r>
              <a:rPr lang="cs-CZ" dirty="0" smtClean="0"/>
              <a:t> </a:t>
            </a:r>
            <a:r>
              <a:rPr lang="cs-CZ" dirty="0" err="1" smtClean="0"/>
              <a:t>organizacion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  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Charity represents the state in its duties of</a:t>
            </a:r>
            <a:endParaRPr lang="cs-CZ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It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must be registered under state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report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about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its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financial</a:t>
            </a:r>
            <a:endParaRPr lang="cs-CZ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C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harities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generally enjoy tax exemption for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thier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income, and donors generally enjoy tax reliefs for gift to charity</a:t>
            </a:r>
            <a:endParaRPr lang="cs-CZ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429652" y="6305550"/>
            <a:ext cx="641196" cy="552450"/>
          </a:xfrm>
        </p:spPr>
        <p:txBody>
          <a:bodyPr/>
          <a:lstStyle/>
          <a:p>
            <a:fld id="{20264769-77EF-4CD0-90DE-F7D7F2D423C4}" type="slidenum"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8</a:t>
            </a:fld>
            <a:r>
              <a:rPr lang="cs-CZ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- 13</a:t>
            </a:r>
            <a:endParaRPr lang="cs-CZ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Obrázek 4" descr="vsfrbr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60492"/>
            <a:ext cx="2214578" cy="16587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ovéPole 6"/>
          <p:cNvSpPr txBox="1"/>
          <p:nvPr/>
        </p:nvSpPr>
        <p:spPr>
          <a:xfrm>
            <a:off x="1142976" y="5929330"/>
            <a:ext cx="7500990" cy="646331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b="1" dirty="0" smtClean="0"/>
              <a:t> </a:t>
            </a:r>
            <a:r>
              <a:rPr lang="cs-CZ" b="1" dirty="0" err="1" smtClean="0"/>
              <a:t>Duties</a:t>
            </a:r>
            <a:r>
              <a:rPr lang="cs-CZ" b="1" dirty="0" smtClean="0"/>
              <a:t> - </a:t>
            </a:r>
            <a:r>
              <a:rPr lang="cs-CZ" dirty="0" smtClean="0"/>
              <a:t> </a:t>
            </a:r>
            <a:r>
              <a:rPr lang="cs-CZ" dirty="0" err="1" smtClean="0"/>
              <a:t>povinostech</a:t>
            </a:r>
            <a:r>
              <a:rPr lang="cs-CZ" dirty="0" smtClean="0"/>
              <a:t> ,</a:t>
            </a:r>
            <a:r>
              <a:rPr lang="cs-CZ" b="1" dirty="0" smtClean="0"/>
              <a:t>Tax </a:t>
            </a:r>
            <a:r>
              <a:rPr lang="cs-CZ" b="1" dirty="0" err="1" smtClean="0"/>
              <a:t>exemption</a:t>
            </a:r>
            <a:r>
              <a:rPr lang="cs-CZ" b="1" dirty="0" smtClean="0"/>
              <a:t> </a:t>
            </a:r>
            <a:r>
              <a:rPr lang="cs-CZ" dirty="0" smtClean="0"/>
              <a:t>– osvobozeni od daně,  </a:t>
            </a:r>
            <a:r>
              <a:rPr lang="cs-CZ" b="1" dirty="0" smtClean="0"/>
              <a:t>tax </a:t>
            </a:r>
            <a:r>
              <a:rPr lang="cs-CZ" b="1" dirty="0" err="1" smtClean="0"/>
              <a:t>reliefs</a:t>
            </a:r>
            <a:r>
              <a:rPr lang="cs-CZ" b="1" dirty="0" smtClean="0"/>
              <a:t> </a:t>
            </a:r>
            <a:r>
              <a:rPr lang="cs-CZ" dirty="0" smtClean="0"/>
              <a:t>– daňová úleva</a:t>
            </a:r>
            <a:endParaRPr lang="cs-CZ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Non-</a:t>
            </a:r>
            <a:r>
              <a:rPr lang="cs-CZ" dirty="0" err="1" smtClean="0"/>
              <a:t>governmental</a:t>
            </a:r>
            <a:r>
              <a:rPr lang="cs-CZ" dirty="0" smtClean="0"/>
              <a:t> </a:t>
            </a:r>
            <a:r>
              <a:rPr lang="cs-CZ" dirty="0" err="1" smtClean="0"/>
              <a:t>organization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358214" y="6305550"/>
            <a:ext cx="712634" cy="552450"/>
          </a:xfrm>
        </p:spPr>
        <p:txBody>
          <a:bodyPr/>
          <a:lstStyle/>
          <a:p>
            <a:fld id="{20264769-77EF-4CD0-90DE-F7D7F2D423C4}" type="slidenum"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9</a:t>
            </a:fld>
            <a:r>
              <a:rPr lang="cs-CZ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 13</a:t>
            </a:r>
            <a:endParaRPr lang="cs-CZ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000" dirty="0" err="1" smtClean="0">
                <a:solidFill>
                  <a:schemeClr val="accent1">
                    <a:lumMod val="50000"/>
                  </a:schemeClr>
                </a:solidFill>
              </a:rPr>
              <a:t>It</a:t>
            </a:r>
            <a:r>
              <a:rPr lang="cs-CZ" sz="3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dirty="0" smtClean="0">
                <a:solidFill>
                  <a:schemeClr val="accent1">
                    <a:lumMod val="50000"/>
                  </a:schemeClr>
                </a:solidFill>
              </a:rPr>
              <a:t>is not directly part of the structure of government</a:t>
            </a:r>
            <a:endParaRPr lang="cs-CZ" sz="30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3000" dirty="0" smtClean="0">
                <a:solidFill>
                  <a:schemeClr val="accent1">
                    <a:lumMod val="50000"/>
                  </a:schemeClr>
                </a:solidFill>
              </a:rPr>
              <a:t>E</a:t>
            </a:r>
            <a:r>
              <a:rPr lang="en-US" sz="3000" dirty="0" err="1" smtClean="0">
                <a:solidFill>
                  <a:schemeClr val="accent1">
                    <a:lumMod val="50000"/>
                  </a:schemeClr>
                </a:solidFill>
              </a:rPr>
              <a:t>xist</a:t>
            </a:r>
            <a:r>
              <a:rPr lang="en-US" sz="3000" dirty="0" smtClean="0">
                <a:solidFill>
                  <a:schemeClr val="accent1">
                    <a:lumMod val="50000"/>
                  </a:schemeClr>
                </a:solidFill>
              </a:rPr>
              <a:t> for a variety of purposes, usually to further the political or social goal of their members</a:t>
            </a:r>
            <a:endParaRPr lang="cs-CZ" sz="30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3000" dirty="0" smtClean="0">
                <a:solidFill>
                  <a:schemeClr val="accent1">
                    <a:lumMod val="50000"/>
                  </a:schemeClr>
                </a:solidFill>
              </a:rPr>
              <a:t>U</a:t>
            </a:r>
            <a:r>
              <a:rPr lang="en-US" sz="3000" dirty="0" err="1" smtClean="0">
                <a:solidFill>
                  <a:schemeClr val="accent1">
                    <a:lumMod val="50000"/>
                  </a:schemeClr>
                </a:solidFill>
              </a:rPr>
              <a:t>sed</a:t>
            </a:r>
            <a:r>
              <a:rPr lang="en-US" sz="3000" dirty="0" smtClean="0">
                <a:solidFill>
                  <a:schemeClr val="accent1">
                    <a:lumMod val="50000"/>
                  </a:schemeClr>
                </a:solidFill>
              </a:rPr>
              <a:t> to improve the situation such as human rights</a:t>
            </a:r>
            <a:r>
              <a:rPr lang="cs-CZ" sz="3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3000" dirty="0" err="1" smtClean="0"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cs-CZ" sz="3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3000" dirty="0" err="1" smtClean="0">
                <a:solidFill>
                  <a:schemeClr val="accent1">
                    <a:lumMod val="50000"/>
                  </a:schemeClr>
                </a:solidFill>
              </a:rPr>
              <a:t>natural</a:t>
            </a:r>
            <a:r>
              <a:rPr lang="cs-CZ" sz="3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3000" dirty="0" err="1" smtClean="0">
                <a:solidFill>
                  <a:schemeClr val="accent1">
                    <a:lumMod val="50000"/>
                  </a:schemeClr>
                </a:solidFill>
              </a:rPr>
              <a:t>environment</a:t>
            </a:r>
            <a:endParaRPr lang="cs-CZ" sz="3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Obrázek 6" descr="imagesbzvrx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4883332"/>
            <a:ext cx="2571768" cy="17270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ovéPole 7"/>
          <p:cNvSpPr txBox="1"/>
          <p:nvPr/>
        </p:nvSpPr>
        <p:spPr>
          <a:xfrm>
            <a:off x="3286116" y="5786454"/>
            <a:ext cx="5429288" cy="646331"/>
          </a:xfrm>
          <a:prstGeom prst="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b="1" dirty="0" smtClean="0"/>
              <a:t>Variety </a:t>
            </a:r>
            <a:r>
              <a:rPr lang="cs-CZ" b="1" dirty="0" err="1" smtClean="0"/>
              <a:t>for</a:t>
            </a:r>
            <a:r>
              <a:rPr lang="cs-CZ" b="1" dirty="0" smtClean="0"/>
              <a:t> </a:t>
            </a:r>
            <a:r>
              <a:rPr lang="cs-CZ" b="1" dirty="0" err="1" smtClean="0"/>
              <a:t>purposes</a:t>
            </a:r>
            <a:r>
              <a:rPr lang="cs-CZ" b="1" dirty="0" smtClean="0"/>
              <a:t> </a:t>
            </a:r>
            <a:r>
              <a:rPr lang="cs-CZ" dirty="0" smtClean="0"/>
              <a:t>–různé účely,  </a:t>
            </a:r>
            <a:r>
              <a:rPr lang="cs-CZ" b="1" dirty="0" err="1" smtClean="0"/>
              <a:t>goal</a:t>
            </a:r>
            <a:r>
              <a:rPr lang="cs-CZ" b="1" dirty="0" smtClean="0"/>
              <a:t>-</a:t>
            </a:r>
            <a:r>
              <a:rPr lang="cs-CZ" dirty="0" smtClean="0"/>
              <a:t> cíl,  </a:t>
            </a:r>
            <a:r>
              <a:rPr lang="cs-CZ" b="1" dirty="0" err="1" smtClean="0"/>
              <a:t>improve</a:t>
            </a:r>
            <a:r>
              <a:rPr lang="cs-CZ" b="1" dirty="0" smtClean="0"/>
              <a:t>-</a:t>
            </a:r>
            <a:r>
              <a:rPr lang="cs-CZ" dirty="0" smtClean="0"/>
              <a:t> zlepšení</a:t>
            </a:r>
            <a:endParaRPr lang="cs-CZ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538</TotalTime>
  <Words>554</Words>
  <PresentationFormat>Předvádění na obrazovce (4:3)</PresentationFormat>
  <Paragraphs>92</Paragraphs>
  <Slides>13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Slunovrat</vt:lpstr>
      <vt:lpstr>Unit 17</vt:lpstr>
      <vt:lpstr>Content</vt:lpstr>
      <vt:lpstr>Humanitarien crisis</vt:lpstr>
      <vt:lpstr>Snímek 4</vt:lpstr>
      <vt:lpstr>Humanitarian aid  </vt:lpstr>
      <vt:lpstr>Humanitarian principles</vt:lpstr>
      <vt:lpstr>Types of organizations</vt:lpstr>
      <vt:lpstr>Charitable organizacion</vt:lpstr>
      <vt:lpstr>Non-governmental organization</vt:lpstr>
      <vt:lpstr>Non-profit organization</vt:lpstr>
      <vt:lpstr>UNICEF</vt:lpstr>
      <vt:lpstr>Snímek 12</vt:lpstr>
      <vt:lpstr>Snímek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cp:lastModifiedBy>Hana Hladíková</cp:lastModifiedBy>
  <cp:revision>45</cp:revision>
  <dcterms:modified xsi:type="dcterms:W3CDTF">2012-05-02T13:42:35Z</dcterms:modified>
</cp:coreProperties>
</file>