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8" r:id="rId18"/>
    <p:sldId id="280" r:id="rId19"/>
    <p:sldId id="27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00"/>
    <a:srgbClr val="FA74CA"/>
    <a:srgbClr val="FFFF99"/>
    <a:srgbClr val="FFFFCC"/>
    <a:srgbClr val="EBF9BF"/>
    <a:srgbClr val="AFEE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07FA-02F0-48A0-9EEA-E9F74EF18ECC}" type="datetimeFigureOut">
              <a:rPr lang="cs-CZ" smtClean="0"/>
              <a:pPr/>
              <a:t>10.5.2012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4C4-BFE2-4E0B-B566-3CA2DEBC3CB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07FA-02F0-48A0-9EEA-E9F74EF18ECC}" type="datetimeFigureOut">
              <a:rPr lang="cs-CZ" smtClean="0"/>
              <a:pPr/>
              <a:t>10.5.2012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4C4-BFE2-4E0B-B566-3CA2DEBC3CB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07FA-02F0-48A0-9EEA-E9F74EF18ECC}" type="datetimeFigureOut">
              <a:rPr lang="cs-CZ" smtClean="0"/>
              <a:pPr/>
              <a:t>10.5.2012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4C4-BFE2-4E0B-B566-3CA2DEBC3CB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07FA-02F0-48A0-9EEA-E9F74EF18ECC}" type="datetimeFigureOut">
              <a:rPr lang="cs-CZ" smtClean="0"/>
              <a:pPr/>
              <a:t>10.5.2012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4C4-BFE2-4E0B-B566-3CA2DEBC3CB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07FA-02F0-48A0-9EEA-E9F74EF18ECC}" type="datetimeFigureOut">
              <a:rPr lang="cs-CZ" smtClean="0"/>
              <a:pPr/>
              <a:t>10.5.2012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4C4-BFE2-4E0B-B566-3CA2DEBC3CB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07FA-02F0-48A0-9EEA-E9F74EF18ECC}" type="datetimeFigureOut">
              <a:rPr lang="cs-CZ" smtClean="0"/>
              <a:pPr/>
              <a:t>10.5.2012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4C4-BFE2-4E0B-B566-3CA2DEBC3CB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07FA-02F0-48A0-9EEA-E9F74EF18ECC}" type="datetimeFigureOut">
              <a:rPr lang="cs-CZ" smtClean="0"/>
              <a:pPr/>
              <a:t>10.5.2012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4C4-BFE2-4E0B-B566-3CA2DEBC3CB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07FA-02F0-48A0-9EEA-E9F74EF18ECC}" type="datetimeFigureOut">
              <a:rPr lang="cs-CZ" smtClean="0"/>
              <a:pPr/>
              <a:t>10.5.2012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4C4-BFE2-4E0B-B566-3CA2DEBC3CB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07FA-02F0-48A0-9EEA-E9F74EF18ECC}" type="datetimeFigureOut">
              <a:rPr lang="cs-CZ" smtClean="0"/>
              <a:pPr/>
              <a:t>10.5.2012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4C4-BFE2-4E0B-B566-3CA2DEBC3CB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07FA-02F0-48A0-9EEA-E9F74EF18ECC}" type="datetimeFigureOut">
              <a:rPr lang="cs-CZ" smtClean="0"/>
              <a:pPr/>
              <a:t>10.5.2012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4C4-BFE2-4E0B-B566-3CA2DEBC3CB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07FA-02F0-48A0-9EEA-E9F74EF18ECC}" type="datetimeFigureOut">
              <a:rPr lang="cs-CZ" smtClean="0"/>
              <a:pPr/>
              <a:t>10.5.2012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4C4-BFE2-4E0B-B566-3CA2DEBC3CB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407FA-02F0-48A0-9EEA-E9F74EF18ECC}" type="datetimeFigureOut">
              <a:rPr lang="cs-CZ" smtClean="0"/>
              <a:pPr/>
              <a:t>10.5.2012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54C4-BFE2-4E0B-B566-3CA2DEBC3CB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71670" y="1285860"/>
            <a:ext cx="5286412" cy="2143141"/>
          </a:xfrm>
        </p:spPr>
        <p:txBody>
          <a:bodyPr>
            <a:normAutofit/>
          </a:bodyPr>
          <a:lstStyle/>
          <a:p>
            <a:r>
              <a:rPr lang="cs-CZ" sz="6600" b="1" u="sng" dirty="0" smtClean="0"/>
              <a:t>ADDICTIONS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600" b="1" dirty="0" smtClean="0"/>
              <a:t>Unit 1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0298" y="5072074"/>
            <a:ext cx="4572032" cy="566726"/>
          </a:xfrm>
        </p:spPr>
        <p:txBody>
          <a:bodyPr>
            <a:noAutofit/>
          </a:bodyPr>
          <a:lstStyle/>
          <a:p>
            <a:r>
              <a:rPr lang="cs-CZ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Fiona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Valerie </a:t>
            </a:r>
            <a:r>
              <a:rPr lang="cs-CZ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Cuce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Hana </a:t>
            </a:r>
            <a:r>
              <a:rPr lang="cs-CZ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Zahajská</a:t>
            </a:r>
            <a:endParaRPr lang="cs-CZ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2012</a:t>
            </a:r>
            <a:endParaRPr lang="cs-CZ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8794" y="0"/>
            <a:ext cx="5000660" cy="1071546"/>
          </a:xfrm>
        </p:spPr>
        <p:txBody>
          <a:bodyPr>
            <a:noAutofit/>
          </a:bodyPr>
          <a:lstStyle/>
          <a:p>
            <a:r>
              <a:rPr lang="cs-CZ" sz="4000" i="1" u="sng" dirty="0" err="1" smtClean="0"/>
              <a:t>Stimulants</a:t>
            </a:r>
            <a:r>
              <a:rPr lang="cs-CZ" sz="4000" i="1" u="sng" dirty="0" smtClean="0"/>
              <a:t> = </a:t>
            </a:r>
            <a:r>
              <a:rPr lang="cs-CZ" sz="4000" i="1" u="sng" dirty="0" err="1" smtClean="0"/>
              <a:t>Uppers</a:t>
            </a:r>
            <a:endParaRPr lang="cs-CZ" sz="4000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err="1" smtClean="0"/>
              <a:t>Cocaine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Crack</a:t>
            </a:r>
            <a:r>
              <a:rPr lang="cs-CZ" sz="2800" b="1" dirty="0" smtClean="0"/>
              <a:t> – (</a:t>
            </a:r>
            <a:r>
              <a:rPr lang="cs-CZ" sz="2800" b="1" dirty="0" err="1" smtClean="0"/>
              <a:t>snow</a:t>
            </a:r>
            <a:r>
              <a:rPr lang="cs-CZ" sz="2800" b="1" dirty="0" smtClean="0"/>
              <a:t>), </a:t>
            </a:r>
            <a:r>
              <a:rPr lang="cs-CZ" sz="2800" b="1" dirty="0" err="1" smtClean="0"/>
              <a:t>illegal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drugs</a:t>
            </a:r>
            <a:r>
              <a:rPr lang="cs-CZ" sz="2800" b="1" dirty="0" smtClean="0"/>
              <a:t> !!!</a:t>
            </a:r>
          </a:p>
          <a:p>
            <a:pPr>
              <a:buNone/>
            </a:pPr>
            <a:r>
              <a:rPr lang="cs-CZ" sz="2800" b="1" dirty="0" smtClean="0"/>
              <a:t>-  </a:t>
            </a:r>
            <a:r>
              <a:rPr lang="cs-CZ" sz="2800" dirty="0" err="1" smtClean="0"/>
              <a:t>Powder</a:t>
            </a:r>
            <a:r>
              <a:rPr lang="cs-CZ" sz="2800" dirty="0" smtClean="0"/>
              <a:t> </a:t>
            </a:r>
            <a:r>
              <a:rPr lang="cs-CZ" sz="2800" dirty="0" err="1" smtClean="0"/>
              <a:t>form</a:t>
            </a:r>
            <a:r>
              <a:rPr lang="cs-CZ" sz="2800" dirty="0" smtClean="0"/>
              <a:t>, </a:t>
            </a:r>
            <a:r>
              <a:rPr lang="cs-CZ" sz="2800" dirty="0" err="1" smtClean="0"/>
              <a:t>crack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in </a:t>
            </a:r>
            <a:r>
              <a:rPr lang="cs-CZ" sz="2800" dirty="0" err="1" smtClean="0"/>
              <a:t>crystal</a:t>
            </a:r>
            <a:r>
              <a:rPr lang="cs-CZ" sz="2800" dirty="0" smtClean="0"/>
              <a:t> </a:t>
            </a:r>
            <a:r>
              <a:rPr lang="cs-CZ" sz="2800" dirty="0" err="1" smtClean="0"/>
              <a:t>form</a:t>
            </a:r>
            <a:endParaRPr lang="cs-CZ" sz="2800" dirty="0" smtClean="0"/>
          </a:p>
          <a:p>
            <a:pPr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- </a:t>
            </a:r>
            <a:r>
              <a:rPr lang="cs-CZ" sz="2800" dirty="0" smtClean="0"/>
              <a:t>F</a:t>
            </a:r>
            <a:r>
              <a:rPr lang="en-US" sz="2800" dirty="0" err="1" smtClean="0"/>
              <a:t>rom</a:t>
            </a:r>
            <a:r>
              <a:rPr lang="en-US" sz="2800" dirty="0" smtClean="0"/>
              <a:t> the leaves of the co</a:t>
            </a:r>
            <a:r>
              <a:rPr lang="cs-CZ" sz="2800" dirty="0" smtClean="0"/>
              <a:t>ca </a:t>
            </a:r>
            <a:r>
              <a:rPr lang="en-US" sz="2800" dirty="0" smtClean="0"/>
              <a:t>plan</a:t>
            </a:r>
            <a:r>
              <a:rPr lang="cs-CZ" sz="2800" dirty="0" smtClean="0"/>
              <a:t>t</a:t>
            </a:r>
          </a:p>
          <a:p>
            <a:pPr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- I</a:t>
            </a:r>
            <a:r>
              <a:rPr lang="en-US" sz="2800" b="1" dirty="0" err="1" smtClean="0"/>
              <a:t>ncrease</a:t>
            </a:r>
            <a:r>
              <a:rPr lang="cs-CZ" sz="2800" b="1" dirty="0" smtClean="0"/>
              <a:t> - </a:t>
            </a:r>
            <a:r>
              <a:rPr lang="en-US" sz="2800" dirty="0" smtClean="0"/>
              <a:t>alertness, feelings of well-being and euphoria, energy and activity, feelings of competence and sexuality</a:t>
            </a:r>
            <a:endParaRPr lang="cs-CZ" sz="2800" dirty="0" smtClean="0"/>
          </a:p>
          <a:p>
            <a:pPr>
              <a:buNone/>
            </a:pPr>
            <a:r>
              <a:rPr lang="cs-CZ" sz="2800" b="1" dirty="0"/>
              <a:t> </a:t>
            </a:r>
            <a:r>
              <a:rPr lang="cs-CZ" sz="2800" b="1" u="sng" dirty="0" err="1"/>
              <a:t>F</a:t>
            </a:r>
            <a:r>
              <a:rPr lang="cs-CZ" sz="2800" b="1" u="sng" dirty="0" err="1" smtClean="0"/>
              <a:t>orm</a:t>
            </a:r>
            <a:r>
              <a:rPr lang="cs-CZ" sz="2800" b="1" u="sng" dirty="0" smtClean="0"/>
              <a:t> </a:t>
            </a:r>
            <a:r>
              <a:rPr lang="cs-CZ" sz="2800" b="1" u="sng" dirty="0" err="1" smtClean="0"/>
              <a:t>of</a:t>
            </a:r>
            <a:r>
              <a:rPr lang="cs-CZ" sz="2800" b="1" u="sng" dirty="0" smtClean="0"/>
              <a:t> </a:t>
            </a:r>
            <a:r>
              <a:rPr lang="cs-CZ" sz="2800" b="1" u="sng" dirty="0" err="1" smtClean="0"/>
              <a:t>application</a:t>
            </a:r>
            <a:r>
              <a:rPr lang="cs-CZ" sz="2800" b="1" u="sng" dirty="0" smtClean="0"/>
              <a:t>:</a:t>
            </a:r>
          </a:p>
          <a:p>
            <a:pPr>
              <a:buNone/>
            </a:pPr>
            <a:r>
              <a:rPr lang="cs-CZ" sz="2800" b="1" dirty="0" smtClean="0"/>
              <a:t>- </a:t>
            </a:r>
            <a:r>
              <a:rPr lang="cs-CZ" sz="2800" dirty="0" smtClean="0"/>
              <a:t>Oral - smoking, </a:t>
            </a:r>
            <a:r>
              <a:rPr lang="cs-CZ" sz="2800" dirty="0" err="1" smtClean="0"/>
              <a:t>sniffing</a:t>
            </a:r>
            <a:r>
              <a:rPr lang="cs-CZ" sz="2800" dirty="0" smtClean="0"/>
              <a:t>=(</a:t>
            </a:r>
            <a:r>
              <a:rPr lang="cs-CZ" sz="2800" dirty="0" err="1" smtClean="0"/>
              <a:t>blowing</a:t>
            </a:r>
            <a:r>
              <a:rPr lang="cs-CZ" sz="2800" dirty="0" smtClean="0"/>
              <a:t>), </a:t>
            </a:r>
            <a:r>
              <a:rPr lang="cs-CZ" sz="2800" dirty="0" err="1" smtClean="0"/>
              <a:t>chewing</a:t>
            </a:r>
            <a:r>
              <a:rPr lang="cs-CZ" sz="2800" dirty="0" smtClean="0"/>
              <a:t> </a:t>
            </a:r>
            <a:r>
              <a:rPr lang="cs-CZ" sz="2800" dirty="0" err="1" smtClean="0"/>
              <a:t>coca</a:t>
            </a:r>
            <a:r>
              <a:rPr lang="cs-CZ" sz="2800" dirty="0" smtClean="0"/>
              <a:t> </a:t>
            </a:r>
            <a:r>
              <a:rPr lang="cs-CZ" sz="2800" dirty="0" err="1" smtClean="0"/>
              <a:t>leaves</a:t>
            </a:r>
            <a:r>
              <a:rPr lang="cs-CZ" sz="2800" dirty="0" smtClean="0"/>
              <a:t>,</a:t>
            </a:r>
          </a:p>
          <a:p>
            <a:pPr>
              <a:buNone/>
            </a:pPr>
            <a:r>
              <a:rPr lang="cs-CZ" sz="2800" dirty="0" smtClean="0"/>
              <a:t>- (</a:t>
            </a:r>
            <a:r>
              <a:rPr lang="cs-CZ" sz="2800" dirty="0" err="1" smtClean="0"/>
              <a:t>Drug</a:t>
            </a:r>
            <a:r>
              <a:rPr lang="cs-CZ" sz="2800" dirty="0" smtClean="0"/>
              <a:t> </a:t>
            </a:r>
            <a:r>
              <a:rPr lang="cs-CZ" sz="2800" dirty="0" err="1" smtClean="0"/>
              <a:t>injection</a:t>
            </a:r>
            <a:r>
              <a:rPr lang="cs-CZ" sz="2800" dirty="0" smtClean="0"/>
              <a:t>), </a:t>
            </a:r>
            <a:r>
              <a:rPr lang="cs-CZ" sz="2800" dirty="0" err="1" smtClean="0"/>
              <a:t>crack</a:t>
            </a:r>
            <a:r>
              <a:rPr lang="cs-CZ" sz="2800" dirty="0" smtClean="0"/>
              <a:t> - </a:t>
            </a:r>
            <a:r>
              <a:rPr lang="cs-CZ" sz="2800" dirty="0" err="1" smtClean="0"/>
              <a:t>inhalation</a:t>
            </a:r>
            <a:endParaRPr lang="cs-CZ" sz="2800" dirty="0" smtClean="0"/>
          </a:p>
          <a:p>
            <a:pPr>
              <a:buNone/>
            </a:pPr>
            <a:r>
              <a:rPr lang="cs-CZ" sz="1800" b="1" dirty="0" err="1" smtClean="0"/>
              <a:t>increase</a:t>
            </a:r>
            <a:r>
              <a:rPr lang="cs-CZ" sz="1800" b="1" dirty="0" smtClean="0"/>
              <a:t> </a:t>
            </a:r>
            <a:r>
              <a:rPr lang="cs-CZ" sz="1800" dirty="0" smtClean="0"/>
              <a:t>- zvyšovat</a:t>
            </a:r>
          </a:p>
          <a:p>
            <a:pPr>
              <a:buNone/>
            </a:pPr>
            <a:r>
              <a:rPr lang="cs-CZ" sz="1800" b="1" dirty="0" err="1" smtClean="0"/>
              <a:t>alertness</a:t>
            </a:r>
            <a:r>
              <a:rPr lang="cs-CZ" sz="1800" b="1" dirty="0" smtClean="0"/>
              <a:t> – </a:t>
            </a:r>
            <a:r>
              <a:rPr lang="cs-CZ" sz="1800" dirty="0" smtClean="0"/>
              <a:t>ostražitost</a:t>
            </a:r>
            <a:r>
              <a:rPr lang="cs-CZ" sz="1800" b="1" dirty="0" smtClean="0"/>
              <a:t>		</a:t>
            </a:r>
            <a:endParaRPr lang="cs-CZ" sz="1800" b="1" dirty="0"/>
          </a:p>
          <a:p>
            <a:pPr>
              <a:buNone/>
            </a:pPr>
            <a:r>
              <a:rPr lang="cs-CZ" sz="1800" b="1" dirty="0" err="1" smtClean="0"/>
              <a:t>powder</a:t>
            </a:r>
            <a:r>
              <a:rPr lang="cs-CZ" sz="1800" b="1" dirty="0" smtClean="0"/>
              <a:t> –</a:t>
            </a:r>
            <a:r>
              <a:rPr lang="cs-CZ" sz="1800" dirty="0" smtClean="0"/>
              <a:t> prášek</a:t>
            </a:r>
          </a:p>
          <a:p>
            <a:pPr>
              <a:buNone/>
            </a:pPr>
            <a:r>
              <a:rPr lang="cs-CZ" sz="1800" b="1" dirty="0" err="1" smtClean="0"/>
              <a:t>sniff</a:t>
            </a:r>
            <a:r>
              <a:rPr lang="cs-CZ" sz="1800" b="1" dirty="0" smtClean="0"/>
              <a:t>(</a:t>
            </a:r>
            <a:r>
              <a:rPr lang="cs-CZ" sz="1800" b="1" dirty="0" err="1" smtClean="0"/>
              <a:t>snuff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snort</a:t>
            </a:r>
            <a:r>
              <a:rPr lang="cs-CZ" sz="1800" b="1" dirty="0" smtClean="0"/>
              <a:t>) -</a:t>
            </a:r>
            <a:r>
              <a:rPr lang="cs-CZ" sz="1800" dirty="0" smtClean="0"/>
              <a:t> šňupat</a:t>
            </a:r>
          </a:p>
          <a:p>
            <a:pPr>
              <a:buNone/>
            </a:pPr>
            <a:r>
              <a:rPr lang="cs-CZ" sz="1800" b="1" dirty="0" err="1" smtClean="0"/>
              <a:t>chew</a:t>
            </a:r>
            <a:r>
              <a:rPr lang="cs-CZ" sz="1800" b="1" dirty="0" smtClean="0"/>
              <a:t> -</a:t>
            </a:r>
            <a:r>
              <a:rPr lang="cs-CZ" sz="1800" dirty="0" smtClean="0"/>
              <a:t> žvýkat</a:t>
            </a:r>
          </a:p>
        </p:txBody>
      </p:sp>
      <p:pic>
        <p:nvPicPr>
          <p:cNvPr id="4" name="Obrázek 3" descr="RTEmagicC_Erythroxylum_coca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572008"/>
            <a:ext cx="2123688" cy="2081214"/>
          </a:xfrm>
          <a:prstGeom prst="rect">
            <a:avLst/>
          </a:prstGeom>
        </p:spPr>
      </p:pic>
      <p:pic>
        <p:nvPicPr>
          <p:cNvPr id="5" name="Obrázek 4" descr="coca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929198"/>
            <a:ext cx="2662242" cy="1776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32" y="0"/>
            <a:ext cx="4429156" cy="928670"/>
          </a:xfrm>
        </p:spPr>
        <p:txBody>
          <a:bodyPr>
            <a:normAutofit/>
          </a:bodyPr>
          <a:lstStyle/>
          <a:p>
            <a:r>
              <a:rPr lang="cs-CZ" sz="4000" i="1" u="sng" dirty="0" err="1" smtClean="0"/>
              <a:t>Stimulants</a:t>
            </a:r>
            <a:r>
              <a:rPr lang="cs-CZ" sz="4000" i="1" u="sng" dirty="0" smtClean="0"/>
              <a:t> = </a:t>
            </a:r>
            <a:r>
              <a:rPr lang="cs-CZ" sz="4000" i="1" u="sng" dirty="0" err="1" smtClean="0"/>
              <a:t>Uppers</a:t>
            </a:r>
            <a:endParaRPr lang="cs-CZ" sz="4000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3600" b="1" dirty="0" err="1" smtClean="0"/>
              <a:t>Ecstasy</a:t>
            </a:r>
            <a:r>
              <a:rPr lang="cs-CZ" sz="2800" dirty="0" smtClean="0"/>
              <a:t> – (E, </a:t>
            </a:r>
            <a:r>
              <a:rPr lang="cs-CZ" sz="2800" dirty="0" err="1" smtClean="0"/>
              <a:t>ball</a:t>
            </a:r>
            <a:r>
              <a:rPr lang="cs-CZ" sz="2800" dirty="0" smtClean="0"/>
              <a:t>, </a:t>
            </a:r>
            <a:r>
              <a:rPr lang="cs-CZ" sz="2800" dirty="0" err="1" smtClean="0"/>
              <a:t>drug</a:t>
            </a:r>
            <a:r>
              <a:rPr lang="cs-CZ" sz="2800" dirty="0" smtClean="0"/>
              <a:t> (</a:t>
            </a:r>
            <a:r>
              <a:rPr lang="cs-CZ" sz="2800" dirty="0" err="1" smtClean="0"/>
              <a:t>pill</a:t>
            </a:r>
            <a:r>
              <a:rPr lang="cs-CZ" sz="2800" dirty="0" smtClean="0"/>
              <a:t>) </a:t>
            </a:r>
            <a:r>
              <a:rPr lang="cs-CZ" sz="2800" dirty="0" err="1" smtClean="0"/>
              <a:t>of</a:t>
            </a:r>
            <a:r>
              <a:rPr lang="cs-CZ" sz="2800" dirty="0" smtClean="0"/>
              <a:t> love)</a:t>
            </a:r>
          </a:p>
          <a:p>
            <a:pPr>
              <a:buNone/>
            </a:pPr>
            <a:r>
              <a:rPr lang="cs-CZ" sz="2800" dirty="0" smtClean="0"/>
              <a:t> - </a:t>
            </a:r>
            <a:r>
              <a:rPr lang="cs-CZ" sz="2800" dirty="0" err="1" smtClean="0"/>
              <a:t>Powder</a:t>
            </a:r>
            <a:r>
              <a:rPr lang="cs-CZ" sz="2800" dirty="0" smtClean="0"/>
              <a:t> </a:t>
            </a:r>
            <a:r>
              <a:rPr lang="cs-CZ" sz="2800" dirty="0" err="1" smtClean="0"/>
              <a:t>form</a:t>
            </a:r>
            <a:r>
              <a:rPr lang="cs-CZ" sz="2800" dirty="0" smtClean="0"/>
              <a:t> </a:t>
            </a:r>
            <a:r>
              <a:rPr lang="cs-CZ" sz="2800" dirty="0" err="1" smtClean="0"/>
              <a:t>or</a:t>
            </a:r>
            <a:r>
              <a:rPr lang="cs-CZ" sz="2800" dirty="0" smtClean="0"/>
              <a:t> tablet (</a:t>
            </a:r>
            <a:r>
              <a:rPr lang="cs-CZ" sz="2800" dirty="0" err="1" smtClean="0"/>
              <a:t>pill</a:t>
            </a:r>
            <a:r>
              <a:rPr lang="cs-CZ" sz="2800" dirty="0" smtClean="0"/>
              <a:t>)</a:t>
            </a:r>
          </a:p>
          <a:p>
            <a:pPr>
              <a:buNone/>
            </a:pPr>
            <a:r>
              <a:rPr lang="cs-CZ" sz="2800" dirty="0" smtClean="0"/>
              <a:t> - Many </a:t>
            </a:r>
            <a:r>
              <a:rPr lang="cs-CZ" sz="2800" dirty="0" err="1" smtClean="0"/>
              <a:t>kinds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colors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designs</a:t>
            </a:r>
            <a:endParaRPr lang="cs-CZ" sz="2800" dirty="0" smtClean="0"/>
          </a:p>
          <a:p>
            <a:pPr>
              <a:buNone/>
            </a:pPr>
            <a:r>
              <a:rPr lang="cs-CZ" sz="2800" b="1" dirty="0" smtClean="0"/>
              <a:t> - </a:t>
            </a:r>
            <a:r>
              <a:rPr lang="cs-CZ" sz="2800" b="1" dirty="0" err="1" smtClean="0"/>
              <a:t>Can</a:t>
            </a:r>
            <a:r>
              <a:rPr lang="cs-CZ" sz="2800" b="1" dirty="0" smtClean="0"/>
              <a:t> </a:t>
            </a:r>
            <a:r>
              <a:rPr lang="cs-CZ" sz="2800" b="1" dirty="0" err="1"/>
              <a:t>i</a:t>
            </a:r>
            <a:r>
              <a:rPr lang="cs-CZ" sz="2800" b="1" dirty="0" err="1" smtClean="0"/>
              <a:t>nduse</a:t>
            </a:r>
            <a:r>
              <a:rPr lang="cs-CZ" sz="2800" b="1" dirty="0" smtClean="0"/>
              <a:t> </a:t>
            </a:r>
            <a:r>
              <a:rPr lang="cs-CZ" sz="2800" dirty="0" smtClean="0"/>
              <a:t>– </a:t>
            </a:r>
            <a:r>
              <a:rPr lang="cs-CZ" sz="2800" dirty="0" err="1" smtClean="0"/>
              <a:t>euphoria</a:t>
            </a:r>
            <a:r>
              <a:rPr lang="cs-CZ" sz="2800" dirty="0" smtClean="0"/>
              <a:t> </a:t>
            </a:r>
            <a:r>
              <a:rPr lang="en-US" sz="2800" dirty="0" smtClean="0"/>
              <a:t>a</a:t>
            </a:r>
            <a:r>
              <a:rPr lang="cs-CZ" sz="2800" dirty="0" err="1" smtClean="0"/>
              <a:t>nd</a:t>
            </a:r>
            <a:r>
              <a:rPr lang="en-US" sz="2800" dirty="0" smtClean="0"/>
              <a:t> sense of</a:t>
            </a:r>
            <a:r>
              <a:rPr lang="cs-CZ" sz="2800" dirty="0" smtClean="0"/>
              <a:t> </a:t>
            </a:r>
            <a:r>
              <a:rPr lang="cs-CZ" sz="2800" dirty="0" err="1" smtClean="0"/>
              <a:t>intimacy</a:t>
            </a:r>
            <a:r>
              <a:rPr lang="cs-CZ" sz="2800" dirty="0"/>
              <a:t> </a:t>
            </a:r>
            <a:r>
              <a:rPr lang="en-US" sz="2800" dirty="0" smtClean="0"/>
              <a:t>with</a:t>
            </a:r>
            <a:r>
              <a:rPr lang="cs-CZ" sz="2800" dirty="0" smtClean="0"/>
              <a:t> </a:t>
            </a:r>
            <a:r>
              <a:rPr lang="en-US" sz="2800" dirty="0" smtClean="0"/>
              <a:t>others</a:t>
            </a:r>
            <a:r>
              <a:rPr lang="cs-CZ" sz="2800" dirty="0" smtClean="0"/>
              <a:t>,</a:t>
            </a:r>
            <a:endParaRPr lang="cs-CZ" sz="2800" dirty="0"/>
          </a:p>
          <a:p>
            <a:pPr>
              <a:buNone/>
            </a:pPr>
            <a:r>
              <a:rPr lang="cs-CZ" sz="2800" dirty="0" smtClean="0"/>
              <a:t>			love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others</a:t>
            </a:r>
            <a:r>
              <a:rPr lang="cs-CZ" sz="2800" dirty="0" smtClean="0"/>
              <a:t>, </a:t>
            </a:r>
            <a:r>
              <a:rPr lang="cs-CZ" sz="2800" dirty="0" err="1" smtClean="0"/>
              <a:t>inner</a:t>
            </a:r>
            <a:r>
              <a:rPr lang="cs-CZ" sz="2800" dirty="0" smtClean="0"/>
              <a:t> </a:t>
            </a:r>
            <a:r>
              <a:rPr lang="cs-CZ" sz="2800" dirty="0" err="1" smtClean="0"/>
              <a:t>peace</a:t>
            </a:r>
            <a:r>
              <a:rPr lang="cs-CZ" sz="2800" dirty="0" smtClean="0"/>
              <a:t>, </a:t>
            </a:r>
          </a:p>
          <a:p>
            <a:pPr>
              <a:buNone/>
            </a:pPr>
            <a:r>
              <a:rPr lang="cs-CZ" sz="2800" dirty="0"/>
              <a:t>	</a:t>
            </a:r>
            <a:r>
              <a:rPr lang="cs-CZ" sz="2800" dirty="0" smtClean="0"/>
              <a:t>		</a:t>
            </a:r>
            <a:r>
              <a:rPr lang="cs-CZ" sz="2800" dirty="0"/>
              <a:t>f</a:t>
            </a:r>
            <a:r>
              <a:rPr lang="en-US" sz="2800" dirty="0" err="1" smtClean="0"/>
              <a:t>eelings</a:t>
            </a:r>
            <a:r>
              <a:rPr lang="en-US" sz="2800" dirty="0" smtClean="0"/>
              <a:t> of </a:t>
            </a:r>
            <a:r>
              <a:rPr lang="en-US" sz="2800" dirty="0" err="1" smtClean="0"/>
              <a:t>empat</a:t>
            </a:r>
            <a:r>
              <a:rPr lang="cs-CZ" sz="2800" dirty="0" err="1" smtClean="0"/>
              <a:t>hy</a:t>
            </a:r>
            <a:r>
              <a:rPr lang="cs-CZ" sz="2800" dirty="0"/>
              <a:t> </a:t>
            </a:r>
            <a:r>
              <a:rPr lang="en-US" sz="2800" dirty="0" smtClean="0"/>
              <a:t>and</a:t>
            </a:r>
            <a:r>
              <a:rPr lang="cs-CZ" sz="2800" dirty="0" smtClean="0"/>
              <a:t> </a:t>
            </a:r>
            <a:r>
              <a:rPr lang="en-US" sz="2800" dirty="0" err="1" smtClean="0"/>
              <a:t>forgivenes</a:t>
            </a:r>
            <a:r>
              <a:rPr lang="cs-CZ" sz="2800" dirty="0" smtClean="0"/>
              <a:t>s</a:t>
            </a:r>
            <a:endParaRPr lang="cs-CZ" sz="2800" dirty="0"/>
          </a:p>
          <a:p>
            <a:pPr>
              <a:buNone/>
            </a:pPr>
            <a:r>
              <a:rPr lang="cs-CZ" sz="2800" b="1" dirty="0" smtClean="0"/>
              <a:t> - </a:t>
            </a:r>
            <a:r>
              <a:rPr lang="cs-CZ" sz="2800" b="1" dirty="0" err="1" smtClean="0"/>
              <a:t>Increase</a:t>
            </a:r>
            <a:r>
              <a:rPr lang="cs-CZ" sz="2800" b="1" dirty="0" smtClean="0"/>
              <a:t> </a:t>
            </a:r>
            <a:r>
              <a:rPr lang="cs-CZ" sz="2800" dirty="0" smtClean="0"/>
              <a:t>- </a:t>
            </a:r>
            <a:r>
              <a:rPr lang="cs-CZ" sz="2800" dirty="0" err="1" smtClean="0"/>
              <a:t>energy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endurance</a:t>
            </a:r>
            <a:r>
              <a:rPr lang="cs-CZ" sz="2800" dirty="0"/>
              <a:t>,</a:t>
            </a:r>
            <a:r>
              <a:rPr lang="cs-CZ" sz="2800" dirty="0" smtClean="0"/>
              <a:t> </a:t>
            </a:r>
            <a:r>
              <a:rPr lang="cs-CZ" sz="2800" dirty="0" err="1" smtClean="0"/>
              <a:t>motivation</a:t>
            </a:r>
            <a:r>
              <a:rPr lang="cs-CZ" sz="2800" dirty="0" smtClean="0"/>
              <a:t>, </a:t>
            </a:r>
            <a:r>
              <a:rPr lang="cs-CZ" sz="2800" dirty="0" err="1" smtClean="0"/>
              <a:t>desire</a:t>
            </a:r>
            <a:endParaRPr lang="cs-CZ" sz="2800" dirty="0" smtClean="0"/>
          </a:p>
          <a:p>
            <a:pPr>
              <a:buNone/>
            </a:pPr>
            <a:r>
              <a:rPr lang="cs-CZ" sz="2800" b="1" dirty="0" smtClean="0"/>
              <a:t> - D</a:t>
            </a:r>
            <a:r>
              <a:rPr lang="en-US" sz="2800" b="1" dirty="0" err="1" smtClean="0"/>
              <a:t>iminish</a:t>
            </a:r>
            <a:r>
              <a:rPr lang="cs-CZ" sz="2800" b="1" dirty="0" smtClean="0"/>
              <a:t> </a:t>
            </a:r>
            <a:r>
              <a:rPr lang="cs-CZ" sz="2800" dirty="0" smtClean="0"/>
              <a:t>- </a:t>
            </a:r>
            <a:r>
              <a:rPr lang="cs-CZ" sz="2800" dirty="0" err="1" smtClean="0"/>
              <a:t>anxiety</a:t>
            </a:r>
            <a:r>
              <a:rPr lang="cs-CZ" sz="2800" dirty="0" smtClean="0"/>
              <a:t>, </a:t>
            </a:r>
            <a:r>
              <a:rPr lang="cs-CZ" sz="2800" dirty="0" err="1" smtClean="0"/>
              <a:t>fear</a:t>
            </a:r>
            <a:r>
              <a:rPr lang="cs-CZ" sz="2800" dirty="0" smtClean="0"/>
              <a:t>, </a:t>
            </a:r>
            <a:r>
              <a:rPr lang="cs-CZ" sz="2800" dirty="0" err="1" smtClean="0"/>
              <a:t>aggression</a:t>
            </a:r>
            <a:r>
              <a:rPr lang="cs-CZ" sz="2800" dirty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hostility</a:t>
            </a:r>
            <a:endParaRPr lang="cs-CZ" sz="2800" dirty="0" smtClean="0"/>
          </a:p>
          <a:p>
            <a:pPr>
              <a:buNone/>
            </a:pPr>
            <a:r>
              <a:rPr lang="cs-CZ" sz="2600" b="1" u="sng" dirty="0" smtClean="0"/>
              <a:t> </a:t>
            </a:r>
            <a:r>
              <a:rPr lang="cs-CZ" sz="2600" b="1" u="sng" dirty="0" err="1" smtClean="0"/>
              <a:t>Form</a:t>
            </a:r>
            <a:r>
              <a:rPr lang="cs-CZ" sz="2600" b="1" u="sng" dirty="0" smtClean="0"/>
              <a:t> </a:t>
            </a:r>
            <a:r>
              <a:rPr lang="cs-CZ" sz="2600" b="1" u="sng" dirty="0" err="1" smtClean="0"/>
              <a:t>of</a:t>
            </a:r>
            <a:r>
              <a:rPr lang="cs-CZ" sz="2600" b="1" u="sng" dirty="0" smtClean="0"/>
              <a:t> </a:t>
            </a:r>
            <a:r>
              <a:rPr lang="cs-CZ" sz="2600" b="1" u="sng" dirty="0" err="1" smtClean="0"/>
              <a:t>application</a:t>
            </a:r>
            <a:r>
              <a:rPr lang="cs-CZ" sz="2600" b="1" u="sng" dirty="0" smtClean="0"/>
              <a:t>: </a:t>
            </a:r>
            <a:r>
              <a:rPr lang="cs-CZ" sz="2600" dirty="0" smtClean="0"/>
              <a:t>oral</a:t>
            </a:r>
            <a:endParaRPr lang="cs-CZ" sz="2600" dirty="0"/>
          </a:p>
          <a:p>
            <a:pPr>
              <a:buNone/>
            </a:pPr>
            <a:endParaRPr lang="cs-CZ" sz="1700" dirty="0" smtClean="0"/>
          </a:p>
          <a:p>
            <a:pPr>
              <a:buNone/>
            </a:pPr>
            <a:r>
              <a:rPr lang="cs-CZ" sz="1700" dirty="0"/>
              <a:t>	</a:t>
            </a:r>
            <a:r>
              <a:rPr lang="cs-CZ" sz="2100" b="1" dirty="0" err="1"/>
              <a:t>i</a:t>
            </a:r>
            <a:r>
              <a:rPr lang="cs-CZ" sz="2100" b="1" dirty="0" err="1" smtClean="0"/>
              <a:t>nduse</a:t>
            </a:r>
            <a:r>
              <a:rPr lang="cs-CZ" sz="2100" dirty="0" smtClean="0"/>
              <a:t> – vyvodit, přivolat</a:t>
            </a:r>
            <a:r>
              <a:rPr lang="cs-CZ" sz="2100" b="1" dirty="0" smtClean="0"/>
              <a:t>				</a:t>
            </a:r>
          </a:p>
          <a:p>
            <a:pPr>
              <a:buNone/>
            </a:pPr>
            <a:r>
              <a:rPr lang="cs-CZ" sz="2100" dirty="0" smtClean="0"/>
              <a:t>	</a:t>
            </a:r>
            <a:r>
              <a:rPr lang="cs-CZ" sz="2100" b="1" dirty="0" err="1"/>
              <a:t>i</a:t>
            </a:r>
            <a:r>
              <a:rPr lang="cs-CZ" sz="2100" b="1" dirty="0" err="1" smtClean="0"/>
              <a:t>nner</a:t>
            </a:r>
            <a:r>
              <a:rPr lang="cs-CZ" sz="2100" dirty="0" smtClean="0"/>
              <a:t> – vnitřní</a:t>
            </a:r>
          </a:p>
          <a:p>
            <a:pPr>
              <a:buNone/>
            </a:pPr>
            <a:r>
              <a:rPr lang="cs-CZ" sz="2100" b="1" dirty="0" smtClean="0"/>
              <a:t>	</a:t>
            </a:r>
            <a:r>
              <a:rPr lang="cs-CZ" sz="2100" b="1" dirty="0" err="1"/>
              <a:t>f</a:t>
            </a:r>
            <a:r>
              <a:rPr lang="cs-CZ" sz="2100" b="1" dirty="0" err="1" smtClean="0"/>
              <a:t>orgiveness</a:t>
            </a:r>
            <a:r>
              <a:rPr lang="cs-CZ" sz="2100" b="1" dirty="0" smtClean="0"/>
              <a:t> </a:t>
            </a:r>
            <a:r>
              <a:rPr lang="cs-CZ" sz="2100" dirty="0" smtClean="0"/>
              <a:t>– odpuštění</a:t>
            </a:r>
          </a:p>
          <a:p>
            <a:pPr>
              <a:buNone/>
            </a:pPr>
            <a:r>
              <a:rPr lang="cs-CZ" sz="2100" dirty="0" smtClean="0"/>
              <a:t>	</a:t>
            </a:r>
            <a:r>
              <a:rPr lang="cs-CZ" sz="2100" b="1" dirty="0" err="1"/>
              <a:t>i</a:t>
            </a:r>
            <a:r>
              <a:rPr lang="cs-CZ" sz="2100" b="1" dirty="0" err="1" smtClean="0"/>
              <a:t>ncrease</a:t>
            </a:r>
            <a:r>
              <a:rPr lang="cs-CZ" sz="2100" b="1" dirty="0" smtClean="0"/>
              <a:t> </a:t>
            </a:r>
            <a:r>
              <a:rPr lang="cs-CZ" sz="2100" dirty="0" smtClean="0"/>
              <a:t>– zvýšit, přibývat</a:t>
            </a:r>
          </a:p>
          <a:p>
            <a:pPr>
              <a:buNone/>
            </a:pPr>
            <a:r>
              <a:rPr lang="cs-CZ" sz="2100" dirty="0" smtClean="0"/>
              <a:t>	</a:t>
            </a:r>
            <a:r>
              <a:rPr lang="cs-CZ" sz="2100" b="1" dirty="0" err="1"/>
              <a:t>e</a:t>
            </a:r>
            <a:r>
              <a:rPr lang="cs-CZ" sz="2100" b="1" dirty="0" err="1" smtClean="0"/>
              <a:t>ndurance</a:t>
            </a:r>
            <a:r>
              <a:rPr lang="cs-CZ" sz="2100" dirty="0" smtClean="0"/>
              <a:t> –  výdrž, vytrvalost, odolnost</a:t>
            </a:r>
          </a:p>
          <a:p>
            <a:pPr>
              <a:buNone/>
            </a:pPr>
            <a:r>
              <a:rPr lang="cs-CZ" sz="2100" dirty="0" smtClean="0"/>
              <a:t>	</a:t>
            </a:r>
            <a:r>
              <a:rPr lang="cs-CZ" sz="2100" b="1" dirty="0" err="1"/>
              <a:t>d</a:t>
            </a:r>
            <a:r>
              <a:rPr lang="cs-CZ" sz="2100" b="1" dirty="0" err="1" smtClean="0"/>
              <a:t>esire</a:t>
            </a:r>
            <a:r>
              <a:rPr lang="cs-CZ" sz="2100" dirty="0" smtClean="0"/>
              <a:t> –  touha, chu</a:t>
            </a:r>
            <a:r>
              <a:rPr lang="cs-CZ" sz="2100" dirty="0"/>
              <a:t>ť</a:t>
            </a:r>
            <a:endParaRPr lang="cs-CZ" sz="2100" dirty="0" smtClean="0"/>
          </a:p>
          <a:p>
            <a:pPr>
              <a:buNone/>
            </a:pPr>
            <a:r>
              <a:rPr lang="cs-CZ" sz="2100" dirty="0" smtClean="0"/>
              <a:t>	</a:t>
            </a:r>
            <a:r>
              <a:rPr lang="cs-CZ" sz="2100" b="1" dirty="0" err="1"/>
              <a:t>d</a:t>
            </a:r>
            <a:r>
              <a:rPr lang="cs-CZ" sz="2100" b="1" dirty="0" err="1" smtClean="0"/>
              <a:t>iminish</a:t>
            </a:r>
            <a:r>
              <a:rPr lang="cs-CZ" sz="2100" dirty="0" smtClean="0"/>
              <a:t> – snížit</a:t>
            </a:r>
          </a:p>
          <a:p>
            <a:pPr>
              <a:buNone/>
            </a:pPr>
            <a:r>
              <a:rPr lang="cs-CZ" sz="2100" dirty="0" smtClean="0"/>
              <a:t>	</a:t>
            </a:r>
            <a:r>
              <a:rPr lang="cs-CZ" sz="2100" b="1" dirty="0" err="1"/>
              <a:t>a</a:t>
            </a:r>
            <a:r>
              <a:rPr lang="cs-CZ" sz="2100" b="1" dirty="0" err="1" smtClean="0"/>
              <a:t>nxiety</a:t>
            </a:r>
            <a:r>
              <a:rPr lang="cs-CZ" sz="2100" dirty="0" smtClean="0"/>
              <a:t> – úzkost, strach, obava</a:t>
            </a:r>
          </a:p>
          <a:p>
            <a:pPr>
              <a:buNone/>
            </a:pPr>
            <a:r>
              <a:rPr lang="cs-CZ" sz="2100" b="1" dirty="0" smtClean="0"/>
              <a:t>	</a:t>
            </a:r>
            <a:r>
              <a:rPr lang="cs-CZ" sz="2100" b="1" dirty="0" err="1"/>
              <a:t>h</a:t>
            </a:r>
            <a:r>
              <a:rPr lang="cs-CZ" sz="2100" b="1" dirty="0" err="1" smtClean="0"/>
              <a:t>ostility</a:t>
            </a:r>
            <a:r>
              <a:rPr lang="cs-CZ" sz="2100" b="1" dirty="0" smtClean="0"/>
              <a:t> </a:t>
            </a:r>
            <a:r>
              <a:rPr lang="cs-CZ" sz="2100" dirty="0" smtClean="0"/>
              <a:t>-  nepřátelství</a:t>
            </a:r>
            <a:endParaRPr lang="cs-CZ" sz="2100" dirty="0"/>
          </a:p>
        </p:txBody>
      </p:sp>
      <p:pic>
        <p:nvPicPr>
          <p:cNvPr id="4" name="Obrázek 3" descr="ecstasy_pill_collage__i2007h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143380"/>
            <a:ext cx="3034619" cy="2447926"/>
          </a:xfrm>
          <a:prstGeom prst="rect">
            <a:avLst/>
          </a:prstGeom>
        </p:spPr>
      </p:pic>
      <p:pic>
        <p:nvPicPr>
          <p:cNvPr id="5" name="Obrázek 4" descr="Ecsta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214290"/>
            <a:ext cx="1556523" cy="1952627"/>
          </a:xfrm>
          <a:prstGeom prst="rect">
            <a:avLst/>
          </a:prstGeom>
        </p:spPr>
      </p:pic>
      <p:pic>
        <p:nvPicPr>
          <p:cNvPr id="6" name="Obrázek 5" descr="extaze-4923039551f42_275x1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2571744"/>
            <a:ext cx="1452564" cy="966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56" y="0"/>
            <a:ext cx="4429156" cy="714356"/>
          </a:xfrm>
        </p:spPr>
        <p:txBody>
          <a:bodyPr>
            <a:normAutofit fontScale="90000"/>
          </a:bodyPr>
          <a:lstStyle/>
          <a:p>
            <a:r>
              <a:rPr lang="cs-CZ" i="1" u="sng" dirty="0" err="1" smtClean="0"/>
              <a:t>Stimulants</a:t>
            </a:r>
            <a:r>
              <a:rPr lang="cs-CZ" i="1" u="sng" dirty="0" smtClean="0"/>
              <a:t> = </a:t>
            </a:r>
            <a:r>
              <a:rPr lang="cs-CZ" i="1" u="sng" dirty="0" err="1" smtClean="0"/>
              <a:t>Uppers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i="1" dirty="0" smtClean="0"/>
              <a:t>Speed = (</a:t>
            </a:r>
            <a:r>
              <a:rPr lang="cs-CZ" sz="2800" b="1" i="1" dirty="0" err="1" smtClean="0"/>
              <a:t>methamphetamine</a:t>
            </a:r>
            <a:r>
              <a:rPr lang="cs-CZ" sz="2800" b="1" i="1" dirty="0" smtClean="0"/>
              <a:t>, pervitin)</a:t>
            </a:r>
          </a:p>
          <a:p>
            <a:pPr>
              <a:buNone/>
            </a:pPr>
            <a:r>
              <a:rPr lang="cs-CZ" sz="2000" b="1" dirty="0" err="1"/>
              <a:t>I</a:t>
            </a:r>
            <a:r>
              <a:rPr lang="cs-CZ" sz="2000" b="1" dirty="0" err="1" smtClean="0"/>
              <a:t>ncrease</a:t>
            </a:r>
            <a:r>
              <a:rPr lang="cs-CZ" sz="2000" dirty="0" smtClean="0"/>
              <a:t> - </a:t>
            </a:r>
            <a:r>
              <a:rPr lang="cs-CZ" sz="2000" dirty="0" err="1" smtClean="0"/>
              <a:t>alertness</a:t>
            </a:r>
            <a:r>
              <a:rPr lang="cs-CZ" sz="2000" dirty="0" smtClean="0"/>
              <a:t>, </a:t>
            </a:r>
            <a:r>
              <a:rPr lang="cs-CZ" sz="2000" dirty="0" err="1" smtClean="0"/>
              <a:t>concentration</a:t>
            </a:r>
            <a:r>
              <a:rPr lang="cs-CZ" sz="2000" dirty="0" smtClean="0"/>
              <a:t>, </a:t>
            </a:r>
            <a:r>
              <a:rPr lang="cs-CZ" sz="2000" dirty="0" err="1" smtClean="0"/>
              <a:t>energy</a:t>
            </a:r>
            <a:endParaRPr lang="cs-CZ" sz="2000" dirty="0" smtClean="0"/>
          </a:p>
          <a:p>
            <a:pPr>
              <a:buNone/>
            </a:pPr>
            <a:r>
              <a:rPr lang="cs-CZ" sz="2000" b="1" dirty="0" err="1" smtClean="0"/>
              <a:t>Can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induce</a:t>
            </a:r>
            <a:r>
              <a:rPr lang="cs-CZ" sz="2000" b="1" dirty="0" smtClean="0"/>
              <a:t> </a:t>
            </a:r>
            <a:r>
              <a:rPr lang="cs-CZ" sz="2000" dirty="0" smtClean="0"/>
              <a:t>-  </a:t>
            </a:r>
            <a:r>
              <a:rPr lang="cs-CZ" sz="2000" dirty="0" err="1" smtClean="0"/>
              <a:t>euphoria</a:t>
            </a:r>
            <a:endParaRPr lang="cs-CZ" sz="2000" dirty="0" smtClean="0"/>
          </a:p>
          <a:p>
            <a:pPr>
              <a:buNone/>
            </a:pPr>
            <a:r>
              <a:rPr lang="cs-CZ" sz="2000" b="1" dirty="0"/>
              <a:t>M</a:t>
            </a:r>
            <a:r>
              <a:rPr lang="cs-CZ" sz="2000" b="1" dirty="0" smtClean="0"/>
              <a:t>any </a:t>
            </a:r>
            <a:r>
              <a:rPr lang="cs-CZ" sz="2000" b="1" dirty="0"/>
              <a:t>n</a:t>
            </a:r>
            <a:r>
              <a:rPr lang="cs-CZ" sz="2000" b="1" dirty="0" smtClean="0"/>
              <a:t>egative </a:t>
            </a:r>
            <a:r>
              <a:rPr lang="cs-CZ" sz="2000" b="1" dirty="0" err="1" smtClean="0"/>
              <a:t>effects</a:t>
            </a:r>
            <a:r>
              <a:rPr lang="cs-CZ" sz="2000" b="1" dirty="0" smtClean="0"/>
              <a:t> </a:t>
            </a:r>
            <a:r>
              <a:rPr lang="cs-CZ" sz="2000" dirty="0" smtClean="0"/>
              <a:t>: </a:t>
            </a:r>
            <a:r>
              <a:rPr lang="en-US" sz="2000" dirty="0" smtClean="0"/>
              <a:t>fatigue, depression</a:t>
            </a:r>
            <a:r>
              <a:rPr lang="cs-CZ" sz="2000" dirty="0" smtClean="0"/>
              <a:t>, </a:t>
            </a:r>
            <a:r>
              <a:rPr lang="cs-CZ" sz="2000" dirty="0" err="1" smtClean="0"/>
              <a:t>anxiety</a:t>
            </a:r>
            <a:r>
              <a:rPr lang="cs-CZ" sz="2000" dirty="0" smtClean="0"/>
              <a:t>, </a:t>
            </a:r>
            <a:r>
              <a:rPr lang="cs-CZ" sz="2000" dirty="0" err="1" smtClean="0"/>
              <a:t>headaches</a:t>
            </a:r>
            <a:r>
              <a:rPr lang="cs-CZ" sz="2000" dirty="0" smtClean="0"/>
              <a:t>, </a:t>
            </a:r>
            <a:r>
              <a:rPr lang="cs-CZ" sz="2000" dirty="0" err="1" smtClean="0"/>
              <a:t>agitation</a:t>
            </a:r>
            <a:r>
              <a:rPr lang="cs-CZ" sz="2000" dirty="0" smtClean="0"/>
              <a:t>, </a:t>
            </a:r>
            <a:r>
              <a:rPr lang="cs-CZ" sz="2000" dirty="0" err="1" smtClean="0"/>
              <a:t>aggression</a:t>
            </a:r>
            <a:r>
              <a:rPr lang="cs-CZ" sz="2000" dirty="0" smtClean="0"/>
              <a:t>, </a:t>
            </a:r>
            <a:r>
              <a:rPr lang="cs-CZ" sz="2000" dirty="0" err="1" smtClean="0"/>
              <a:t>deep</a:t>
            </a:r>
            <a:r>
              <a:rPr lang="cs-CZ" sz="2000" dirty="0" smtClean="0"/>
              <a:t> REM </a:t>
            </a:r>
            <a:r>
              <a:rPr lang="cs-CZ" sz="2000" dirty="0" err="1" smtClean="0"/>
              <a:t>sleep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suicidal</a:t>
            </a:r>
            <a:r>
              <a:rPr lang="cs-CZ" sz="2000" dirty="0" smtClean="0"/>
              <a:t> </a:t>
            </a:r>
            <a:r>
              <a:rPr lang="cs-CZ" sz="2000" dirty="0" err="1" smtClean="0"/>
              <a:t>ideation</a:t>
            </a:r>
            <a:r>
              <a:rPr lang="cs-CZ" sz="2000" dirty="0" smtClean="0"/>
              <a:t>, </a:t>
            </a:r>
            <a:r>
              <a:rPr lang="cs-CZ" sz="2000" dirty="0" err="1" smtClean="0"/>
              <a:t>psychotic</a:t>
            </a:r>
            <a:r>
              <a:rPr lang="cs-CZ" sz="2000" dirty="0" smtClean="0"/>
              <a:t> </a:t>
            </a:r>
            <a:r>
              <a:rPr lang="cs-CZ" sz="2000" dirty="0" err="1" smtClean="0"/>
              <a:t>behaviour</a:t>
            </a:r>
            <a:endParaRPr lang="cs-CZ" sz="2000" b="1" dirty="0" smtClean="0"/>
          </a:p>
          <a:p>
            <a:pPr>
              <a:buNone/>
            </a:pPr>
            <a:r>
              <a:rPr lang="cs-CZ" sz="2000" b="1" dirty="0" err="1" smtClean="0"/>
              <a:t>Form</a:t>
            </a:r>
            <a:r>
              <a:rPr lang="cs-CZ" sz="2000" dirty="0" smtClean="0"/>
              <a:t> – </a:t>
            </a:r>
            <a:r>
              <a:rPr lang="cs-CZ" sz="2000" dirty="0" err="1" smtClean="0"/>
              <a:t>like</a:t>
            </a:r>
            <a:r>
              <a:rPr lang="cs-CZ" sz="2000" dirty="0" smtClean="0"/>
              <a:t> as </a:t>
            </a:r>
            <a:r>
              <a:rPr lang="cs-CZ" sz="2000" dirty="0" err="1" smtClean="0"/>
              <a:t>small</a:t>
            </a:r>
            <a:r>
              <a:rPr lang="cs-CZ" sz="2000" dirty="0" smtClean="0"/>
              <a:t> fragment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glass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bright</a:t>
            </a:r>
            <a:r>
              <a:rPr lang="cs-CZ" sz="2000" dirty="0" smtClean="0"/>
              <a:t> </a:t>
            </a:r>
            <a:r>
              <a:rPr lang="cs-CZ" sz="2000" dirty="0" err="1" smtClean="0"/>
              <a:t>blue</a:t>
            </a:r>
            <a:r>
              <a:rPr lang="cs-CZ" sz="2000" dirty="0" smtClean="0"/>
              <a:t>-</a:t>
            </a:r>
            <a:r>
              <a:rPr lang="cs-CZ" sz="2000" dirty="0" err="1" smtClean="0"/>
              <a:t>white</a:t>
            </a:r>
            <a:r>
              <a:rPr lang="cs-CZ" sz="2000" dirty="0" smtClean="0"/>
              <a:t> </a:t>
            </a:r>
            <a:r>
              <a:rPr lang="cs-CZ" sz="2000" dirty="0" err="1" smtClean="0"/>
              <a:t>crystals</a:t>
            </a:r>
            <a:endParaRPr lang="cs-CZ" sz="2000" dirty="0" smtClean="0"/>
          </a:p>
          <a:p>
            <a:pPr>
              <a:buNone/>
            </a:pPr>
            <a:r>
              <a:rPr lang="cs-CZ" sz="2000" b="1" u="sng" dirty="0" err="1" smtClean="0"/>
              <a:t>Form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of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application</a:t>
            </a:r>
            <a:r>
              <a:rPr lang="cs-CZ" sz="2000" b="1" u="sng" dirty="0" smtClean="0"/>
              <a:t>: </a:t>
            </a:r>
            <a:r>
              <a:rPr lang="cs-CZ" sz="2000" dirty="0" smtClean="0"/>
              <a:t>i</a:t>
            </a:r>
            <a:r>
              <a:rPr lang="en-US" sz="2000" dirty="0" err="1" smtClean="0"/>
              <a:t>njection</a:t>
            </a:r>
            <a:r>
              <a:rPr lang="cs-CZ" sz="2000" dirty="0" smtClean="0"/>
              <a:t>, smoking </a:t>
            </a:r>
            <a:endParaRPr lang="en-US" sz="2000" dirty="0" smtClean="0"/>
          </a:p>
          <a:p>
            <a:pPr>
              <a:buNone/>
            </a:pPr>
            <a:r>
              <a:rPr lang="cs-CZ" sz="2000" b="1" dirty="0" smtClean="0"/>
              <a:t> Pervitin </a:t>
            </a:r>
            <a:r>
              <a:rPr lang="cs-CZ" sz="2000" b="1" dirty="0" err="1" smtClean="0"/>
              <a:t>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most </a:t>
            </a:r>
            <a:r>
              <a:rPr lang="cs-CZ" sz="2000" b="1" dirty="0" err="1" smtClean="0"/>
              <a:t>addictive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drug</a:t>
            </a:r>
            <a:r>
              <a:rPr lang="cs-CZ" sz="2000" dirty="0" smtClean="0"/>
              <a:t>! </a:t>
            </a:r>
          </a:p>
          <a:p>
            <a:pPr>
              <a:buNone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Can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causes</a:t>
            </a:r>
            <a:r>
              <a:rPr lang="cs-CZ" sz="2000" b="1" dirty="0" smtClean="0"/>
              <a:t> paranoia, </a:t>
            </a:r>
            <a:r>
              <a:rPr lang="cs-CZ" sz="2000" b="1" dirty="0" err="1" smtClean="0"/>
              <a:t>hallucinations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and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even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death</a:t>
            </a:r>
            <a:r>
              <a:rPr lang="cs-CZ" sz="2000" dirty="0" smtClean="0"/>
              <a:t>.</a:t>
            </a:r>
          </a:p>
          <a:p>
            <a:pPr>
              <a:buNone/>
            </a:pPr>
            <a:r>
              <a:rPr lang="cs-CZ" sz="2000" dirty="0" smtClean="0"/>
              <a:t> </a:t>
            </a:r>
            <a:r>
              <a:rPr lang="cs-CZ" sz="2000" b="1" dirty="0" err="1" smtClean="0"/>
              <a:t>It</a:t>
            </a:r>
            <a:r>
              <a:rPr lang="cs-CZ" sz="2000" b="1" dirty="0" smtClean="0"/>
              <a:t> most </a:t>
            </a:r>
            <a:r>
              <a:rPr lang="cs-CZ" sz="2000" b="1" dirty="0" err="1" smtClean="0"/>
              <a:t>worst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treatable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addiction</a:t>
            </a:r>
            <a:r>
              <a:rPr lang="cs-CZ" sz="2000" b="1" dirty="0" smtClean="0"/>
              <a:t>!!!</a:t>
            </a:r>
            <a:endParaRPr lang="en-US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err="1" smtClean="0"/>
              <a:t>increase</a:t>
            </a:r>
            <a:r>
              <a:rPr lang="cs-CZ" sz="2000" dirty="0" smtClean="0"/>
              <a:t> – zvyšovat	</a:t>
            </a:r>
            <a:r>
              <a:rPr lang="cs-CZ" sz="2000" b="1" dirty="0" err="1" smtClean="0"/>
              <a:t>anxiety</a:t>
            </a:r>
            <a:r>
              <a:rPr lang="cs-CZ" sz="2000" dirty="0" smtClean="0"/>
              <a:t> – úzkost, strach		</a:t>
            </a:r>
            <a:r>
              <a:rPr lang="cs-CZ" sz="2000" b="1" dirty="0" err="1" smtClean="0"/>
              <a:t>behaviour</a:t>
            </a:r>
            <a:r>
              <a:rPr lang="cs-CZ" sz="2000" dirty="0" smtClean="0"/>
              <a:t> - chování</a:t>
            </a:r>
          </a:p>
          <a:p>
            <a:pPr>
              <a:buNone/>
            </a:pPr>
            <a:r>
              <a:rPr lang="cs-CZ" sz="2000" b="1" dirty="0" err="1"/>
              <a:t>a</a:t>
            </a:r>
            <a:r>
              <a:rPr lang="cs-CZ" sz="2000" b="1" dirty="0" err="1" smtClean="0"/>
              <a:t>lertness</a:t>
            </a:r>
            <a:r>
              <a:rPr lang="cs-CZ" sz="2000" dirty="0" smtClean="0"/>
              <a:t> – ostražitost	</a:t>
            </a:r>
            <a:r>
              <a:rPr lang="cs-CZ" sz="2000" b="1" dirty="0" err="1" smtClean="0"/>
              <a:t>headaches</a:t>
            </a:r>
            <a:r>
              <a:rPr lang="cs-CZ" sz="2000" dirty="0" smtClean="0"/>
              <a:t> – bolesti hlavy		</a:t>
            </a:r>
            <a:r>
              <a:rPr lang="cs-CZ" sz="2000" b="1" dirty="0" smtClean="0"/>
              <a:t>fragment </a:t>
            </a:r>
            <a:r>
              <a:rPr lang="cs-CZ" sz="2000" dirty="0" smtClean="0"/>
              <a:t>- úlomek</a:t>
            </a:r>
          </a:p>
          <a:p>
            <a:pPr>
              <a:buNone/>
            </a:pPr>
            <a:r>
              <a:rPr lang="cs-CZ" sz="2000" b="1" dirty="0" err="1"/>
              <a:t>i</a:t>
            </a:r>
            <a:r>
              <a:rPr lang="cs-CZ" sz="2000" b="1" dirty="0" err="1" smtClean="0"/>
              <a:t>nduce</a:t>
            </a:r>
            <a:r>
              <a:rPr lang="cs-CZ" sz="2000" dirty="0" smtClean="0"/>
              <a:t> – navodit, vyvodit	</a:t>
            </a:r>
            <a:r>
              <a:rPr lang="cs-CZ" sz="2000" b="1" dirty="0" err="1" smtClean="0"/>
              <a:t>agitation</a:t>
            </a:r>
            <a:r>
              <a:rPr lang="cs-CZ" sz="2000" dirty="0" smtClean="0"/>
              <a:t> - rozrušení		</a:t>
            </a:r>
            <a:r>
              <a:rPr lang="cs-CZ" sz="2000" b="1" dirty="0" smtClean="0"/>
              <a:t>cause</a:t>
            </a:r>
            <a:r>
              <a:rPr lang="cs-CZ" sz="2000" dirty="0" smtClean="0"/>
              <a:t> - způsobovat</a:t>
            </a:r>
          </a:p>
          <a:p>
            <a:pPr>
              <a:buNone/>
            </a:pPr>
            <a:r>
              <a:rPr lang="cs-CZ" sz="2000" b="1" dirty="0" err="1"/>
              <a:t>f</a:t>
            </a:r>
            <a:r>
              <a:rPr lang="cs-CZ" sz="2000" b="1" dirty="0" err="1" smtClean="0"/>
              <a:t>atigue</a:t>
            </a:r>
            <a:r>
              <a:rPr lang="cs-CZ" sz="2000" b="1" dirty="0" smtClean="0"/>
              <a:t> </a:t>
            </a:r>
            <a:r>
              <a:rPr lang="cs-CZ" sz="2000" dirty="0" smtClean="0"/>
              <a:t>– únava, vyčerpání	</a:t>
            </a:r>
            <a:r>
              <a:rPr lang="cs-CZ" sz="2000" b="1" dirty="0" err="1" smtClean="0"/>
              <a:t>suicidal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ideation</a:t>
            </a:r>
            <a:r>
              <a:rPr lang="cs-CZ" sz="2000" b="1" dirty="0" smtClean="0"/>
              <a:t> </a:t>
            </a:r>
            <a:r>
              <a:rPr lang="cs-CZ" sz="2000" dirty="0" smtClean="0"/>
              <a:t>– sebevražedné sklony	</a:t>
            </a:r>
          </a:p>
          <a:p>
            <a:pPr>
              <a:buNone/>
            </a:pPr>
            <a:r>
              <a:rPr lang="cs-CZ" sz="2000" b="1" dirty="0" err="1" smtClean="0"/>
              <a:t>treatable</a:t>
            </a:r>
            <a:r>
              <a:rPr lang="cs-CZ" sz="2000" dirty="0" smtClean="0"/>
              <a:t> - léčitelný </a:t>
            </a:r>
            <a:endParaRPr lang="en-US" sz="2000" dirty="0" smtClean="0"/>
          </a:p>
        </p:txBody>
      </p:sp>
      <p:cxnSp>
        <p:nvCxnSpPr>
          <p:cNvPr id="5" name="Přímá spojovací čára 4"/>
          <p:cNvCxnSpPr/>
          <p:nvPr/>
        </p:nvCxnSpPr>
        <p:spPr>
          <a:xfrm flipV="1">
            <a:off x="0" y="4500570"/>
            <a:ext cx="9144000" cy="7143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Pervitin_dru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642918"/>
            <a:ext cx="3276602" cy="1205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643602" cy="571504"/>
          </a:xfrm>
        </p:spPr>
        <p:txBody>
          <a:bodyPr>
            <a:normAutofit fontScale="90000"/>
          </a:bodyPr>
          <a:lstStyle/>
          <a:p>
            <a:r>
              <a:rPr lang="cs-CZ" sz="4000" i="1" u="sng" dirty="0" err="1"/>
              <a:t>D</a:t>
            </a:r>
            <a:r>
              <a:rPr lang="cs-CZ" sz="4000" i="1" u="sng" dirty="0" err="1" smtClean="0"/>
              <a:t>epressants</a:t>
            </a:r>
            <a:r>
              <a:rPr lang="cs-CZ" sz="4000" i="1" u="sng" dirty="0" smtClean="0"/>
              <a:t> = </a:t>
            </a:r>
            <a:r>
              <a:rPr lang="cs-CZ" sz="4000" i="1" u="sng" dirty="0" err="1" smtClean="0"/>
              <a:t>Downers</a:t>
            </a:r>
            <a:r>
              <a:rPr lang="cs-CZ" sz="4000" i="1" u="sng" dirty="0" smtClean="0"/>
              <a:t> </a:t>
            </a:r>
            <a:endParaRPr lang="cs-CZ" sz="4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800" b="1" dirty="0" err="1" smtClean="0"/>
              <a:t>Cannabis</a:t>
            </a:r>
            <a:r>
              <a:rPr lang="cs-CZ" sz="2800" b="1" dirty="0" smtClean="0"/>
              <a:t> – </a:t>
            </a:r>
            <a:r>
              <a:rPr lang="cs-CZ" sz="2400" b="1" dirty="0" err="1" smtClean="0"/>
              <a:t>marijuana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grass</a:t>
            </a:r>
            <a:r>
              <a:rPr lang="cs-CZ" sz="2400" b="1" dirty="0" smtClean="0"/>
              <a:t>, skunk = a type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 </a:t>
            </a:r>
            <a:r>
              <a:rPr lang="cs-CZ" sz="2400" b="1" dirty="0" err="1" smtClean="0"/>
              <a:t>cannabis</a:t>
            </a:r>
            <a:endParaRPr lang="cs-CZ" sz="2400" b="1" dirty="0" smtClean="0"/>
          </a:p>
          <a:p>
            <a:pPr>
              <a:buNone/>
            </a:pPr>
            <a:r>
              <a:rPr lang="cs-CZ" sz="2400" b="1" dirty="0" smtClean="0"/>
              <a:t>(</a:t>
            </a:r>
            <a:r>
              <a:rPr lang="cs-CZ" sz="2400" b="1" dirty="0" err="1" smtClean="0"/>
              <a:t>Hashish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hash</a:t>
            </a:r>
            <a:r>
              <a:rPr lang="cs-CZ" sz="2400" b="1" dirty="0" smtClean="0"/>
              <a:t>) – </a:t>
            </a:r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resin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cannabis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plant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usually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combinate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with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cannabis</a:t>
            </a:r>
            <a:r>
              <a:rPr lang="cs-CZ" sz="2400" b="1" dirty="0" smtClean="0"/>
              <a:t>.)</a:t>
            </a:r>
          </a:p>
          <a:p>
            <a:pPr>
              <a:buNone/>
            </a:pPr>
            <a:r>
              <a:rPr lang="cs-CZ" sz="2400" b="1" dirty="0" smtClean="0"/>
              <a:t>-  </a:t>
            </a:r>
            <a:r>
              <a:rPr lang="cs-CZ" sz="2400" b="1" dirty="0" err="1" smtClean="0"/>
              <a:t>Downers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hallucinogenic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drug</a:t>
            </a:r>
            <a:endParaRPr lang="cs-CZ" sz="2400" b="1" dirty="0" smtClean="0"/>
          </a:p>
          <a:p>
            <a:pPr>
              <a:buFontTx/>
              <a:buChar char="-"/>
            </a:pPr>
            <a:r>
              <a:rPr lang="cs-CZ" sz="2000" dirty="0" smtClean="0"/>
              <a:t>Most </a:t>
            </a:r>
            <a:r>
              <a:rPr lang="cs-CZ" sz="2000" dirty="0" err="1" smtClean="0"/>
              <a:t>famous</a:t>
            </a:r>
            <a:r>
              <a:rPr lang="cs-CZ" sz="2000" dirty="0" smtClean="0"/>
              <a:t> </a:t>
            </a:r>
            <a:r>
              <a:rPr lang="cs-CZ" sz="2000" dirty="0" err="1" smtClean="0"/>
              <a:t>drug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most </a:t>
            </a:r>
            <a:r>
              <a:rPr lang="cs-CZ" sz="2000" dirty="0" err="1" smtClean="0"/>
              <a:t>famous</a:t>
            </a:r>
            <a:r>
              <a:rPr lang="cs-CZ" sz="2000" dirty="0" smtClean="0"/>
              <a:t> </a:t>
            </a:r>
            <a:r>
              <a:rPr lang="cs-CZ" sz="2000" dirty="0" err="1" smtClean="0"/>
              <a:t>illicit</a:t>
            </a:r>
            <a:r>
              <a:rPr lang="cs-CZ" sz="2000" dirty="0" smtClean="0"/>
              <a:t> </a:t>
            </a:r>
            <a:r>
              <a:rPr lang="cs-CZ" sz="2000" dirty="0" err="1" smtClean="0"/>
              <a:t>drug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world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Many </a:t>
            </a:r>
            <a:r>
              <a:rPr lang="cs-CZ" sz="2000" dirty="0" err="1" smtClean="0"/>
              <a:t>kinds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this</a:t>
            </a:r>
            <a:r>
              <a:rPr lang="cs-CZ" sz="2000" dirty="0" smtClean="0"/>
              <a:t> </a:t>
            </a:r>
            <a:r>
              <a:rPr lang="cs-CZ" sz="2000" dirty="0" err="1" smtClean="0"/>
              <a:t>drug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err="1" smtClean="0"/>
              <a:t>Used</a:t>
            </a:r>
            <a:r>
              <a:rPr lang="cs-CZ" sz="2000" dirty="0" smtClean="0"/>
              <a:t> as </a:t>
            </a:r>
            <a:r>
              <a:rPr lang="cs-CZ" sz="2000" dirty="0" err="1" smtClean="0"/>
              <a:t>psychoactive</a:t>
            </a:r>
            <a:r>
              <a:rPr lang="cs-CZ" sz="2000" dirty="0" smtClean="0"/>
              <a:t> </a:t>
            </a:r>
            <a:r>
              <a:rPr lang="cs-CZ" sz="2000" dirty="0" err="1" smtClean="0"/>
              <a:t>drug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as </a:t>
            </a:r>
            <a:r>
              <a:rPr lang="cs-CZ" sz="2000" dirty="0" err="1" smtClean="0"/>
              <a:t>medicine</a:t>
            </a:r>
            <a:r>
              <a:rPr lang="cs-CZ" sz="2000" dirty="0" smtClean="0"/>
              <a:t>( </a:t>
            </a:r>
            <a:r>
              <a:rPr lang="cs-CZ" sz="2000" dirty="0" err="1" smtClean="0"/>
              <a:t>used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treatment</a:t>
            </a:r>
            <a:r>
              <a:rPr lang="cs-CZ" sz="2000" dirty="0" smtClean="0"/>
              <a:t> Alzheimer‘s </a:t>
            </a:r>
            <a:r>
              <a:rPr lang="cs-CZ" sz="2000" dirty="0" err="1" smtClean="0"/>
              <a:t>disease</a:t>
            </a:r>
            <a:r>
              <a:rPr lang="cs-CZ" sz="2000" dirty="0" smtClean="0"/>
              <a:t>)</a:t>
            </a:r>
          </a:p>
          <a:p>
            <a:pPr>
              <a:buFontTx/>
              <a:buChar char="-"/>
            </a:pPr>
            <a:r>
              <a:rPr lang="cs-CZ" sz="2000" dirty="0" err="1" smtClean="0"/>
              <a:t>Main</a:t>
            </a:r>
            <a:r>
              <a:rPr lang="cs-CZ" sz="2000" dirty="0" smtClean="0"/>
              <a:t> element </a:t>
            </a:r>
            <a:r>
              <a:rPr lang="cs-CZ" sz="2000" dirty="0" err="1" smtClean="0"/>
              <a:t>is</a:t>
            </a:r>
            <a:r>
              <a:rPr lang="cs-CZ" sz="2000" dirty="0" smtClean="0"/>
              <a:t> THC</a:t>
            </a:r>
          </a:p>
          <a:p>
            <a:pPr>
              <a:buFontTx/>
              <a:buChar char="-"/>
            </a:pPr>
            <a:r>
              <a:rPr lang="cs-CZ" sz="2000" dirty="0" err="1" smtClean="0"/>
              <a:t>Recreational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drug</a:t>
            </a:r>
            <a:r>
              <a:rPr lang="cs-CZ" sz="2000" dirty="0" smtClean="0"/>
              <a:t>, use </a:t>
            </a:r>
            <a:r>
              <a:rPr lang="cs-CZ" sz="2000" dirty="0" err="1" smtClean="0"/>
              <a:t>at</a:t>
            </a:r>
            <a:r>
              <a:rPr lang="cs-CZ" sz="2000" dirty="0" smtClean="0"/>
              <a:t> religion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spiritual</a:t>
            </a:r>
            <a:r>
              <a:rPr lang="cs-CZ" sz="2000" dirty="0" smtClean="0"/>
              <a:t> </a:t>
            </a:r>
            <a:r>
              <a:rPr lang="cs-CZ" sz="2000" dirty="0" err="1" smtClean="0"/>
              <a:t>rituals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b="1" dirty="0" smtClean="0"/>
              <a:t> In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Netherlands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drug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legal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and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tolerate</a:t>
            </a:r>
            <a:r>
              <a:rPr lang="cs-CZ" sz="2000" b="1" dirty="0" smtClean="0"/>
              <a:t>!</a:t>
            </a:r>
          </a:p>
          <a:p>
            <a:pPr>
              <a:buNone/>
            </a:pPr>
            <a:endParaRPr lang="cs-CZ" sz="2000" b="1" u="sng" dirty="0" smtClean="0"/>
          </a:p>
          <a:p>
            <a:pPr>
              <a:buNone/>
            </a:pPr>
            <a:r>
              <a:rPr lang="cs-CZ" sz="2000" b="1" u="sng" dirty="0" err="1" smtClean="0"/>
              <a:t>Form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of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application</a:t>
            </a:r>
            <a:r>
              <a:rPr lang="cs-CZ" sz="2000" b="1" u="sng" dirty="0" smtClean="0"/>
              <a:t>: </a:t>
            </a:r>
            <a:r>
              <a:rPr lang="cs-CZ" sz="2000" dirty="0" err="1" smtClean="0"/>
              <a:t>mixed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tobacco</a:t>
            </a:r>
            <a:r>
              <a:rPr lang="cs-CZ" sz="2000" dirty="0" smtClean="0"/>
              <a:t> (joint)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smoked</a:t>
            </a:r>
            <a:r>
              <a:rPr lang="cs-CZ" sz="2000" dirty="0" smtClean="0"/>
              <a:t>, </a:t>
            </a:r>
            <a:r>
              <a:rPr lang="cs-CZ" sz="2000" dirty="0" err="1" smtClean="0"/>
              <a:t>make</a:t>
            </a:r>
            <a:r>
              <a:rPr lang="cs-CZ" sz="2000" dirty="0" smtClean="0"/>
              <a:t> a </a:t>
            </a:r>
            <a:r>
              <a:rPr lang="cs-CZ" sz="2000" dirty="0" err="1" smtClean="0"/>
              <a:t>tea</a:t>
            </a:r>
            <a:r>
              <a:rPr lang="cs-CZ" sz="2000" dirty="0" smtClean="0"/>
              <a:t> – drink, </a:t>
            </a:r>
            <a:r>
              <a:rPr lang="cs-CZ" sz="2000" dirty="0" err="1" smtClean="0"/>
              <a:t>bake</a:t>
            </a:r>
            <a:r>
              <a:rPr lang="cs-CZ" sz="2000" dirty="0" smtClean="0"/>
              <a:t> </a:t>
            </a:r>
            <a:r>
              <a:rPr lang="cs-CZ" sz="2000" dirty="0" err="1" smtClean="0"/>
              <a:t>hash</a:t>
            </a:r>
            <a:r>
              <a:rPr lang="cs-CZ" sz="2000" dirty="0" smtClean="0"/>
              <a:t> </a:t>
            </a:r>
            <a:r>
              <a:rPr lang="cs-CZ" sz="2000" dirty="0" err="1" smtClean="0"/>
              <a:t>cakes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cookies</a:t>
            </a:r>
            <a:r>
              <a:rPr lang="cs-CZ" sz="2000" dirty="0" smtClean="0"/>
              <a:t> – </a:t>
            </a:r>
            <a:r>
              <a:rPr lang="cs-CZ" sz="2000" dirty="0" err="1" smtClean="0"/>
              <a:t>eat</a:t>
            </a:r>
            <a:r>
              <a:rPr lang="cs-CZ" sz="2000" dirty="0" smtClean="0"/>
              <a:t>, in India </a:t>
            </a:r>
            <a:r>
              <a:rPr lang="cs-CZ" sz="2000" dirty="0" err="1" smtClean="0"/>
              <a:t>cannabis</a:t>
            </a:r>
            <a:r>
              <a:rPr lang="cs-CZ" sz="2000" dirty="0" smtClean="0"/>
              <a:t> </a:t>
            </a:r>
            <a:r>
              <a:rPr lang="cs-CZ" sz="2000" dirty="0" err="1" smtClean="0"/>
              <a:t>mixed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tobacco</a:t>
            </a:r>
            <a:r>
              <a:rPr lang="cs-CZ" sz="2000" dirty="0" smtClean="0"/>
              <a:t> - </a:t>
            </a:r>
            <a:r>
              <a:rPr lang="cs-CZ" sz="2000" dirty="0" err="1" smtClean="0"/>
              <a:t>chew</a:t>
            </a:r>
            <a:endParaRPr lang="cs-CZ" sz="2000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err="1" smtClean="0"/>
              <a:t>resin</a:t>
            </a:r>
            <a:r>
              <a:rPr lang="cs-CZ" sz="2000" b="1" dirty="0" smtClean="0"/>
              <a:t> – </a:t>
            </a:r>
            <a:r>
              <a:rPr lang="cs-CZ" sz="2000" dirty="0" smtClean="0"/>
              <a:t>pryskyřice</a:t>
            </a:r>
            <a:r>
              <a:rPr lang="cs-CZ" sz="2000" b="1" dirty="0" smtClean="0"/>
              <a:t>			</a:t>
            </a:r>
            <a:r>
              <a:rPr lang="cs-CZ" sz="2000" b="1" dirty="0" err="1" smtClean="0"/>
              <a:t>treatment</a:t>
            </a:r>
            <a:r>
              <a:rPr lang="cs-CZ" sz="2000" b="1" dirty="0" smtClean="0"/>
              <a:t> - </a:t>
            </a:r>
            <a:r>
              <a:rPr lang="cs-CZ" sz="2000" dirty="0" smtClean="0"/>
              <a:t>léčba</a:t>
            </a:r>
          </a:p>
          <a:p>
            <a:pPr>
              <a:buNone/>
            </a:pPr>
            <a:r>
              <a:rPr lang="cs-CZ" sz="2000" b="1" dirty="0" err="1" smtClean="0"/>
              <a:t>illicit</a:t>
            </a:r>
            <a:r>
              <a:rPr lang="cs-CZ" sz="2000" b="1" dirty="0" smtClean="0"/>
              <a:t> – </a:t>
            </a:r>
            <a:r>
              <a:rPr lang="cs-CZ" sz="2000" dirty="0" smtClean="0"/>
              <a:t>nezákonný, zakázaný		</a:t>
            </a:r>
            <a:r>
              <a:rPr lang="cs-CZ" sz="2000" b="1" dirty="0" err="1" smtClean="0"/>
              <a:t>main</a:t>
            </a:r>
            <a:r>
              <a:rPr lang="cs-CZ" sz="2000" dirty="0" smtClean="0"/>
              <a:t> - hlavní</a:t>
            </a:r>
          </a:p>
          <a:p>
            <a:pPr>
              <a:buNone/>
            </a:pPr>
            <a:endParaRPr lang="cs-CZ" sz="2400" b="1" dirty="0"/>
          </a:p>
        </p:txBody>
      </p:sp>
      <p:pic>
        <p:nvPicPr>
          <p:cNvPr id="4" name="Obrázek 3" descr="Marijuana-marijuana-464148_640_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986348"/>
            <a:ext cx="2206612" cy="1765291"/>
          </a:xfrm>
          <a:prstGeom prst="rect">
            <a:avLst/>
          </a:prstGeom>
        </p:spPr>
      </p:pic>
      <p:pic>
        <p:nvPicPr>
          <p:cNvPr id="5" name="Obrázek 4" descr="SPANIA-Captura-de-35-tone-de-ha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1643050"/>
            <a:ext cx="1487249" cy="975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0"/>
            <a:ext cx="6572296" cy="785794"/>
          </a:xfrm>
        </p:spPr>
        <p:txBody>
          <a:bodyPr>
            <a:normAutofit/>
          </a:bodyPr>
          <a:lstStyle/>
          <a:p>
            <a:r>
              <a:rPr lang="cs-CZ" sz="4000" i="1" u="sng" dirty="0" err="1" smtClean="0"/>
              <a:t>Haluccinogenic</a:t>
            </a:r>
            <a:r>
              <a:rPr lang="cs-CZ" i="1" u="sng" dirty="0" smtClean="0"/>
              <a:t> </a:t>
            </a:r>
            <a:r>
              <a:rPr lang="cs-CZ" i="1" u="sng" dirty="0" err="1" smtClean="0"/>
              <a:t>drugs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dirty="0" smtClean="0"/>
              <a:t>LSD </a:t>
            </a:r>
            <a:r>
              <a:rPr lang="cs-CZ" sz="2800" dirty="0" smtClean="0"/>
              <a:t>– </a:t>
            </a:r>
            <a:r>
              <a:rPr lang="cs-CZ" sz="2800" dirty="0" err="1" smtClean="0"/>
              <a:t>acid</a:t>
            </a:r>
            <a:r>
              <a:rPr lang="cs-CZ" sz="2800" dirty="0" smtClean="0"/>
              <a:t>, </a:t>
            </a:r>
            <a:r>
              <a:rPr lang="cs-CZ" sz="2800" dirty="0" err="1" smtClean="0"/>
              <a:t>trip</a:t>
            </a:r>
            <a:r>
              <a:rPr lang="cs-CZ" sz="2800" dirty="0" smtClean="0"/>
              <a:t>, </a:t>
            </a:r>
            <a:r>
              <a:rPr lang="cs-CZ" sz="2800" dirty="0" err="1" smtClean="0"/>
              <a:t>paper</a:t>
            </a:r>
            <a:endParaRPr lang="cs-CZ" sz="2800" dirty="0" smtClean="0"/>
          </a:p>
          <a:p>
            <a:pPr>
              <a:buNone/>
            </a:pPr>
            <a:r>
              <a:rPr lang="cs-CZ" sz="2400" dirty="0" smtClean="0"/>
              <a:t> - S</a:t>
            </a:r>
            <a:r>
              <a:rPr lang="en-US" sz="2400" dirty="0" err="1" smtClean="0"/>
              <a:t>emisynthetic</a:t>
            </a:r>
            <a:r>
              <a:rPr lang="en-US" sz="2400" dirty="0" smtClean="0"/>
              <a:t> </a:t>
            </a:r>
            <a:r>
              <a:rPr lang="cs-CZ" sz="2400" dirty="0" err="1" smtClean="0"/>
              <a:t>psychedelic</a:t>
            </a:r>
            <a:r>
              <a:rPr lang="cs-CZ" sz="2400" dirty="0" smtClean="0"/>
              <a:t> </a:t>
            </a:r>
            <a:r>
              <a:rPr lang="cs-CZ" sz="2400" dirty="0" err="1" smtClean="0"/>
              <a:t>drug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-  </a:t>
            </a:r>
            <a:r>
              <a:rPr lang="cs-CZ" sz="2400" dirty="0" err="1" smtClean="0"/>
              <a:t>Change</a:t>
            </a:r>
            <a:r>
              <a:rPr lang="cs-CZ" sz="2400" dirty="0" smtClean="0"/>
              <a:t> </a:t>
            </a:r>
            <a:r>
              <a:rPr lang="cs-CZ" sz="2400" dirty="0" err="1" smtClean="0"/>
              <a:t>consciousness</a:t>
            </a:r>
            <a:r>
              <a:rPr lang="cs-CZ" sz="2400" dirty="0" smtClean="0"/>
              <a:t>(</a:t>
            </a:r>
            <a:r>
              <a:rPr lang="cs-CZ" sz="2400" dirty="0" err="1" smtClean="0"/>
              <a:t>hallucination</a:t>
            </a:r>
            <a:r>
              <a:rPr lang="cs-CZ" sz="2400" dirty="0" smtClean="0"/>
              <a:t>, </a:t>
            </a:r>
            <a:r>
              <a:rPr lang="cs-CZ" sz="2400" dirty="0" err="1" smtClean="0"/>
              <a:t>illusion</a:t>
            </a:r>
            <a:r>
              <a:rPr lang="cs-CZ" sz="2400" dirty="0" smtClean="0"/>
              <a:t>)</a:t>
            </a:r>
          </a:p>
          <a:p>
            <a:pPr>
              <a:buNone/>
            </a:pPr>
            <a:r>
              <a:rPr lang="cs-CZ" sz="2400" dirty="0" smtClean="0"/>
              <a:t> - </a:t>
            </a:r>
            <a:r>
              <a:rPr lang="cs-CZ" sz="2400" dirty="0" err="1" smtClean="0"/>
              <a:t>Is</a:t>
            </a:r>
            <a:r>
              <a:rPr lang="cs-CZ" sz="2400" dirty="0" smtClean="0"/>
              <a:t> a </a:t>
            </a:r>
            <a:r>
              <a:rPr lang="cs-CZ" sz="2400" dirty="0" err="1" smtClean="0"/>
              <a:t>product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poisonous</a:t>
            </a:r>
            <a:r>
              <a:rPr lang="cs-CZ" sz="2400" dirty="0" smtClean="0"/>
              <a:t> </a:t>
            </a:r>
            <a:r>
              <a:rPr lang="cs-CZ" sz="2400" dirty="0" err="1" smtClean="0"/>
              <a:t>fungus</a:t>
            </a:r>
            <a:r>
              <a:rPr lang="cs-CZ" sz="2400" dirty="0" smtClean="0"/>
              <a:t> </a:t>
            </a:r>
            <a:r>
              <a:rPr lang="cs-CZ" sz="2400" dirty="0" err="1" smtClean="0"/>
              <a:t>growing</a:t>
            </a:r>
            <a:r>
              <a:rPr lang="cs-CZ" sz="2400" dirty="0" smtClean="0"/>
              <a:t> on </a:t>
            </a:r>
            <a:r>
              <a:rPr lang="cs-CZ" sz="2400" dirty="0" err="1" smtClean="0"/>
              <a:t>rye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- </a:t>
            </a:r>
            <a:r>
              <a:rPr lang="cs-CZ" sz="2400" dirty="0" err="1" smtClean="0"/>
              <a:t>Effects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this</a:t>
            </a:r>
            <a:r>
              <a:rPr lang="cs-CZ" sz="2400" dirty="0" smtClean="0"/>
              <a:t> </a:t>
            </a:r>
            <a:r>
              <a:rPr lang="cs-CZ" sz="2400" dirty="0" err="1" smtClean="0"/>
              <a:t>drug</a:t>
            </a:r>
            <a:r>
              <a:rPr lang="cs-CZ" sz="2400" dirty="0" smtClean="0"/>
              <a:t> are non-</a:t>
            </a:r>
            <a:r>
              <a:rPr lang="cs-CZ" sz="2400" dirty="0" err="1" smtClean="0"/>
              <a:t>predictable</a:t>
            </a:r>
            <a:r>
              <a:rPr lang="cs-CZ" sz="2400" dirty="0" smtClean="0"/>
              <a:t> </a:t>
            </a:r>
          </a:p>
          <a:p>
            <a:pPr>
              <a:buNone/>
            </a:pPr>
            <a:r>
              <a:rPr lang="cs-CZ" sz="2400" dirty="0" smtClean="0"/>
              <a:t> - </a:t>
            </a:r>
            <a:r>
              <a:rPr lang="cs-CZ" sz="2400" dirty="0" err="1" smtClean="0"/>
              <a:t>Can</a:t>
            </a:r>
            <a:r>
              <a:rPr lang="cs-CZ" sz="2400" dirty="0" smtClean="0"/>
              <a:t> cause to 12 </a:t>
            </a:r>
            <a:r>
              <a:rPr lang="cs-CZ" sz="2400" dirty="0" err="1" smtClean="0"/>
              <a:t>hours</a:t>
            </a:r>
            <a:endParaRPr lang="cs-CZ" sz="2400" dirty="0" smtClean="0"/>
          </a:p>
          <a:p>
            <a:pPr>
              <a:buNone/>
            </a:pPr>
            <a:r>
              <a:rPr lang="cs-CZ" sz="2400" b="1" dirty="0" err="1" smtClean="0"/>
              <a:t>Form</a:t>
            </a:r>
            <a:r>
              <a:rPr lang="cs-CZ" sz="2400" dirty="0" smtClean="0"/>
              <a:t> – </a:t>
            </a:r>
            <a:r>
              <a:rPr lang="cs-CZ" sz="2400" dirty="0" err="1" smtClean="0"/>
              <a:t>sells</a:t>
            </a:r>
            <a:r>
              <a:rPr lang="cs-CZ" sz="2400" dirty="0" smtClean="0"/>
              <a:t> in </a:t>
            </a:r>
            <a:r>
              <a:rPr lang="cs-CZ" sz="2400" dirty="0" err="1" smtClean="0"/>
              <a:t>pills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liquid</a:t>
            </a:r>
            <a:r>
              <a:rPr lang="cs-CZ" sz="2400" dirty="0" smtClean="0"/>
              <a:t> </a:t>
            </a:r>
            <a:r>
              <a:rPr lang="cs-CZ" sz="2400" dirty="0" err="1" smtClean="0"/>
              <a:t>form</a:t>
            </a:r>
            <a:r>
              <a:rPr lang="cs-CZ" sz="2400" dirty="0" smtClean="0"/>
              <a:t>, LSD </a:t>
            </a:r>
            <a:r>
              <a:rPr lang="cs-CZ" sz="2400" dirty="0" err="1" smtClean="0"/>
              <a:t>is</a:t>
            </a:r>
            <a:r>
              <a:rPr lang="cs-CZ" sz="2400" dirty="0" smtClean="0"/>
              <a:t> in </a:t>
            </a:r>
            <a:r>
              <a:rPr lang="cs-CZ" sz="2400" dirty="0" err="1" smtClean="0"/>
              <a:t>blotting</a:t>
            </a:r>
            <a:r>
              <a:rPr lang="cs-CZ" sz="2400" dirty="0" smtClean="0"/>
              <a:t> </a:t>
            </a:r>
            <a:r>
              <a:rPr lang="cs-CZ" sz="2400" dirty="0" err="1" smtClean="0"/>
              <a:t>paper</a:t>
            </a:r>
            <a:r>
              <a:rPr lang="cs-CZ" sz="2400" dirty="0" smtClean="0"/>
              <a:t> – </a:t>
            </a:r>
            <a:r>
              <a:rPr lang="cs-CZ" sz="2400" dirty="0" err="1" smtClean="0"/>
              <a:t>divide</a:t>
            </a:r>
            <a:r>
              <a:rPr lang="cs-CZ" sz="2400" dirty="0" smtClean="0"/>
              <a:t> LSD </a:t>
            </a:r>
            <a:r>
              <a:rPr lang="cs-CZ" sz="2400" dirty="0" err="1" smtClean="0"/>
              <a:t>into</a:t>
            </a:r>
            <a:r>
              <a:rPr lang="cs-CZ" sz="2400" dirty="0" smtClean="0"/>
              <a:t> </a:t>
            </a:r>
            <a:r>
              <a:rPr lang="cs-CZ" sz="2400" dirty="0" err="1" smtClean="0"/>
              <a:t>squares</a:t>
            </a:r>
            <a:r>
              <a:rPr lang="cs-CZ" sz="2400" dirty="0" smtClean="0"/>
              <a:t>, 1 square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one</a:t>
            </a:r>
            <a:r>
              <a:rPr lang="cs-CZ" sz="2400" dirty="0" smtClean="0"/>
              <a:t> </a:t>
            </a:r>
            <a:r>
              <a:rPr lang="cs-CZ" sz="2400" dirty="0" err="1" smtClean="0"/>
              <a:t>dose</a:t>
            </a:r>
            <a:endParaRPr lang="cs-CZ" sz="2400" dirty="0" smtClean="0"/>
          </a:p>
          <a:p>
            <a:pPr>
              <a:buNone/>
            </a:pPr>
            <a:r>
              <a:rPr lang="cs-CZ" sz="2400" b="1" u="sng" dirty="0" err="1" smtClean="0"/>
              <a:t>Form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of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application</a:t>
            </a:r>
            <a:r>
              <a:rPr lang="cs-CZ" sz="2400" b="1" u="sng" dirty="0" smtClean="0"/>
              <a:t>: </a:t>
            </a:r>
            <a:r>
              <a:rPr lang="cs-CZ" sz="2400" dirty="0" smtClean="0"/>
              <a:t>oral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1800" b="1" dirty="0" err="1" smtClean="0"/>
              <a:t>consciousness</a:t>
            </a:r>
            <a:r>
              <a:rPr lang="cs-CZ" sz="1800" dirty="0" smtClean="0"/>
              <a:t> – vědomí		</a:t>
            </a:r>
            <a:r>
              <a:rPr lang="cs-CZ" sz="1800" b="1" dirty="0" smtClean="0"/>
              <a:t>cause</a:t>
            </a:r>
            <a:r>
              <a:rPr lang="cs-CZ" sz="1800" dirty="0" smtClean="0"/>
              <a:t> – působit		</a:t>
            </a:r>
          </a:p>
          <a:p>
            <a:pPr>
              <a:buNone/>
            </a:pPr>
            <a:r>
              <a:rPr lang="cs-CZ" sz="1800" b="1" dirty="0" err="1" smtClean="0"/>
              <a:t>poisonous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fungus</a:t>
            </a:r>
            <a:r>
              <a:rPr lang="cs-CZ" sz="1800" b="1" dirty="0" smtClean="0"/>
              <a:t> </a:t>
            </a:r>
            <a:r>
              <a:rPr lang="cs-CZ" sz="1800" dirty="0" smtClean="0"/>
              <a:t>– jedovatá houba	</a:t>
            </a:r>
            <a:r>
              <a:rPr lang="cs-CZ" sz="1800" b="1" dirty="0" err="1" smtClean="0"/>
              <a:t>liquid</a:t>
            </a:r>
            <a:r>
              <a:rPr lang="cs-CZ" sz="1800" dirty="0" smtClean="0"/>
              <a:t> – tekutý (tekutina)</a:t>
            </a:r>
          </a:p>
          <a:p>
            <a:pPr>
              <a:buNone/>
            </a:pPr>
            <a:r>
              <a:rPr lang="cs-CZ" sz="1800" b="1" dirty="0" err="1" smtClean="0"/>
              <a:t>rye</a:t>
            </a:r>
            <a:r>
              <a:rPr lang="cs-CZ" sz="1800" dirty="0" smtClean="0"/>
              <a:t> – žito				</a:t>
            </a:r>
            <a:r>
              <a:rPr lang="cs-CZ" sz="1800" b="1" dirty="0" err="1" smtClean="0"/>
              <a:t>blotting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paper</a:t>
            </a:r>
            <a:r>
              <a:rPr lang="cs-CZ" sz="1800" b="1" dirty="0" smtClean="0"/>
              <a:t> </a:t>
            </a:r>
            <a:r>
              <a:rPr lang="cs-CZ" sz="1800" dirty="0" smtClean="0"/>
              <a:t>– savý papír</a:t>
            </a:r>
          </a:p>
          <a:p>
            <a:pPr>
              <a:buNone/>
            </a:pPr>
            <a:r>
              <a:rPr lang="cs-CZ" sz="1800" b="1" dirty="0" smtClean="0"/>
              <a:t>non-</a:t>
            </a:r>
            <a:r>
              <a:rPr lang="cs-CZ" sz="1800" b="1" dirty="0" err="1" smtClean="0"/>
              <a:t>predictable</a:t>
            </a:r>
            <a:r>
              <a:rPr lang="cs-CZ" sz="1800" dirty="0" smtClean="0"/>
              <a:t>-  nepředvídatelný</a:t>
            </a:r>
            <a:r>
              <a:rPr lang="cs-CZ" sz="1800" b="1" dirty="0" smtClean="0"/>
              <a:t>	</a:t>
            </a:r>
            <a:r>
              <a:rPr lang="cs-CZ" sz="1800" b="1" dirty="0" err="1" smtClean="0"/>
              <a:t>dose</a:t>
            </a:r>
            <a:r>
              <a:rPr lang="cs-CZ" sz="1800" b="1" dirty="0" smtClean="0"/>
              <a:t> </a:t>
            </a:r>
            <a:r>
              <a:rPr lang="cs-CZ" sz="1800" dirty="0" smtClean="0"/>
              <a:t>- dávka</a:t>
            </a:r>
          </a:p>
          <a:p>
            <a:pPr>
              <a:buNone/>
            </a:pPr>
            <a:r>
              <a:rPr lang="cs-CZ" sz="1800" b="1" dirty="0" err="1" smtClean="0"/>
              <a:t>divide</a:t>
            </a:r>
            <a:r>
              <a:rPr lang="cs-CZ" sz="1800" dirty="0" smtClean="0"/>
              <a:t> - rozdělit</a:t>
            </a:r>
            <a:endParaRPr lang="cs-CZ" sz="1800" dirty="0"/>
          </a:p>
        </p:txBody>
      </p:sp>
      <p:pic>
        <p:nvPicPr>
          <p:cNvPr id="4" name="Obrázek 3" descr="erg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714356"/>
            <a:ext cx="2144079" cy="2187836"/>
          </a:xfrm>
          <a:prstGeom prst="rect">
            <a:avLst/>
          </a:prstGeom>
        </p:spPr>
      </p:pic>
      <p:pic>
        <p:nvPicPr>
          <p:cNvPr id="5" name="Obrázek 4" descr="M3720064-Acid_LSD_tabs_on_someone_s_fingers-S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71876"/>
            <a:ext cx="1615440" cy="1103376"/>
          </a:xfrm>
          <a:prstGeom prst="rect">
            <a:avLst/>
          </a:prstGeom>
        </p:spPr>
      </p:pic>
      <p:pic>
        <p:nvPicPr>
          <p:cNvPr id="6" name="Obrázek 5" descr="l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857760"/>
            <a:ext cx="2500330" cy="1839800"/>
          </a:xfrm>
          <a:prstGeom prst="rect">
            <a:avLst/>
          </a:prstGeom>
        </p:spPr>
      </p:pic>
      <p:pic>
        <p:nvPicPr>
          <p:cNvPr id="7" name="Obrázek 6" descr="LSD-in-pill-form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500438"/>
            <a:ext cx="1781746" cy="1248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0"/>
            <a:ext cx="6429420" cy="857232"/>
          </a:xfrm>
        </p:spPr>
        <p:txBody>
          <a:bodyPr>
            <a:normAutofit/>
          </a:bodyPr>
          <a:lstStyle/>
          <a:p>
            <a:r>
              <a:rPr lang="cs-CZ" i="1" u="sng" dirty="0" err="1" smtClean="0"/>
              <a:t>Hallucinogenic</a:t>
            </a:r>
            <a:r>
              <a:rPr lang="cs-CZ" i="1" u="sng" dirty="0" smtClean="0"/>
              <a:t> </a:t>
            </a:r>
            <a:r>
              <a:rPr lang="cs-CZ" i="1" u="sng" dirty="0" err="1" smtClean="0"/>
              <a:t>drugs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800" b="1" dirty="0" err="1" smtClean="0"/>
              <a:t>Magic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mushrooms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psilocybin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mushrooms</a:t>
            </a:r>
            <a:r>
              <a:rPr lang="cs-CZ" sz="2800" b="1" dirty="0" smtClean="0"/>
              <a:t> </a:t>
            </a:r>
          </a:p>
          <a:p>
            <a:pPr>
              <a:buNone/>
            </a:pPr>
            <a:r>
              <a:rPr lang="cs-CZ" sz="2000" b="1" dirty="0" smtClean="0"/>
              <a:t>-  </a:t>
            </a:r>
            <a:r>
              <a:rPr lang="cs-CZ" sz="2000" dirty="0" smtClean="0"/>
              <a:t>  </a:t>
            </a:r>
            <a:r>
              <a:rPr lang="cs-CZ" sz="2400" dirty="0" smtClean="0"/>
              <a:t>Many </a:t>
            </a:r>
            <a:r>
              <a:rPr lang="cs-CZ" sz="2400" dirty="0" err="1" smtClean="0"/>
              <a:t>kinds</a:t>
            </a:r>
            <a:r>
              <a:rPr lang="cs-CZ" sz="2400" dirty="0" smtClean="0"/>
              <a:t> (20 </a:t>
            </a:r>
            <a:r>
              <a:rPr lang="cs-CZ" sz="2400" dirty="0" err="1" smtClean="0"/>
              <a:t>kinds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Czech</a:t>
            </a:r>
            <a:r>
              <a:rPr lang="cs-CZ" sz="2400" dirty="0" smtClean="0"/>
              <a:t> R.)</a:t>
            </a:r>
          </a:p>
          <a:p>
            <a:pPr>
              <a:buNone/>
            </a:pPr>
            <a:r>
              <a:rPr lang="cs-CZ" sz="2400" dirty="0" smtClean="0"/>
              <a:t>-   </a:t>
            </a:r>
            <a:r>
              <a:rPr lang="cs-CZ" sz="2400" dirty="0" err="1" smtClean="0"/>
              <a:t>Main</a:t>
            </a:r>
            <a:r>
              <a:rPr lang="en-US" sz="2400" dirty="0" smtClean="0"/>
              <a:t> psychoactive </a:t>
            </a:r>
            <a:r>
              <a:rPr lang="cs-CZ" sz="2400" dirty="0" err="1" smtClean="0"/>
              <a:t>elements</a:t>
            </a:r>
            <a:r>
              <a:rPr lang="cs-CZ" sz="2400" dirty="0" smtClean="0"/>
              <a:t>: </a:t>
            </a:r>
            <a:r>
              <a:rPr lang="en-US" sz="2400" dirty="0" err="1" smtClean="0"/>
              <a:t>psilocybi</a:t>
            </a:r>
            <a:r>
              <a:rPr lang="cs-CZ" sz="2400" dirty="0" smtClean="0"/>
              <a:t>n </a:t>
            </a:r>
            <a:r>
              <a:rPr lang="en-US" sz="2400" dirty="0" smtClean="0"/>
              <a:t>and psilocin</a:t>
            </a:r>
            <a:r>
              <a:rPr lang="cs-CZ" sz="2400" dirty="0" smtClean="0"/>
              <a:t> </a:t>
            </a:r>
          </a:p>
          <a:p>
            <a:pPr>
              <a:buNone/>
            </a:pPr>
            <a:r>
              <a:rPr lang="cs-CZ" sz="2400" dirty="0" smtClean="0"/>
              <a:t>-   </a:t>
            </a:r>
            <a:r>
              <a:rPr lang="cs-CZ" sz="2400" dirty="0" err="1" smtClean="0"/>
              <a:t>Used</a:t>
            </a:r>
            <a:r>
              <a:rPr lang="cs-CZ" sz="2400" dirty="0" smtClean="0"/>
              <a:t> in </a:t>
            </a:r>
            <a:r>
              <a:rPr lang="cs-CZ" sz="2400" dirty="0" err="1" smtClean="0"/>
              <a:t>ancient</a:t>
            </a:r>
            <a:r>
              <a:rPr lang="cs-CZ" sz="2400" dirty="0" smtClean="0"/>
              <a:t> </a:t>
            </a:r>
            <a:r>
              <a:rPr lang="cs-CZ" sz="2400" dirty="0" err="1" smtClean="0"/>
              <a:t>time</a:t>
            </a:r>
            <a:r>
              <a:rPr lang="cs-CZ" sz="2400" dirty="0" smtClean="0"/>
              <a:t>, </a:t>
            </a:r>
            <a:r>
              <a:rPr lang="cs-CZ" sz="2400" dirty="0" err="1" smtClean="0"/>
              <a:t>used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religious</a:t>
            </a:r>
            <a:r>
              <a:rPr lang="cs-CZ" sz="2400" dirty="0" smtClean="0"/>
              <a:t> </a:t>
            </a:r>
            <a:r>
              <a:rPr lang="cs-CZ" sz="2400" dirty="0" err="1" smtClean="0"/>
              <a:t>purposes</a:t>
            </a:r>
            <a:r>
              <a:rPr lang="cs-CZ" sz="2400" dirty="0" smtClean="0"/>
              <a:t>, </a:t>
            </a:r>
            <a:r>
              <a:rPr lang="cs-CZ" sz="2400" dirty="0" err="1" smtClean="0"/>
              <a:t>rituals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-   </a:t>
            </a:r>
            <a:r>
              <a:rPr lang="cs-CZ" sz="2400" dirty="0" err="1" smtClean="0"/>
              <a:t>Psychedelic</a:t>
            </a:r>
            <a:r>
              <a:rPr lang="cs-CZ" sz="2400" dirty="0" smtClean="0"/>
              <a:t> </a:t>
            </a:r>
            <a:r>
              <a:rPr lang="cs-CZ" sz="2400" dirty="0" err="1" smtClean="0"/>
              <a:t>effects</a:t>
            </a:r>
            <a:r>
              <a:rPr lang="cs-CZ" sz="2400" dirty="0" smtClean="0"/>
              <a:t> </a:t>
            </a:r>
            <a:r>
              <a:rPr lang="cs-CZ" sz="2400" dirty="0" err="1" smtClean="0"/>
              <a:t>may</a:t>
            </a:r>
            <a:r>
              <a:rPr lang="cs-CZ" sz="2400" dirty="0" smtClean="0"/>
              <a:t> </a:t>
            </a:r>
            <a:r>
              <a:rPr lang="cs-CZ" sz="2400" dirty="0" err="1" smtClean="0"/>
              <a:t>brings</a:t>
            </a:r>
            <a:r>
              <a:rPr lang="cs-CZ" sz="2400" dirty="0" smtClean="0"/>
              <a:t>: panic </a:t>
            </a:r>
            <a:r>
              <a:rPr lang="cs-CZ" sz="2400" dirty="0" err="1" smtClean="0"/>
              <a:t>attacks</a:t>
            </a:r>
            <a:r>
              <a:rPr lang="cs-CZ" sz="2400" dirty="0" smtClean="0"/>
              <a:t>, </a:t>
            </a:r>
            <a:r>
              <a:rPr lang="cs-CZ" sz="2400" dirty="0" err="1" smtClean="0"/>
              <a:t>depression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delusions</a:t>
            </a: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err="1" smtClean="0"/>
              <a:t>Very</a:t>
            </a:r>
            <a:r>
              <a:rPr lang="cs-CZ" sz="2400" dirty="0" smtClean="0"/>
              <a:t> </a:t>
            </a:r>
            <a:r>
              <a:rPr lang="cs-CZ" sz="2400" dirty="0" err="1" smtClean="0"/>
              <a:t>important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dosage</a:t>
            </a:r>
            <a:r>
              <a:rPr lang="cs-CZ" sz="2400" dirty="0" smtClean="0"/>
              <a:t>, </a:t>
            </a:r>
            <a:r>
              <a:rPr lang="cs-CZ" sz="2400" dirty="0" err="1" smtClean="0"/>
              <a:t>picking</a:t>
            </a:r>
            <a:r>
              <a:rPr lang="cs-CZ" sz="2400" dirty="0" smtClean="0"/>
              <a:t>: in </a:t>
            </a:r>
            <a:r>
              <a:rPr lang="cs-CZ" sz="2400" dirty="0" err="1" smtClean="0"/>
              <a:t>October</a:t>
            </a:r>
            <a:r>
              <a:rPr lang="cs-CZ" sz="2400" dirty="0" smtClean="0"/>
              <a:t>, </a:t>
            </a:r>
            <a:r>
              <a:rPr lang="cs-CZ" sz="2400" dirty="0" err="1" smtClean="0"/>
              <a:t>November</a:t>
            </a:r>
            <a:endParaRPr lang="cs-CZ" sz="2400" dirty="0" smtClean="0"/>
          </a:p>
          <a:p>
            <a:pPr>
              <a:buNone/>
            </a:pPr>
            <a:r>
              <a:rPr lang="cs-CZ" sz="2400" b="1" u="sng" dirty="0" err="1" smtClean="0"/>
              <a:t>Form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of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application</a:t>
            </a:r>
            <a:r>
              <a:rPr lang="cs-CZ" sz="2400" dirty="0" smtClean="0"/>
              <a:t>: </a:t>
            </a:r>
            <a:r>
              <a:rPr lang="cs-CZ" sz="2400" dirty="0" err="1" smtClean="0"/>
              <a:t>eat</a:t>
            </a:r>
            <a:r>
              <a:rPr lang="cs-CZ" sz="2400" dirty="0" smtClean="0"/>
              <a:t> </a:t>
            </a:r>
            <a:r>
              <a:rPr lang="cs-CZ" sz="2400" dirty="0" err="1" smtClean="0"/>
              <a:t>raw</a:t>
            </a:r>
            <a:r>
              <a:rPr lang="cs-CZ" sz="2400" dirty="0" smtClean="0"/>
              <a:t> </a:t>
            </a:r>
            <a:r>
              <a:rPr lang="cs-CZ" sz="2400" dirty="0" err="1" smtClean="0"/>
              <a:t>mushrooms</a:t>
            </a:r>
            <a:r>
              <a:rPr lang="cs-CZ" sz="2400" dirty="0" smtClean="0"/>
              <a:t>, </a:t>
            </a:r>
          </a:p>
          <a:p>
            <a:pPr>
              <a:buNone/>
            </a:pPr>
            <a:r>
              <a:rPr lang="cs-CZ" sz="2400" dirty="0" err="1" smtClean="0"/>
              <a:t>dried</a:t>
            </a:r>
            <a:r>
              <a:rPr lang="cs-CZ" sz="2400" dirty="0" smtClean="0"/>
              <a:t> </a:t>
            </a:r>
            <a:r>
              <a:rPr lang="cs-CZ" sz="2400" dirty="0" err="1" smtClean="0"/>
              <a:t>mushrooms</a:t>
            </a:r>
            <a:r>
              <a:rPr lang="cs-CZ" sz="2400" dirty="0" smtClean="0"/>
              <a:t> mix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cannabis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smoke</a:t>
            </a:r>
            <a:r>
              <a:rPr lang="cs-CZ" sz="2400" dirty="0" smtClean="0"/>
              <a:t>, drink a </a:t>
            </a:r>
            <a:r>
              <a:rPr lang="cs-CZ" sz="2400" dirty="0" err="1" smtClean="0"/>
              <a:t>tea</a:t>
            </a:r>
            <a:endParaRPr lang="cs-CZ" sz="24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dirty="0" err="1" smtClean="0"/>
              <a:t>contain</a:t>
            </a:r>
            <a:r>
              <a:rPr lang="cs-CZ" sz="2000" b="1" dirty="0" smtClean="0"/>
              <a:t> </a:t>
            </a:r>
            <a:r>
              <a:rPr lang="cs-CZ" sz="2000" dirty="0" smtClean="0"/>
              <a:t>– obsahovat	</a:t>
            </a:r>
            <a:r>
              <a:rPr lang="cs-CZ" sz="2000" b="1" dirty="0" err="1" smtClean="0"/>
              <a:t>delusion</a:t>
            </a:r>
            <a:r>
              <a:rPr lang="cs-CZ" sz="2000" dirty="0" smtClean="0"/>
              <a:t> – klam, myslná představa</a:t>
            </a:r>
          </a:p>
          <a:p>
            <a:pPr>
              <a:buNone/>
            </a:pPr>
            <a:r>
              <a:rPr lang="cs-CZ" sz="2000" b="1" dirty="0" err="1" smtClean="0"/>
              <a:t>purpose</a:t>
            </a:r>
            <a:r>
              <a:rPr lang="cs-CZ" sz="2000" dirty="0" smtClean="0"/>
              <a:t> – účel		</a:t>
            </a:r>
            <a:r>
              <a:rPr lang="cs-CZ" sz="2000" b="1" dirty="0" err="1" smtClean="0"/>
              <a:t>dosage</a:t>
            </a:r>
            <a:r>
              <a:rPr lang="cs-CZ" sz="2000" dirty="0" smtClean="0"/>
              <a:t> – dávkování</a:t>
            </a:r>
          </a:p>
          <a:p>
            <a:pPr>
              <a:buNone/>
            </a:pPr>
            <a:r>
              <a:rPr lang="cs-CZ" sz="2000" b="1" dirty="0" err="1" smtClean="0"/>
              <a:t>raw</a:t>
            </a:r>
            <a:r>
              <a:rPr lang="cs-CZ" sz="2000" dirty="0" smtClean="0"/>
              <a:t> – syrový		</a:t>
            </a:r>
            <a:r>
              <a:rPr lang="cs-CZ" sz="2000" b="1" dirty="0" err="1" smtClean="0"/>
              <a:t>dried</a:t>
            </a:r>
            <a:r>
              <a:rPr lang="cs-CZ" sz="2000" dirty="0" smtClean="0"/>
              <a:t> - sušený</a:t>
            </a:r>
            <a:endParaRPr lang="cs-CZ" sz="2000" dirty="0"/>
          </a:p>
        </p:txBody>
      </p:sp>
      <p:pic>
        <p:nvPicPr>
          <p:cNvPr id="4" name="Obrázek 3" descr="4782478982_e1172f94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786322"/>
            <a:ext cx="2540000" cy="1874520"/>
          </a:xfrm>
          <a:prstGeom prst="rect">
            <a:avLst/>
          </a:prstGeom>
        </p:spPr>
      </p:pic>
      <p:pic>
        <p:nvPicPr>
          <p:cNvPr id="5" name="Obrázek 4" descr="Equatorian_All_In_Growkit_2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785794"/>
            <a:ext cx="1543053" cy="1648561"/>
          </a:xfrm>
          <a:prstGeom prst="rect">
            <a:avLst/>
          </a:prstGeom>
        </p:spPr>
      </p:pic>
      <p:pic>
        <p:nvPicPr>
          <p:cNvPr id="6" name="Obrázek 5" descr="SN8513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071942"/>
            <a:ext cx="2095488" cy="1571616"/>
          </a:xfrm>
          <a:prstGeom prst="rect">
            <a:avLst/>
          </a:prstGeom>
        </p:spPr>
      </p:pic>
      <p:pic>
        <p:nvPicPr>
          <p:cNvPr id="7" name="Obrázek 6" descr="mushrooms-magi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7" y="4092878"/>
            <a:ext cx="2428892" cy="163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3042" y="0"/>
            <a:ext cx="5143536" cy="714356"/>
          </a:xfrm>
        </p:spPr>
        <p:txBody>
          <a:bodyPr>
            <a:noAutofit/>
          </a:bodyPr>
          <a:lstStyle/>
          <a:p>
            <a:r>
              <a:rPr lang="cs-CZ" sz="4800" i="1" u="sng" dirty="0" err="1"/>
              <a:t>O</a:t>
            </a:r>
            <a:r>
              <a:rPr lang="cs-CZ" sz="4800" i="1" u="sng" dirty="0" err="1" smtClean="0"/>
              <a:t>piate</a:t>
            </a:r>
            <a:r>
              <a:rPr lang="cs-CZ" sz="4800" i="1" u="sng" dirty="0" smtClean="0"/>
              <a:t> type </a:t>
            </a:r>
            <a:r>
              <a:rPr lang="cs-CZ" sz="4800" i="1" u="sng" dirty="0" err="1" smtClean="0"/>
              <a:t>drugs</a:t>
            </a:r>
            <a:endParaRPr lang="cs-CZ" sz="4800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Heroin, (</a:t>
            </a:r>
            <a:r>
              <a:rPr lang="cs-CZ" b="1" dirty="0" err="1" smtClean="0"/>
              <a:t>Morphine</a:t>
            </a:r>
            <a:r>
              <a:rPr lang="cs-CZ" b="1" dirty="0" smtClean="0"/>
              <a:t>, </a:t>
            </a:r>
            <a:r>
              <a:rPr lang="cs-CZ" b="1" dirty="0" err="1" smtClean="0"/>
              <a:t>Codeine</a:t>
            </a:r>
            <a:r>
              <a:rPr lang="cs-CZ" b="1" dirty="0" smtClean="0"/>
              <a:t>)</a:t>
            </a:r>
          </a:p>
          <a:p>
            <a:pPr>
              <a:buNone/>
            </a:pPr>
            <a:r>
              <a:rPr lang="cs-CZ" sz="2400" dirty="0" smtClean="0"/>
              <a:t> - </a:t>
            </a:r>
            <a:r>
              <a:rPr lang="cs-CZ" sz="2400" dirty="0" err="1" smtClean="0"/>
              <a:t>Opiate</a:t>
            </a:r>
            <a:r>
              <a:rPr lang="cs-CZ" sz="2400" dirty="0" smtClean="0"/>
              <a:t> </a:t>
            </a:r>
            <a:r>
              <a:rPr lang="cs-CZ" sz="2400" dirty="0" err="1" smtClean="0"/>
              <a:t>analgesic</a:t>
            </a:r>
            <a:r>
              <a:rPr lang="cs-CZ" sz="2400" dirty="0" smtClean="0"/>
              <a:t>, heroin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hard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strong</a:t>
            </a:r>
            <a:r>
              <a:rPr lang="cs-CZ" sz="2400" dirty="0" smtClean="0"/>
              <a:t> </a:t>
            </a:r>
            <a:r>
              <a:rPr lang="cs-CZ" sz="2400" dirty="0" err="1" smtClean="0"/>
              <a:t>drug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- 15 </a:t>
            </a:r>
            <a:r>
              <a:rPr lang="cs-CZ" sz="2400" dirty="0" err="1" smtClean="0"/>
              <a:t>million</a:t>
            </a:r>
            <a:r>
              <a:rPr lang="cs-CZ" sz="2400" dirty="0" smtClean="0"/>
              <a:t> </a:t>
            </a:r>
            <a:r>
              <a:rPr lang="cs-CZ" sz="2400" dirty="0" err="1" smtClean="0"/>
              <a:t>users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heroin (15-64 </a:t>
            </a:r>
            <a:r>
              <a:rPr lang="cs-CZ" sz="2400" dirty="0" err="1" smtClean="0"/>
              <a:t>years</a:t>
            </a:r>
            <a:r>
              <a:rPr lang="cs-CZ" sz="2400" dirty="0" smtClean="0"/>
              <a:t> </a:t>
            </a:r>
            <a:r>
              <a:rPr lang="cs-CZ" sz="2400" dirty="0" err="1" smtClean="0"/>
              <a:t>old</a:t>
            </a:r>
            <a:r>
              <a:rPr lang="cs-CZ" sz="2400" dirty="0" smtClean="0"/>
              <a:t>)</a:t>
            </a:r>
          </a:p>
          <a:p>
            <a:pPr>
              <a:buNone/>
            </a:pPr>
            <a:r>
              <a:rPr lang="cs-CZ" sz="2400" dirty="0" smtClean="0"/>
              <a:t> - Heroin </a:t>
            </a:r>
            <a:r>
              <a:rPr lang="cs-CZ" sz="2400" dirty="0" err="1" smtClean="0"/>
              <a:t>causes</a:t>
            </a:r>
            <a:r>
              <a:rPr lang="cs-CZ" sz="2400" dirty="0" smtClean="0"/>
              <a:t> </a:t>
            </a:r>
            <a:r>
              <a:rPr lang="cs-CZ" sz="2400" dirty="0" err="1" smtClean="0"/>
              <a:t>immediately</a:t>
            </a:r>
            <a:r>
              <a:rPr lang="cs-CZ" sz="2400" dirty="0" smtClean="0"/>
              <a:t> (</a:t>
            </a:r>
            <a:r>
              <a:rPr lang="cs-CZ" sz="2400" dirty="0" err="1" smtClean="0"/>
              <a:t>till</a:t>
            </a:r>
            <a:r>
              <a:rPr lang="cs-CZ" sz="2400" dirty="0" smtClean="0"/>
              <a:t> 6-8 </a:t>
            </a:r>
            <a:r>
              <a:rPr lang="cs-CZ" sz="2400" dirty="0" err="1" smtClean="0"/>
              <a:t>hours</a:t>
            </a:r>
            <a:r>
              <a:rPr lang="cs-CZ" sz="2400" dirty="0" smtClean="0"/>
              <a:t>)</a:t>
            </a:r>
          </a:p>
          <a:p>
            <a:pPr>
              <a:buNone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Effects</a:t>
            </a:r>
            <a:r>
              <a:rPr lang="cs-CZ" sz="2400" dirty="0" smtClean="0"/>
              <a:t>: </a:t>
            </a:r>
            <a:r>
              <a:rPr lang="cs-CZ" sz="2400" dirty="0" err="1" smtClean="0"/>
              <a:t>relaxing</a:t>
            </a:r>
            <a:r>
              <a:rPr lang="cs-CZ" sz="2400" dirty="0" smtClean="0"/>
              <a:t>, </a:t>
            </a:r>
            <a:r>
              <a:rPr lang="cs-CZ" sz="2400" dirty="0" err="1" smtClean="0"/>
              <a:t>sleepiness</a:t>
            </a:r>
            <a:r>
              <a:rPr lang="cs-CZ" sz="2400" dirty="0" smtClean="0"/>
              <a:t>, </a:t>
            </a:r>
            <a:r>
              <a:rPr lang="cs-CZ" sz="2400" dirty="0" err="1" smtClean="0"/>
              <a:t>calming</a:t>
            </a:r>
            <a:r>
              <a:rPr lang="cs-CZ" sz="2400" dirty="0" smtClean="0"/>
              <a:t> </a:t>
            </a:r>
            <a:r>
              <a:rPr lang="cs-CZ" sz="2400" dirty="0" err="1" smtClean="0"/>
              <a:t>down</a:t>
            </a:r>
            <a:r>
              <a:rPr lang="cs-CZ" sz="2400" dirty="0" smtClean="0"/>
              <a:t>, no </a:t>
            </a:r>
            <a:r>
              <a:rPr lang="cs-CZ" sz="2400" dirty="0" err="1" smtClean="0"/>
              <a:t>perception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pain</a:t>
            </a:r>
            <a:endParaRPr lang="cs-CZ" sz="2400" dirty="0" smtClean="0"/>
          </a:p>
          <a:p>
            <a:pPr>
              <a:buNone/>
            </a:pPr>
            <a:r>
              <a:rPr lang="cs-CZ" sz="2400" b="1" dirty="0" smtClean="0"/>
              <a:t> </a:t>
            </a:r>
            <a:r>
              <a:rPr lang="cs-CZ" sz="2400" b="1" u="sng" dirty="0" err="1" smtClean="0"/>
              <a:t>Form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of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application</a:t>
            </a:r>
            <a:r>
              <a:rPr lang="cs-CZ" sz="2400" b="1" u="sng" dirty="0" smtClean="0"/>
              <a:t>: </a:t>
            </a:r>
            <a:r>
              <a:rPr lang="cs-CZ" sz="2400" dirty="0" smtClean="0"/>
              <a:t>smoking, </a:t>
            </a:r>
            <a:r>
              <a:rPr lang="cs-CZ" sz="2400" dirty="0" err="1" smtClean="0"/>
              <a:t>injection</a:t>
            </a:r>
            <a:endParaRPr lang="cs-CZ" sz="2400" dirty="0" smtClean="0"/>
          </a:p>
          <a:p>
            <a:pPr>
              <a:buNone/>
            </a:pPr>
            <a:r>
              <a:rPr lang="cs-CZ" sz="2400" b="1" dirty="0" err="1" smtClean="0"/>
              <a:t>Injection</a:t>
            </a:r>
            <a:r>
              <a:rPr lang="cs-CZ" sz="2400" b="1" dirty="0" smtClean="0"/>
              <a:t>!!! – </a:t>
            </a:r>
            <a:r>
              <a:rPr lang="cs-CZ" sz="2400" b="1" dirty="0" err="1" smtClean="0"/>
              <a:t>danger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transfer HIV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hepatitis!</a:t>
            </a:r>
          </a:p>
          <a:p>
            <a:pPr>
              <a:buNone/>
            </a:pPr>
            <a:r>
              <a:rPr lang="cs-CZ" sz="2400" b="1" dirty="0" smtClean="0"/>
              <a:t>Heroin </a:t>
            </a:r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usually</a:t>
            </a:r>
            <a:r>
              <a:rPr lang="cs-CZ" sz="2400" b="1" dirty="0" smtClean="0"/>
              <a:t> cause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death</a:t>
            </a:r>
            <a:r>
              <a:rPr lang="cs-CZ" sz="2400" b="1" dirty="0" smtClean="0"/>
              <a:t>!!!</a:t>
            </a:r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b="1" dirty="0" err="1" smtClean="0"/>
              <a:t>perception</a:t>
            </a:r>
            <a:r>
              <a:rPr lang="cs-CZ" sz="2400" b="1" dirty="0" smtClean="0"/>
              <a:t> </a:t>
            </a:r>
            <a:r>
              <a:rPr lang="cs-CZ" sz="2400" dirty="0" smtClean="0"/>
              <a:t>– vnímání</a:t>
            </a:r>
          </a:p>
          <a:p>
            <a:pPr>
              <a:buNone/>
            </a:pPr>
            <a:r>
              <a:rPr lang="cs-CZ" sz="2400" b="1" dirty="0" err="1" smtClean="0"/>
              <a:t>pain</a:t>
            </a:r>
            <a:r>
              <a:rPr lang="cs-CZ" sz="2400" b="1" dirty="0" smtClean="0"/>
              <a:t> </a:t>
            </a:r>
            <a:r>
              <a:rPr lang="cs-CZ" sz="2400" dirty="0" smtClean="0"/>
              <a:t>– bolest</a:t>
            </a:r>
          </a:p>
          <a:p>
            <a:pPr>
              <a:buNone/>
            </a:pPr>
            <a:r>
              <a:rPr lang="cs-CZ" sz="2400" b="1" dirty="0" err="1" smtClean="0"/>
              <a:t>sniffing</a:t>
            </a:r>
            <a:r>
              <a:rPr lang="cs-CZ" sz="2400" b="1" dirty="0" smtClean="0"/>
              <a:t> </a:t>
            </a:r>
            <a:r>
              <a:rPr lang="cs-CZ" sz="2400" dirty="0" smtClean="0"/>
              <a:t>- šňupání</a:t>
            </a:r>
          </a:p>
          <a:p>
            <a:pPr>
              <a:buNone/>
            </a:pPr>
            <a:r>
              <a:rPr lang="cs-CZ" sz="2400" b="1" dirty="0" smtClean="0"/>
              <a:t>cause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death</a:t>
            </a:r>
            <a:r>
              <a:rPr lang="cs-CZ" sz="2400" b="1" dirty="0" smtClean="0"/>
              <a:t> </a:t>
            </a:r>
            <a:r>
              <a:rPr lang="cs-CZ" sz="2400" dirty="0" smtClean="0"/>
              <a:t>– příčina smrti</a:t>
            </a:r>
            <a:endParaRPr lang="cs-CZ" sz="2400" dirty="0"/>
          </a:p>
        </p:txBody>
      </p:sp>
      <p:pic>
        <p:nvPicPr>
          <p:cNvPr id="4" name="Obrázek 3" descr="heroin_125094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214290"/>
            <a:ext cx="1711535" cy="1071570"/>
          </a:xfrm>
          <a:prstGeom prst="rect">
            <a:avLst/>
          </a:prstGeom>
        </p:spPr>
      </p:pic>
      <p:pic>
        <p:nvPicPr>
          <p:cNvPr id="5" name="Obrázek 4" descr="Heroin-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5072074"/>
            <a:ext cx="2762254" cy="1657352"/>
          </a:xfrm>
          <a:prstGeom prst="rect">
            <a:avLst/>
          </a:prstGeom>
        </p:spPr>
      </p:pic>
      <p:pic>
        <p:nvPicPr>
          <p:cNvPr id="6" name="Obrázek 5" descr="hero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1" y="1428736"/>
            <a:ext cx="1397397" cy="1143008"/>
          </a:xfrm>
          <a:prstGeom prst="rect">
            <a:avLst/>
          </a:prstGeom>
        </p:spPr>
      </p:pic>
      <p:pic>
        <p:nvPicPr>
          <p:cNvPr id="7" name="Obrázek 6" descr="opi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3214686"/>
            <a:ext cx="1367864" cy="1739208"/>
          </a:xfrm>
          <a:prstGeom prst="rect">
            <a:avLst/>
          </a:prstGeom>
        </p:spPr>
      </p:pic>
      <p:pic>
        <p:nvPicPr>
          <p:cNvPr id="8" name="Obrázek 7" descr="overcoming_heroin_addiction_helping_othe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42976" cy="761087"/>
          </a:xfrm>
          <a:prstGeom prst="rect">
            <a:avLst/>
          </a:prstGeom>
        </p:spPr>
      </p:pic>
      <p:pic>
        <p:nvPicPr>
          <p:cNvPr id="9" name="Obrázek 8" descr="heroin-300x28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72" y="5143512"/>
            <a:ext cx="1643074" cy="1544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4786346" cy="785818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ORGANIZATIONS: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cs-CZ" b="1" dirty="0" smtClean="0"/>
              <a:t>1) </a:t>
            </a:r>
            <a:r>
              <a:rPr lang="cs-CZ" b="1" dirty="0" err="1" smtClean="0"/>
              <a:t>Low</a:t>
            </a:r>
            <a:r>
              <a:rPr lang="cs-CZ" b="1" dirty="0" smtClean="0"/>
              <a:t>-</a:t>
            </a:r>
            <a:r>
              <a:rPr lang="cs-CZ" b="1" dirty="0" err="1" smtClean="0"/>
              <a:t>threshold</a:t>
            </a:r>
            <a:r>
              <a:rPr lang="cs-CZ" b="1" dirty="0" smtClean="0"/>
              <a:t> </a:t>
            </a:r>
            <a:r>
              <a:rPr lang="cs-CZ" b="1" dirty="0" err="1" smtClean="0"/>
              <a:t>Organizations</a:t>
            </a:r>
            <a:r>
              <a:rPr lang="cs-CZ" b="1" dirty="0" smtClean="0"/>
              <a:t>           (</a:t>
            </a:r>
            <a:r>
              <a:rPr lang="cs-CZ" b="1" dirty="0" err="1" smtClean="0"/>
              <a:t>nízkoprahové</a:t>
            </a:r>
            <a:r>
              <a:rPr lang="cs-CZ" b="1" dirty="0" smtClean="0"/>
              <a:t>)</a:t>
            </a:r>
          </a:p>
          <a:p>
            <a:pPr marL="514350" indent="-514350">
              <a:buNone/>
            </a:pPr>
            <a:r>
              <a:rPr lang="cs-CZ" dirty="0" smtClean="0"/>
              <a:t> - Drop-in – </a:t>
            </a:r>
            <a:r>
              <a:rPr lang="cs-CZ" b="1" dirty="0" smtClean="0"/>
              <a:t>www.</a:t>
            </a:r>
            <a:r>
              <a:rPr lang="cs-CZ" b="1" dirty="0" err="1" smtClean="0"/>
              <a:t>dropin.cz</a:t>
            </a:r>
            <a:endParaRPr lang="cs-CZ" b="1" dirty="0" smtClean="0"/>
          </a:p>
          <a:p>
            <a:pPr marL="514350" indent="-514350">
              <a:buNone/>
            </a:pPr>
            <a:r>
              <a:rPr lang="cs-CZ" dirty="0" smtClean="0"/>
              <a:t> - K-Centrum –</a:t>
            </a:r>
            <a:r>
              <a:rPr lang="cs-CZ" b="1" dirty="0" smtClean="0"/>
              <a:t> www.k-centrum.</a:t>
            </a:r>
            <a:r>
              <a:rPr lang="cs-CZ" b="1" dirty="0" err="1" smtClean="0"/>
              <a:t>net</a:t>
            </a:r>
            <a:endParaRPr lang="cs-CZ" b="1" dirty="0" smtClean="0"/>
          </a:p>
          <a:p>
            <a:pPr marL="514350" indent="-514350">
              <a:buNone/>
            </a:pPr>
            <a:r>
              <a:rPr lang="cs-CZ" b="1" dirty="0" smtClean="0"/>
              <a:t>2) </a:t>
            </a:r>
            <a:r>
              <a:rPr lang="cs-CZ" b="1" dirty="0" err="1" smtClean="0"/>
              <a:t>Hospitals</a:t>
            </a:r>
            <a:endParaRPr lang="cs-CZ" b="1" dirty="0" smtClean="0"/>
          </a:p>
          <a:p>
            <a:pPr marL="514350" indent="-514350">
              <a:buNone/>
            </a:pPr>
            <a:r>
              <a:rPr lang="cs-CZ" dirty="0" smtClean="0"/>
              <a:t> - Bohnice – </a:t>
            </a:r>
            <a:r>
              <a:rPr lang="cs-CZ" b="1" dirty="0" smtClean="0"/>
              <a:t>www.</a:t>
            </a:r>
            <a:r>
              <a:rPr lang="cs-CZ" b="1" dirty="0" err="1" smtClean="0"/>
              <a:t>plbohnice.cz</a:t>
            </a:r>
            <a:endParaRPr lang="cs-CZ" b="1" dirty="0" smtClean="0"/>
          </a:p>
          <a:p>
            <a:pPr marL="514350" indent="-514350">
              <a:buNone/>
            </a:pPr>
            <a:r>
              <a:rPr lang="cs-CZ" dirty="0" smtClean="0"/>
              <a:t> - Hradec Králové – </a:t>
            </a:r>
            <a:r>
              <a:rPr lang="cs-CZ" b="1" dirty="0" smtClean="0"/>
              <a:t>www. alkohol-alkoholismus.cz</a:t>
            </a:r>
          </a:p>
          <a:p>
            <a:pPr marL="514350" indent="-514350">
              <a:buNone/>
            </a:pPr>
            <a:r>
              <a:rPr lang="cs-CZ" b="1" dirty="0" smtClean="0"/>
              <a:t>3)  </a:t>
            </a:r>
            <a:r>
              <a:rPr lang="cs-CZ" b="1" dirty="0" err="1" smtClean="0"/>
              <a:t>Detox</a:t>
            </a:r>
            <a:endParaRPr lang="cs-CZ" b="1" dirty="0" smtClean="0"/>
          </a:p>
          <a:p>
            <a:pPr marL="514350" indent="-514350">
              <a:buFontTx/>
              <a:buChar char="-"/>
            </a:pPr>
            <a:r>
              <a:rPr lang="cs-CZ" dirty="0" smtClean="0"/>
              <a:t>PL </a:t>
            </a:r>
            <a:r>
              <a:rPr lang="cs-CZ" dirty="0" err="1" smtClean="0"/>
              <a:t>Apolinář</a:t>
            </a:r>
            <a:r>
              <a:rPr lang="cs-CZ" dirty="0" smtClean="0"/>
              <a:t>, PL Bohnice, PL Brno, PL Plzeň</a:t>
            </a:r>
          </a:p>
          <a:p>
            <a:pPr marL="514350" indent="-514350">
              <a:buNone/>
            </a:pPr>
            <a:r>
              <a:rPr lang="cs-CZ" b="1" dirty="0" smtClean="0"/>
              <a:t>4)  </a:t>
            </a:r>
            <a:r>
              <a:rPr lang="cs-CZ" b="1" dirty="0" err="1" smtClean="0"/>
              <a:t>Other</a:t>
            </a:r>
            <a:r>
              <a:rPr lang="cs-CZ" b="1" dirty="0" smtClean="0"/>
              <a:t> </a:t>
            </a:r>
            <a:r>
              <a:rPr lang="cs-CZ" b="1" dirty="0" err="1" smtClean="0"/>
              <a:t>Organizations</a:t>
            </a:r>
            <a:endParaRPr lang="cs-CZ" b="1" dirty="0" smtClean="0"/>
          </a:p>
          <a:p>
            <a:pPr marL="514350" indent="-514350">
              <a:buNone/>
            </a:pPr>
            <a:r>
              <a:rPr lang="cs-CZ" dirty="0" smtClean="0"/>
              <a:t>- </a:t>
            </a:r>
            <a:r>
              <a:rPr lang="cs-CZ" dirty="0" err="1" smtClean="0"/>
              <a:t>Alcoholics</a:t>
            </a:r>
            <a:r>
              <a:rPr lang="cs-CZ" dirty="0" smtClean="0"/>
              <a:t> </a:t>
            </a:r>
            <a:r>
              <a:rPr lang="cs-CZ" dirty="0" err="1" smtClean="0"/>
              <a:t>Anonymous</a:t>
            </a:r>
            <a:r>
              <a:rPr lang="cs-CZ" dirty="0" smtClean="0"/>
              <a:t>, </a:t>
            </a:r>
            <a:r>
              <a:rPr lang="cs-CZ" dirty="0" err="1" smtClean="0"/>
              <a:t>Narcotics</a:t>
            </a:r>
            <a:r>
              <a:rPr lang="cs-CZ" dirty="0" smtClean="0"/>
              <a:t> </a:t>
            </a:r>
            <a:r>
              <a:rPr lang="cs-CZ" dirty="0" err="1" smtClean="0"/>
              <a:t>Anonymous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2428892" cy="428628"/>
          </a:xfrm>
        </p:spPr>
        <p:txBody>
          <a:bodyPr>
            <a:normAutofit/>
          </a:bodyPr>
          <a:lstStyle/>
          <a:p>
            <a:endParaRPr lang="cs-CZ" sz="11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5455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			</a:t>
            </a:r>
          </a:p>
          <a:p>
            <a:pPr algn="ctr">
              <a:buNone/>
            </a:pPr>
            <a:r>
              <a:rPr lang="cs-CZ" sz="9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GAME</a:t>
            </a:r>
            <a:endParaRPr lang="cs-CZ" sz="9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2254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	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6600" b="1" dirty="0" err="1" smtClean="0">
                <a:solidFill>
                  <a:srgbClr val="FF0000"/>
                </a:solidFill>
              </a:rPr>
              <a:t>Thank</a:t>
            </a:r>
            <a:r>
              <a:rPr lang="cs-CZ" sz="6600" b="1" dirty="0" smtClean="0">
                <a:solidFill>
                  <a:srgbClr val="FF0000"/>
                </a:solidFill>
              </a:rPr>
              <a:t> </a:t>
            </a:r>
            <a:r>
              <a:rPr lang="cs-CZ" sz="6600" b="1" dirty="0" err="1" smtClean="0">
                <a:solidFill>
                  <a:srgbClr val="FF0000"/>
                </a:solidFill>
              </a:rPr>
              <a:t>you</a:t>
            </a:r>
            <a:r>
              <a:rPr lang="cs-CZ" sz="6600" b="1" dirty="0" smtClean="0">
                <a:solidFill>
                  <a:srgbClr val="FF0000"/>
                </a:solidFill>
              </a:rPr>
              <a:t> </a:t>
            </a:r>
            <a:r>
              <a:rPr lang="cs-CZ" sz="6600" b="1" dirty="0" err="1" smtClean="0">
                <a:solidFill>
                  <a:srgbClr val="FF0000"/>
                </a:solidFill>
              </a:rPr>
              <a:t>for</a:t>
            </a:r>
            <a:r>
              <a:rPr lang="cs-CZ" sz="6600" b="1" dirty="0" smtClean="0">
                <a:solidFill>
                  <a:srgbClr val="FF0000"/>
                </a:solidFill>
              </a:rPr>
              <a:t> </a:t>
            </a:r>
            <a:r>
              <a:rPr lang="cs-CZ" sz="6600" b="1" dirty="0" err="1" smtClean="0">
                <a:solidFill>
                  <a:srgbClr val="FF0000"/>
                </a:solidFill>
              </a:rPr>
              <a:t>your</a:t>
            </a:r>
            <a:r>
              <a:rPr lang="cs-CZ" sz="6600" b="1" dirty="0" smtClean="0">
                <a:solidFill>
                  <a:srgbClr val="FF0000"/>
                </a:solidFill>
              </a:rPr>
              <a:t> </a:t>
            </a:r>
            <a:r>
              <a:rPr lang="cs-CZ" sz="6600" b="1" dirty="0" err="1" smtClean="0">
                <a:solidFill>
                  <a:srgbClr val="FF0000"/>
                </a:solidFill>
              </a:rPr>
              <a:t>attention</a:t>
            </a:r>
            <a:r>
              <a:rPr lang="cs-CZ" sz="6600" b="1" dirty="0" smtClean="0">
                <a:solidFill>
                  <a:srgbClr val="FF0000"/>
                </a:solidFill>
              </a:rPr>
              <a:t> !!!</a:t>
            </a:r>
            <a:endParaRPr lang="cs-CZ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2971792" cy="1060472"/>
          </a:xfrm>
        </p:spPr>
        <p:txBody>
          <a:bodyPr>
            <a:normAutofit/>
          </a:bodyPr>
          <a:lstStyle/>
          <a:p>
            <a:r>
              <a:rPr lang="cs-CZ" sz="4800" b="1" dirty="0" err="1" smtClean="0"/>
              <a:t>Content</a:t>
            </a:r>
            <a:r>
              <a:rPr lang="cs-CZ" sz="4800" b="1" dirty="0" smtClean="0"/>
              <a:t>: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endParaRPr lang="cs-CZ" sz="4400" dirty="0" smtClean="0"/>
          </a:p>
          <a:p>
            <a:r>
              <a:rPr lang="cs-CZ" sz="4400" dirty="0" err="1" smtClean="0"/>
              <a:t>Kinds</a:t>
            </a:r>
            <a:r>
              <a:rPr lang="cs-CZ" sz="4400" dirty="0" smtClean="0"/>
              <a:t>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addictions</a:t>
            </a:r>
            <a:endParaRPr lang="cs-CZ" sz="4400" dirty="0" smtClean="0"/>
          </a:p>
          <a:p>
            <a:r>
              <a:rPr lang="cs-CZ" sz="4400" dirty="0" err="1" smtClean="0"/>
              <a:t>Types</a:t>
            </a:r>
            <a:r>
              <a:rPr lang="cs-CZ" sz="4400" dirty="0" smtClean="0"/>
              <a:t>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drugs</a:t>
            </a:r>
            <a:endParaRPr lang="cs-CZ" sz="4400" dirty="0" smtClean="0"/>
          </a:p>
          <a:p>
            <a:r>
              <a:rPr lang="cs-CZ" sz="4400" dirty="0" err="1" smtClean="0"/>
              <a:t>Organizations</a:t>
            </a:r>
            <a:endParaRPr lang="cs-CZ" sz="4400" dirty="0" smtClean="0"/>
          </a:p>
          <a:p>
            <a:r>
              <a:rPr lang="cs-CZ" sz="4400" dirty="0" smtClean="0"/>
              <a:t>Game </a:t>
            </a:r>
            <a:r>
              <a:rPr lang="cs-CZ" sz="4400" dirty="0" err="1" smtClean="0"/>
              <a:t>for</a:t>
            </a:r>
            <a:r>
              <a:rPr lang="cs-CZ" sz="4400" dirty="0" smtClean="0"/>
              <a:t> </a:t>
            </a:r>
            <a:r>
              <a:rPr lang="cs-CZ" sz="4400" dirty="0" err="1" smtClean="0"/>
              <a:t>you</a:t>
            </a:r>
            <a:endParaRPr lang="cs-CZ" sz="44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cs-CZ" sz="4800" b="1" dirty="0" err="1" smtClean="0"/>
              <a:t>Kinds</a:t>
            </a:r>
            <a:r>
              <a:rPr lang="cs-CZ" sz="4800" dirty="0" smtClean="0"/>
              <a:t> </a:t>
            </a:r>
            <a:r>
              <a:rPr lang="cs-CZ" sz="4800" b="1" dirty="0" err="1" smtClean="0"/>
              <a:t>of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addictions</a:t>
            </a:r>
            <a:r>
              <a:rPr lang="cs-CZ" sz="4800" b="1" dirty="0" smtClean="0"/>
              <a:t>: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:</a:t>
            </a:r>
          </a:p>
          <a:p>
            <a:pPr>
              <a:buNone/>
            </a:pPr>
            <a:endParaRPr lang="cs-CZ" sz="3600" b="1" i="1" dirty="0"/>
          </a:p>
          <a:p>
            <a:pPr>
              <a:buNone/>
            </a:pPr>
            <a:r>
              <a:rPr lang="cs-CZ" sz="3600" b="1" i="1" dirty="0"/>
              <a:t>	</a:t>
            </a:r>
            <a:r>
              <a:rPr lang="cs-CZ" sz="3600" b="1" i="1" dirty="0" smtClean="0"/>
              <a:t>				</a:t>
            </a:r>
            <a:r>
              <a:rPr lang="cs-CZ" sz="3600" b="1" i="1" dirty="0" err="1" smtClean="0"/>
              <a:t>alcohol</a:t>
            </a:r>
            <a:r>
              <a:rPr lang="cs-CZ" sz="3600" b="1" i="1" dirty="0" smtClean="0"/>
              <a:t> </a:t>
            </a:r>
            <a:r>
              <a:rPr lang="cs-CZ" sz="3600" b="1" i="1" dirty="0" err="1" smtClean="0"/>
              <a:t>and</a:t>
            </a:r>
            <a:r>
              <a:rPr lang="cs-CZ" sz="3600" b="1" i="1" dirty="0" smtClean="0"/>
              <a:t> </a:t>
            </a:r>
            <a:r>
              <a:rPr lang="cs-CZ" sz="3600" b="1" i="1" dirty="0" err="1" smtClean="0"/>
              <a:t>tobacco</a:t>
            </a:r>
            <a:r>
              <a:rPr lang="cs-CZ" sz="3600" b="1" i="1" dirty="0" smtClean="0"/>
              <a:t>				</a:t>
            </a:r>
            <a:r>
              <a:rPr lang="cs-CZ" sz="3600" b="1" i="1" dirty="0"/>
              <a:t>	</a:t>
            </a:r>
            <a:r>
              <a:rPr lang="cs-CZ" sz="3600" b="1" i="1" dirty="0" err="1" smtClean="0"/>
              <a:t>caffeine</a:t>
            </a:r>
            <a:endParaRPr lang="cs-CZ" sz="3600" b="1" i="1" dirty="0"/>
          </a:p>
          <a:p>
            <a:pPr algn="ctr">
              <a:buNone/>
            </a:pPr>
            <a:r>
              <a:rPr lang="cs-CZ" sz="3600" b="1" i="1" dirty="0" smtClean="0"/>
              <a:t>           </a:t>
            </a:r>
            <a:r>
              <a:rPr lang="cs-CZ" sz="3600" b="1" i="1" dirty="0" err="1" smtClean="0"/>
              <a:t>medicine</a:t>
            </a:r>
            <a:r>
              <a:rPr lang="cs-CZ" sz="3600" b="1" i="1" dirty="0" smtClean="0"/>
              <a:t>, </a:t>
            </a:r>
            <a:r>
              <a:rPr lang="cs-CZ" sz="3600" b="1" i="1" dirty="0" err="1" smtClean="0"/>
              <a:t>pills</a:t>
            </a:r>
            <a:endParaRPr lang="cs-CZ" sz="3600" b="1" i="1" dirty="0" smtClean="0"/>
          </a:p>
          <a:p>
            <a:pPr algn="ctr">
              <a:buNone/>
            </a:pPr>
            <a:r>
              <a:rPr lang="cs-CZ" sz="3600" b="1" i="1" dirty="0" smtClean="0"/>
              <a:t> </a:t>
            </a:r>
            <a:r>
              <a:rPr lang="cs-CZ" sz="3600" b="1" i="1" dirty="0" err="1" smtClean="0"/>
              <a:t>gambling</a:t>
            </a:r>
            <a:endParaRPr lang="cs-CZ" sz="3600" b="1" i="1" dirty="0"/>
          </a:p>
          <a:p>
            <a:pPr algn="ctr">
              <a:buNone/>
            </a:pPr>
            <a:r>
              <a:rPr lang="cs-CZ" sz="3600" b="1" i="1" dirty="0" err="1" smtClean="0"/>
              <a:t>drugs</a:t>
            </a:r>
            <a:endParaRPr lang="cs-CZ" sz="3600" b="1" i="1" dirty="0" smtClean="0"/>
          </a:p>
          <a:p>
            <a:pPr>
              <a:buNone/>
            </a:pPr>
            <a:r>
              <a:rPr lang="cs-CZ" sz="1600" dirty="0" err="1" smtClean="0"/>
              <a:t>Emotional</a:t>
            </a:r>
            <a:r>
              <a:rPr lang="cs-CZ" sz="1600" dirty="0" smtClean="0"/>
              <a:t> </a:t>
            </a:r>
            <a:r>
              <a:rPr lang="cs-CZ" sz="1600" dirty="0" err="1" smtClean="0"/>
              <a:t>trigger</a:t>
            </a:r>
            <a:r>
              <a:rPr lang="cs-CZ" sz="1600" dirty="0"/>
              <a:t> </a:t>
            </a:r>
            <a:r>
              <a:rPr lang="cs-CZ" sz="1600" dirty="0" smtClean="0"/>
              <a:t>– citový spouštěč</a:t>
            </a:r>
          </a:p>
          <a:p>
            <a:pPr>
              <a:buNone/>
            </a:pPr>
            <a:r>
              <a:rPr lang="cs-CZ" sz="1600" dirty="0" err="1" smtClean="0"/>
              <a:t>Craving</a:t>
            </a:r>
            <a:r>
              <a:rPr lang="cs-CZ" sz="1600" dirty="0" smtClean="0"/>
              <a:t> – touha, chuť, bažení, žádostivost</a:t>
            </a:r>
          </a:p>
          <a:p>
            <a:pPr>
              <a:buNone/>
            </a:pPr>
            <a:r>
              <a:rPr lang="cs-CZ" sz="1600" dirty="0" err="1" smtClean="0"/>
              <a:t>Guilt</a:t>
            </a:r>
            <a:r>
              <a:rPr lang="cs-CZ" sz="1600" dirty="0" smtClean="0"/>
              <a:t> – vina, pocit viny</a:t>
            </a:r>
            <a:endParaRPr lang="cs-CZ" sz="1600" dirty="0"/>
          </a:p>
        </p:txBody>
      </p:sp>
      <p:pic>
        <p:nvPicPr>
          <p:cNvPr id="9" name="Obrázek 8" descr="drug-he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1152">
            <a:off x="6429388" y="4643446"/>
            <a:ext cx="2413000" cy="2006600"/>
          </a:xfrm>
          <a:prstGeom prst="rect">
            <a:avLst/>
          </a:prstGeom>
          <a:effectLst>
            <a:outerShdw blurRad="76200" dir="13500000" sy="23000" kx="1200000" algn="br" rotWithShape="0">
              <a:schemeClr val="accent2">
                <a:lumMod val="50000"/>
                <a:alpha val="22000"/>
              </a:schemeClr>
            </a:outerShdw>
          </a:effectLst>
          <a:scene3d>
            <a:camera prst="orthographicFront">
              <a:rot lat="1200000" lon="600000" rev="1200000"/>
            </a:camera>
            <a:lightRig rig="threePt" dir="t">
              <a:rot lat="0" lon="0" rev="1800000"/>
            </a:lightRig>
          </a:scene3d>
          <a:sp3d z="12700" extrusionH="76200" contourW="12700">
            <a:bevelT/>
            <a:bevelB prst="relaxedInset"/>
            <a:extrusionClr>
              <a:schemeClr val="bg1"/>
            </a:extrusionClr>
            <a:contourClr>
              <a:srgbClr val="FA74CA"/>
            </a:contourClr>
          </a:sp3d>
        </p:spPr>
      </p:pic>
      <p:pic>
        <p:nvPicPr>
          <p:cNvPr id="10" name="Obrázek 9" descr="addiction_cyc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1857364"/>
            <a:ext cx="3180276" cy="2428892"/>
          </a:xfrm>
          <a:prstGeom prst="rect">
            <a:avLst/>
          </a:prstGeom>
        </p:spPr>
      </p:pic>
      <p:pic>
        <p:nvPicPr>
          <p:cNvPr id="11" name="Obrázek 10" descr="Addiction-Cyc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214290"/>
            <a:ext cx="1755742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0001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5300" b="1" dirty="0" err="1" smtClean="0"/>
              <a:t>Kinds</a:t>
            </a:r>
            <a:r>
              <a:rPr lang="cs-CZ" sz="5300" b="1" dirty="0" smtClean="0"/>
              <a:t> </a:t>
            </a:r>
            <a:r>
              <a:rPr lang="cs-CZ" sz="5300" b="1" dirty="0" err="1" smtClean="0"/>
              <a:t>of</a:t>
            </a:r>
            <a:r>
              <a:rPr lang="cs-CZ" sz="5300" b="1" dirty="0" smtClean="0"/>
              <a:t> </a:t>
            </a:r>
            <a:r>
              <a:rPr lang="cs-CZ" sz="5300" b="1" dirty="0" err="1" smtClean="0"/>
              <a:t>addictions</a:t>
            </a:r>
            <a:r>
              <a:rPr lang="cs-CZ" sz="5300" b="1" dirty="0" smtClean="0"/>
              <a:t>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64360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The</a:t>
            </a:r>
            <a:r>
              <a:rPr lang="cs-CZ" dirty="0"/>
              <a:t>s</a:t>
            </a:r>
            <a:r>
              <a:rPr lang="cs-CZ" dirty="0" smtClean="0"/>
              <a:t>e </a:t>
            </a:r>
            <a:r>
              <a:rPr lang="cs-CZ" dirty="0" err="1" smtClean="0"/>
              <a:t>addictions</a:t>
            </a:r>
            <a:r>
              <a:rPr lang="cs-CZ" dirty="0" smtClean="0"/>
              <a:t> are </a:t>
            </a:r>
            <a:r>
              <a:rPr lang="cs-CZ" dirty="0" err="1" smtClean="0"/>
              <a:t>well</a:t>
            </a:r>
            <a:r>
              <a:rPr lang="cs-CZ" dirty="0" smtClean="0"/>
              <a:t> – </a:t>
            </a:r>
            <a:r>
              <a:rPr lang="cs-CZ" dirty="0" err="1" smtClean="0"/>
              <a:t>know</a:t>
            </a:r>
            <a:r>
              <a:rPr lang="cs-CZ" dirty="0"/>
              <a:t>!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600" b="1" u="sng" dirty="0" err="1" smtClean="0"/>
              <a:t>Alcohol</a:t>
            </a:r>
            <a:r>
              <a:rPr lang="cs-CZ" dirty="0" smtClean="0"/>
              <a:t>				</a:t>
            </a:r>
            <a:r>
              <a:rPr lang="cs-CZ" sz="3600" dirty="0" smtClean="0"/>
              <a:t>   </a:t>
            </a:r>
            <a:r>
              <a:rPr lang="cs-CZ" sz="3600" b="1" u="sng" dirty="0" err="1" smtClean="0"/>
              <a:t>Tobacco</a:t>
            </a:r>
            <a:endParaRPr lang="cs-CZ" sz="3600" b="1" u="sng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These</a:t>
            </a:r>
            <a:r>
              <a:rPr lang="cs-CZ" b="1" dirty="0" smtClean="0"/>
              <a:t> </a:t>
            </a:r>
            <a:r>
              <a:rPr lang="cs-CZ" dirty="0" err="1" smtClean="0"/>
              <a:t>drugs</a:t>
            </a:r>
            <a:r>
              <a:rPr lang="cs-CZ" b="1" dirty="0" smtClean="0"/>
              <a:t> </a:t>
            </a:r>
            <a:r>
              <a:rPr lang="cs-CZ" dirty="0" smtClean="0"/>
              <a:t>are</a:t>
            </a:r>
            <a:r>
              <a:rPr lang="cs-CZ" b="1" dirty="0" smtClean="0"/>
              <a:t> </a:t>
            </a:r>
            <a:r>
              <a:rPr lang="cs-CZ" dirty="0" err="1" smtClean="0"/>
              <a:t>legal</a:t>
            </a:r>
            <a:r>
              <a:rPr lang="cs-CZ" dirty="0"/>
              <a:t>!</a:t>
            </a:r>
          </a:p>
        </p:txBody>
      </p:sp>
      <p:pic>
        <p:nvPicPr>
          <p:cNvPr id="4" name="Obrázek 3" descr="plzensky-prazdroj-pivo-sk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256"/>
            <a:ext cx="4214842" cy="2373318"/>
          </a:xfrm>
          <a:prstGeom prst="rect">
            <a:avLst/>
          </a:prstGeom>
          <a:ln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5" name="Obrázek 4" descr="Rum_Fru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14290"/>
            <a:ext cx="1454061" cy="3267074"/>
          </a:xfrm>
          <a:prstGeom prst="rect">
            <a:avLst/>
          </a:prstGeom>
        </p:spPr>
      </p:pic>
      <p:pic>
        <p:nvPicPr>
          <p:cNvPr id="6" name="Obrázek 5" descr="alkohol_4-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1571612"/>
            <a:ext cx="3214710" cy="1738316"/>
          </a:xfrm>
          <a:prstGeom prst="rect">
            <a:avLst/>
          </a:prstGeom>
        </p:spPr>
      </p:pic>
      <p:pic>
        <p:nvPicPr>
          <p:cNvPr id="7" name="Obrázek 6" descr="9002afc2b5_23971389_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786190"/>
            <a:ext cx="2495552" cy="2875876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</p:pic>
      <p:pic>
        <p:nvPicPr>
          <p:cNvPr id="8" name="Obrázek 7" descr="tobacco-nicotine-cigarettes.jpg"/>
          <p:cNvPicPr>
            <a:picLocks noChangeAspect="1"/>
          </p:cNvPicPr>
          <p:nvPr/>
        </p:nvPicPr>
        <p:blipFill>
          <a:blip r:embed="rId6" cstate="print">
            <a:lum bright="-19000"/>
          </a:blip>
          <a:stretch>
            <a:fillRect/>
          </a:stretch>
        </p:blipFill>
        <p:spPr>
          <a:xfrm>
            <a:off x="4071454" y="3425154"/>
            <a:ext cx="2464853" cy="164692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2">
                <a:lumMod val="20000"/>
                <a:lumOff val="8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6116" y="142852"/>
            <a:ext cx="2286016" cy="1000132"/>
          </a:xfrm>
        </p:spPr>
        <p:txBody>
          <a:bodyPr/>
          <a:lstStyle/>
          <a:p>
            <a:pPr algn="l"/>
            <a:r>
              <a:rPr lang="cs-CZ" b="1" dirty="0" err="1" smtClean="0">
                <a:solidFill>
                  <a:srgbClr val="FFFF00"/>
                </a:solidFill>
              </a:rPr>
              <a:t>Caffeine</a:t>
            </a:r>
            <a:r>
              <a:rPr lang="cs-CZ" b="1" dirty="0" smtClean="0">
                <a:solidFill>
                  <a:srgbClr val="FFFF00"/>
                </a:solidFill>
              </a:rPr>
              <a:t>: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- </a:t>
            </a:r>
            <a:r>
              <a:rPr lang="cs-CZ" sz="2400" b="1" dirty="0" err="1" smtClean="0">
                <a:solidFill>
                  <a:srgbClr val="FFFF00"/>
                </a:solidFill>
              </a:rPr>
              <a:t>Stimulate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your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central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nervous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system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</a:rPr>
              <a:t>- </a:t>
            </a:r>
            <a:r>
              <a:rPr lang="cs-CZ" sz="2400" b="1" dirty="0" err="1" smtClean="0">
                <a:solidFill>
                  <a:srgbClr val="FFFF00"/>
                </a:solidFill>
              </a:rPr>
              <a:t>Caffeine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counteracts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sleep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</a:rPr>
              <a:t>- </a:t>
            </a:r>
            <a:r>
              <a:rPr lang="cs-CZ" sz="2400" b="1" dirty="0" err="1" smtClean="0">
                <a:solidFill>
                  <a:srgbClr val="FFFF00"/>
                </a:solidFill>
              </a:rPr>
              <a:t>Is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legal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</a:rPr>
              <a:t>- In: </a:t>
            </a:r>
            <a:r>
              <a:rPr lang="cs-CZ" sz="2400" b="1" dirty="0" err="1" smtClean="0">
                <a:solidFill>
                  <a:srgbClr val="FFFF00"/>
                </a:solidFill>
              </a:rPr>
              <a:t>tea</a:t>
            </a:r>
            <a:r>
              <a:rPr lang="cs-CZ" sz="2400" b="1" dirty="0" smtClean="0">
                <a:solidFill>
                  <a:srgbClr val="FFFF00"/>
                </a:solidFill>
              </a:rPr>
              <a:t>, </a:t>
            </a:r>
            <a:r>
              <a:rPr lang="cs-CZ" sz="2400" b="1" dirty="0" err="1" smtClean="0">
                <a:solidFill>
                  <a:srgbClr val="FFFF00"/>
                </a:solidFill>
              </a:rPr>
              <a:t>coffee</a:t>
            </a:r>
            <a:r>
              <a:rPr lang="cs-CZ" sz="2400" b="1" dirty="0" smtClean="0">
                <a:solidFill>
                  <a:srgbClr val="FFFF00"/>
                </a:solidFill>
              </a:rPr>
              <a:t>, </a:t>
            </a:r>
            <a:r>
              <a:rPr lang="cs-CZ" sz="2400" b="1" dirty="0" err="1" smtClean="0">
                <a:solidFill>
                  <a:srgbClr val="FFFF00"/>
                </a:solidFill>
              </a:rPr>
              <a:t>cacao</a:t>
            </a:r>
            <a:r>
              <a:rPr lang="cs-CZ" sz="2400" b="1" dirty="0" smtClean="0">
                <a:solidFill>
                  <a:srgbClr val="FFFF00"/>
                </a:solidFill>
              </a:rPr>
              <a:t>, </a:t>
            </a:r>
            <a:r>
              <a:rPr lang="cs-CZ" sz="2400" b="1" dirty="0" err="1" smtClean="0">
                <a:solidFill>
                  <a:srgbClr val="FFFF00"/>
                </a:solidFill>
              </a:rPr>
              <a:t>energy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drinks</a:t>
            </a:r>
            <a:r>
              <a:rPr lang="cs-CZ" sz="2400" b="1" dirty="0" smtClean="0">
                <a:solidFill>
                  <a:srgbClr val="FFFF00"/>
                </a:solidFill>
              </a:rPr>
              <a:t>, </a:t>
            </a:r>
            <a:r>
              <a:rPr lang="cs-CZ" sz="2400" b="1" dirty="0" err="1" smtClean="0">
                <a:solidFill>
                  <a:srgbClr val="FFFF00"/>
                </a:solidFill>
              </a:rPr>
              <a:t>fizzy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drinks</a:t>
            </a:r>
            <a:r>
              <a:rPr lang="cs-CZ" sz="2400" b="1" dirty="0" smtClean="0">
                <a:solidFill>
                  <a:srgbClr val="FFFF00"/>
                </a:solidFill>
              </a:rPr>
              <a:t> such as </a:t>
            </a:r>
            <a:r>
              <a:rPr lang="cs-CZ" sz="2400" b="1" dirty="0" err="1" smtClean="0">
                <a:solidFill>
                  <a:srgbClr val="FFFF00"/>
                </a:solidFill>
              </a:rPr>
              <a:t>coca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cola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z="2400" b="1" dirty="0" err="1">
                <a:solidFill>
                  <a:srgbClr val="FFFF00"/>
                </a:solidFill>
              </a:rPr>
              <a:t>f</a:t>
            </a:r>
            <a:r>
              <a:rPr lang="cs-CZ" sz="2400" b="1" dirty="0" err="1" smtClean="0">
                <a:solidFill>
                  <a:srgbClr val="FFFF00"/>
                </a:solidFill>
              </a:rPr>
              <a:t>or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</a:rPr>
              <a:t>interesting</a:t>
            </a:r>
            <a:r>
              <a:rPr lang="cs-CZ" sz="2400" b="1" dirty="0" smtClean="0">
                <a:solidFill>
                  <a:srgbClr val="FFFF00"/>
                </a:solidFill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</a:rPr>
              <a:t>in North America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90% of adults consume caffeine daily</a:t>
            </a:r>
            <a:endParaRPr lang="cs-CZ" sz="2400" b="1" dirty="0">
              <a:solidFill>
                <a:srgbClr val="FFFF00"/>
              </a:solidFill>
            </a:endParaRPr>
          </a:p>
        </p:txBody>
      </p:sp>
      <p:pic>
        <p:nvPicPr>
          <p:cNvPr id="4" name="Obrázek 3" descr="8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829959"/>
            <a:ext cx="2020888" cy="2813751"/>
          </a:xfrm>
          <a:prstGeom prst="rect">
            <a:avLst/>
          </a:prstGeom>
        </p:spPr>
      </p:pic>
      <p:pic>
        <p:nvPicPr>
          <p:cNvPr id="5" name="Obrázek 4" descr="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929066"/>
            <a:ext cx="3143240" cy="2643182"/>
          </a:xfrm>
          <a:prstGeom prst="rect">
            <a:avLst/>
          </a:prstGeom>
        </p:spPr>
      </p:pic>
      <p:pic>
        <p:nvPicPr>
          <p:cNvPr id="6" name="Obrázek 5" descr="caj_sklen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321218"/>
            <a:ext cx="1452559" cy="2177129"/>
          </a:xfrm>
          <a:prstGeom prst="rect">
            <a:avLst/>
          </a:prstGeom>
        </p:spPr>
      </p:pic>
      <p:pic>
        <p:nvPicPr>
          <p:cNvPr id="8" name="Obrázek 7" descr="kofe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4109920"/>
            <a:ext cx="2500329" cy="2462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4071966" cy="1131910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Medicine</a:t>
            </a:r>
            <a:r>
              <a:rPr lang="cs-CZ" b="1" dirty="0" smtClean="0"/>
              <a:t>, </a:t>
            </a:r>
            <a:r>
              <a:rPr lang="cs-CZ" b="1" dirty="0" err="1" smtClean="0"/>
              <a:t>pills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addict</a:t>
            </a:r>
            <a:r>
              <a:rPr lang="cs-CZ" dirty="0" smtClean="0"/>
              <a:t> to </a:t>
            </a:r>
            <a:r>
              <a:rPr lang="cs-CZ" dirty="0" err="1" smtClean="0"/>
              <a:t>pills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depressants</a:t>
            </a:r>
            <a:r>
              <a:rPr lang="cs-CZ" dirty="0" smtClean="0"/>
              <a:t> </a:t>
            </a:r>
            <a:r>
              <a:rPr lang="cs-CZ" dirty="0" err="1" smtClean="0"/>
              <a:t>f.e</a:t>
            </a:r>
            <a:r>
              <a:rPr lang="cs-CZ" dirty="0" smtClean="0"/>
              <a:t>.: </a:t>
            </a:r>
            <a:r>
              <a:rPr lang="cs-CZ" dirty="0" err="1" smtClean="0"/>
              <a:t>prozac</a:t>
            </a:r>
            <a:r>
              <a:rPr lang="cs-CZ" dirty="0" smtClean="0"/>
              <a:t>, </a:t>
            </a:r>
            <a:r>
              <a:rPr lang="cs-CZ" dirty="0" err="1" smtClean="0"/>
              <a:t>seroxat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Pills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</a:t>
            </a:r>
            <a:r>
              <a:rPr lang="cs-CZ" dirty="0" err="1" smtClean="0"/>
              <a:t>pills</a:t>
            </a:r>
            <a:endParaRPr lang="cs-CZ" dirty="0" smtClean="0"/>
          </a:p>
          <a:p>
            <a:r>
              <a:rPr lang="cs-CZ" dirty="0" smtClean="0"/>
              <a:t>These </a:t>
            </a: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drugs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 descr="fat-burner-pi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4071942"/>
            <a:ext cx="2995229" cy="2526480"/>
          </a:xfrm>
          <a:prstGeom prst="rect">
            <a:avLst/>
          </a:prstGeom>
        </p:spPr>
      </p:pic>
      <p:pic>
        <p:nvPicPr>
          <p:cNvPr id="6" name="Obrázek 5" descr="_40600203_prozac_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357430"/>
            <a:ext cx="1933575" cy="1857388"/>
          </a:xfrm>
          <a:prstGeom prst="rect">
            <a:avLst/>
          </a:prstGeom>
        </p:spPr>
      </p:pic>
      <p:pic>
        <p:nvPicPr>
          <p:cNvPr id="7" name="Obrázek 6" descr="015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4429132"/>
            <a:ext cx="3505208" cy="2119588"/>
          </a:xfrm>
          <a:prstGeom prst="rect">
            <a:avLst/>
          </a:prstGeom>
        </p:spPr>
      </p:pic>
      <p:pic>
        <p:nvPicPr>
          <p:cNvPr id="8" name="Obrázek 7" descr="307888-img-leky-drogy-prasky-tablety-crop-crop-crop-cro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142852"/>
            <a:ext cx="1794333" cy="1143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1736" y="142852"/>
            <a:ext cx="3357586" cy="785818"/>
          </a:xfrm>
        </p:spPr>
        <p:txBody>
          <a:bodyPr/>
          <a:lstStyle/>
          <a:p>
            <a:r>
              <a:rPr lang="cs-CZ" b="1" dirty="0" err="1" smtClean="0"/>
              <a:t>Gambling</a:t>
            </a:r>
            <a:r>
              <a:rPr lang="cs-CZ" b="1" dirty="0" smtClean="0"/>
              <a:t>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cs-CZ" sz="2800" b="1" dirty="0" err="1" smtClean="0"/>
              <a:t>It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specific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kind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addiction</a:t>
            </a:r>
            <a:r>
              <a:rPr lang="cs-CZ" sz="2800" b="1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cs-CZ" sz="2800" b="1" dirty="0" err="1" smtClean="0"/>
              <a:t>Gambling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when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people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like</a:t>
            </a:r>
            <a:r>
              <a:rPr lang="cs-CZ" sz="2800" b="1" dirty="0" smtClean="0"/>
              <a:t> (he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addicted</a:t>
            </a:r>
            <a:r>
              <a:rPr lang="cs-CZ" sz="2800" b="1" dirty="0" smtClean="0"/>
              <a:t>) to play hazard </a:t>
            </a:r>
            <a:r>
              <a:rPr lang="cs-CZ" sz="2800" b="1" dirty="0" err="1" smtClean="0"/>
              <a:t>games</a:t>
            </a:r>
            <a:endParaRPr lang="cs-CZ" sz="2800" b="1" dirty="0" smtClean="0"/>
          </a:p>
          <a:p>
            <a:pPr>
              <a:buFont typeface="Arial" charset="0"/>
              <a:buChar char="•"/>
            </a:pPr>
            <a:r>
              <a:rPr lang="cs-CZ" sz="2800" b="1" dirty="0" err="1" smtClean="0"/>
              <a:t>Gambling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can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conect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with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any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others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addictions</a:t>
            </a:r>
            <a:r>
              <a:rPr lang="cs-CZ" sz="2800" b="1" dirty="0" smtClean="0"/>
              <a:t> (</a:t>
            </a:r>
            <a:r>
              <a:rPr lang="cs-CZ" sz="2800" b="1" dirty="0" err="1" smtClean="0"/>
              <a:t>mostly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drugs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alcohol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pic>
        <p:nvPicPr>
          <p:cNvPr id="4" name="Obrázek 3" descr="slotma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256"/>
            <a:ext cx="3121081" cy="2357454"/>
          </a:xfrm>
          <a:prstGeom prst="rect">
            <a:avLst/>
          </a:prstGeom>
        </p:spPr>
      </p:pic>
      <p:pic>
        <p:nvPicPr>
          <p:cNvPr id="5" name="Obrázek 4" descr="Gamblin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286256"/>
            <a:ext cx="2928958" cy="2196719"/>
          </a:xfrm>
          <a:prstGeom prst="rect">
            <a:avLst/>
          </a:prstGeom>
        </p:spPr>
      </p:pic>
      <p:pic>
        <p:nvPicPr>
          <p:cNvPr id="6" name="Obrázek 5" descr="gambling-addi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429000"/>
            <a:ext cx="2349614" cy="3063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186502" cy="571504"/>
          </a:xfrm>
        </p:spPr>
        <p:txBody>
          <a:bodyPr>
            <a:normAutofit fontScale="90000"/>
          </a:bodyPr>
          <a:lstStyle/>
          <a:p>
            <a:r>
              <a:rPr lang="cs-CZ" sz="4800" b="1" i="1" dirty="0" err="1" smtClean="0"/>
              <a:t>What</a:t>
            </a:r>
            <a:r>
              <a:rPr lang="cs-CZ" sz="4800" b="1" i="1" dirty="0" smtClean="0"/>
              <a:t> do </a:t>
            </a:r>
            <a:r>
              <a:rPr lang="cs-CZ" sz="4800" b="1" i="1" dirty="0" err="1" smtClean="0"/>
              <a:t>you</a:t>
            </a:r>
            <a:r>
              <a:rPr lang="cs-CZ" sz="4800" b="1" i="1" dirty="0" smtClean="0"/>
              <a:t> </a:t>
            </a:r>
            <a:r>
              <a:rPr lang="cs-CZ" sz="4800" b="1" i="1" dirty="0" err="1" smtClean="0"/>
              <a:t>think</a:t>
            </a:r>
            <a:r>
              <a:rPr lang="cs-CZ" sz="4800" b="1" i="1" dirty="0" smtClean="0"/>
              <a:t>?</a:t>
            </a:r>
            <a:endParaRPr lang="cs-CZ" sz="48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	</a:t>
            </a:r>
            <a:r>
              <a:rPr lang="cs-CZ" b="1" dirty="0" err="1" smtClean="0"/>
              <a:t>Everybody</a:t>
            </a:r>
            <a:r>
              <a:rPr lang="cs-CZ" b="1" dirty="0" smtClean="0"/>
              <a:t> </a:t>
            </a:r>
            <a:r>
              <a:rPr lang="cs-CZ" b="1" dirty="0" err="1" smtClean="0"/>
              <a:t>write</a:t>
            </a:r>
            <a:r>
              <a:rPr lang="cs-CZ" b="1" dirty="0" smtClean="0"/>
              <a:t> 3 </a:t>
            </a:r>
            <a:r>
              <a:rPr lang="cs-CZ" b="1" dirty="0" err="1" smtClean="0"/>
              <a:t>reasons</a:t>
            </a:r>
            <a:r>
              <a:rPr lang="cs-CZ" b="1" dirty="0" smtClean="0"/>
              <a:t>, </a:t>
            </a:r>
            <a:r>
              <a:rPr lang="cs-CZ" b="1" dirty="0" err="1" smtClean="0"/>
              <a:t>why</a:t>
            </a:r>
            <a:r>
              <a:rPr lang="cs-CZ" b="1" dirty="0" smtClean="0"/>
              <a:t> do </a:t>
            </a:r>
            <a:r>
              <a:rPr lang="cs-CZ" b="1" dirty="0" err="1" smtClean="0"/>
              <a:t>people</a:t>
            </a:r>
            <a:r>
              <a:rPr lang="cs-CZ" b="1" dirty="0" smtClean="0"/>
              <a:t> </a:t>
            </a:r>
            <a:r>
              <a:rPr lang="cs-CZ" b="1" dirty="0" err="1" smtClean="0"/>
              <a:t>take</a:t>
            </a:r>
            <a:r>
              <a:rPr lang="cs-CZ" b="1" dirty="0" smtClean="0"/>
              <a:t> </a:t>
            </a:r>
            <a:r>
              <a:rPr lang="cs-CZ" b="1" dirty="0" err="1" smtClean="0"/>
              <a:t>drugs</a:t>
            </a:r>
            <a:r>
              <a:rPr lang="cs-CZ" b="1" dirty="0" smtClean="0"/>
              <a:t>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 smtClean="0"/>
              <a:t>	Do </a:t>
            </a:r>
            <a:r>
              <a:rPr lang="cs-CZ" b="1" dirty="0" err="1" smtClean="0"/>
              <a:t>you</a:t>
            </a:r>
            <a:r>
              <a:rPr lang="cs-CZ" b="1" dirty="0" smtClean="0"/>
              <a:t> </a:t>
            </a:r>
            <a:r>
              <a:rPr lang="cs-CZ" b="1" dirty="0" err="1" smtClean="0"/>
              <a:t>have</a:t>
            </a:r>
            <a:r>
              <a:rPr lang="cs-CZ" b="1" dirty="0" smtClean="0"/>
              <a:t> </a:t>
            </a:r>
            <a:r>
              <a:rPr lang="cs-CZ" b="1" dirty="0" err="1" smtClean="0"/>
              <a:t>any</a:t>
            </a:r>
            <a:r>
              <a:rPr lang="cs-CZ" b="1" dirty="0" smtClean="0"/>
              <a:t> </a:t>
            </a:r>
            <a:r>
              <a:rPr lang="cs-CZ" b="1" dirty="0" err="1" smtClean="0"/>
              <a:t>addiction</a:t>
            </a:r>
            <a:r>
              <a:rPr lang="cs-CZ" b="1" dirty="0" smtClean="0"/>
              <a:t>?</a:t>
            </a:r>
            <a:endParaRPr lang="cs-CZ" b="1" dirty="0"/>
          </a:p>
        </p:txBody>
      </p:sp>
      <p:pic>
        <p:nvPicPr>
          <p:cNvPr id="4" name="Obrázek 3" descr="c4679351b6_55612626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143248"/>
            <a:ext cx="2527300" cy="3276600"/>
          </a:xfrm>
          <a:prstGeom prst="rect">
            <a:avLst/>
          </a:prstGeom>
        </p:spPr>
      </p:pic>
      <p:pic>
        <p:nvPicPr>
          <p:cNvPr id="6" name="Obrázek 5" descr="otazni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643446"/>
            <a:ext cx="1874356" cy="198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929058" cy="1071546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solidFill>
                  <a:schemeClr val="bg1"/>
                </a:solidFill>
              </a:rPr>
              <a:t>TYPES OF DRUGS</a:t>
            </a:r>
            <a:r>
              <a:rPr lang="cs-CZ" b="1" i="1" dirty="0" smtClean="0">
                <a:solidFill>
                  <a:schemeClr val="bg2"/>
                </a:solidFill>
              </a:rPr>
              <a:t>:</a:t>
            </a:r>
            <a:endParaRPr lang="cs-CZ" b="1" i="1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sz="2400" b="1" dirty="0" err="1" smtClean="0">
                <a:solidFill>
                  <a:schemeClr val="bg2"/>
                </a:solidFill>
              </a:rPr>
              <a:t>We</a:t>
            </a:r>
            <a:r>
              <a:rPr lang="cs-CZ" sz="2400" b="1" dirty="0" smtClean="0">
                <a:solidFill>
                  <a:schemeClr val="bg2"/>
                </a:solidFill>
              </a:rPr>
              <a:t> </a:t>
            </a:r>
            <a:r>
              <a:rPr lang="cs-CZ" sz="2400" b="1" dirty="0" err="1" smtClean="0">
                <a:solidFill>
                  <a:schemeClr val="bg2"/>
                </a:solidFill>
              </a:rPr>
              <a:t>have</a:t>
            </a:r>
            <a:r>
              <a:rPr lang="cs-CZ" sz="2400" b="1" dirty="0" smtClean="0">
                <a:solidFill>
                  <a:schemeClr val="bg2"/>
                </a:solidFill>
              </a:rPr>
              <a:t> 4 </a:t>
            </a:r>
            <a:r>
              <a:rPr lang="cs-CZ" sz="2400" b="1" dirty="0" err="1" smtClean="0">
                <a:solidFill>
                  <a:schemeClr val="bg2"/>
                </a:solidFill>
              </a:rPr>
              <a:t>types</a:t>
            </a:r>
            <a:r>
              <a:rPr lang="cs-CZ" sz="2400" b="1" dirty="0" smtClean="0">
                <a:solidFill>
                  <a:schemeClr val="bg2"/>
                </a:solidFill>
              </a:rPr>
              <a:t> </a:t>
            </a:r>
            <a:r>
              <a:rPr lang="cs-CZ" sz="2400" b="1" dirty="0" err="1" smtClean="0">
                <a:solidFill>
                  <a:schemeClr val="bg2"/>
                </a:solidFill>
              </a:rPr>
              <a:t>of</a:t>
            </a:r>
            <a:r>
              <a:rPr lang="cs-CZ" sz="2400" b="1" dirty="0" smtClean="0">
                <a:solidFill>
                  <a:schemeClr val="bg2"/>
                </a:solidFill>
              </a:rPr>
              <a:t> </a:t>
            </a:r>
            <a:r>
              <a:rPr lang="cs-CZ" sz="2400" b="1" dirty="0" err="1" smtClean="0">
                <a:solidFill>
                  <a:schemeClr val="bg2"/>
                </a:solidFill>
              </a:rPr>
              <a:t>drugs</a:t>
            </a:r>
            <a:r>
              <a:rPr lang="cs-CZ" sz="2400" b="1" dirty="0" smtClean="0">
                <a:solidFill>
                  <a:schemeClr val="bg2"/>
                </a:solidFill>
              </a:rPr>
              <a:t>:</a:t>
            </a:r>
          </a:p>
          <a:p>
            <a:pPr>
              <a:buNone/>
            </a:pPr>
            <a:endParaRPr lang="cs-CZ" sz="2400" b="1" u="sng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r>
              <a:rPr lang="cs-CZ" sz="1800" b="1" u="sng" dirty="0" err="1" smtClean="0">
                <a:solidFill>
                  <a:schemeClr val="bg2"/>
                </a:solidFill>
              </a:rPr>
              <a:t>Get</a:t>
            </a:r>
            <a:r>
              <a:rPr lang="cs-CZ" sz="1800" b="1" u="sng" dirty="0" smtClean="0">
                <a:solidFill>
                  <a:schemeClr val="bg2"/>
                </a:solidFill>
              </a:rPr>
              <a:t> </a:t>
            </a:r>
            <a:r>
              <a:rPr lang="cs-CZ" sz="1800" b="1" u="sng" dirty="0" err="1" smtClean="0">
                <a:solidFill>
                  <a:schemeClr val="bg2"/>
                </a:solidFill>
              </a:rPr>
              <a:t>hight</a:t>
            </a:r>
            <a:r>
              <a:rPr lang="cs-CZ" sz="1800" b="1" u="sng" dirty="0" smtClean="0">
                <a:solidFill>
                  <a:schemeClr val="bg2"/>
                </a:solidFill>
              </a:rPr>
              <a:t> (</a:t>
            </a:r>
            <a:r>
              <a:rPr lang="cs-CZ" sz="1800" b="1" u="sng" dirty="0" err="1" smtClean="0">
                <a:solidFill>
                  <a:schemeClr val="bg2"/>
                </a:solidFill>
              </a:rPr>
              <a:t>stimulants</a:t>
            </a:r>
            <a:r>
              <a:rPr lang="cs-CZ" sz="1800" b="1" u="sng" dirty="0" smtClean="0">
                <a:solidFill>
                  <a:schemeClr val="bg2"/>
                </a:solidFill>
              </a:rPr>
              <a:t> = </a:t>
            </a:r>
            <a:r>
              <a:rPr lang="cs-CZ" sz="1800" b="1" u="sng" dirty="0" err="1" smtClean="0">
                <a:solidFill>
                  <a:schemeClr val="bg2"/>
                </a:solidFill>
              </a:rPr>
              <a:t>uppers</a:t>
            </a:r>
            <a:r>
              <a:rPr lang="cs-CZ" sz="1800" b="1" u="sng" dirty="0" smtClean="0">
                <a:solidFill>
                  <a:schemeClr val="bg2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cs-CZ" sz="2000" b="1" i="1" dirty="0" smtClean="0">
                <a:solidFill>
                  <a:srgbClr val="FF0000"/>
                </a:solidFill>
              </a:rPr>
              <a:t>-  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cocaine</a:t>
            </a:r>
            <a:r>
              <a:rPr lang="cs-CZ" sz="2000" dirty="0" smtClean="0">
                <a:solidFill>
                  <a:srgbClr val="FF0000"/>
                </a:solidFill>
              </a:rPr>
              <a:t>,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crack</a:t>
            </a:r>
            <a:r>
              <a:rPr lang="cs-CZ" sz="2000" b="1" i="1" dirty="0" smtClean="0">
                <a:solidFill>
                  <a:srgbClr val="FF0000"/>
                </a:solidFill>
              </a:rPr>
              <a:t>,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ecstasy</a:t>
            </a:r>
            <a:r>
              <a:rPr lang="cs-CZ" sz="2000" b="1" i="1" dirty="0" smtClean="0">
                <a:solidFill>
                  <a:srgbClr val="FF0000"/>
                </a:solidFill>
              </a:rPr>
              <a:t>, speed = (</a:t>
            </a:r>
            <a:r>
              <a:rPr lang="cs-CZ" sz="2000" b="1" i="1" dirty="0" err="1" smtClean="0">
                <a:solidFill>
                  <a:srgbClr val="FF0000"/>
                </a:solidFill>
              </a:rPr>
              <a:t>methamphetamine</a:t>
            </a:r>
            <a:r>
              <a:rPr lang="cs-CZ" sz="2000" b="1" i="1" dirty="0" smtClean="0">
                <a:solidFill>
                  <a:srgbClr val="FF0000"/>
                </a:solidFill>
              </a:rPr>
              <a:t>, pervitin)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tobacco</a:t>
            </a:r>
            <a:endParaRPr lang="cs-CZ" sz="20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 startAt="2"/>
            </a:pPr>
            <a:r>
              <a:rPr lang="cs-CZ" sz="2000" b="1" u="sng" dirty="0" err="1" smtClean="0">
                <a:solidFill>
                  <a:schemeClr val="bg2"/>
                </a:solidFill>
              </a:rPr>
              <a:t>Calm</a:t>
            </a:r>
            <a:r>
              <a:rPr lang="cs-CZ" sz="2000" b="1" u="sng" dirty="0" smtClean="0">
                <a:solidFill>
                  <a:schemeClr val="bg2"/>
                </a:solidFill>
              </a:rPr>
              <a:t> </a:t>
            </a:r>
            <a:r>
              <a:rPr lang="cs-CZ" sz="2000" b="1" u="sng" dirty="0" err="1" smtClean="0">
                <a:solidFill>
                  <a:schemeClr val="bg2"/>
                </a:solidFill>
              </a:rPr>
              <a:t>down</a:t>
            </a:r>
            <a:r>
              <a:rPr lang="cs-CZ" sz="2000" b="1" u="sng" dirty="0" smtClean="0">
                <a:solidFill>
                  <a:schemeClr val="bg2"/>
                </a:solidFill>
              </a:rPr>
              <a:t> (</a:t>
            </a:r>
            <a:r>
              <a:rPr lang="cs-CZ" sz="2000" b="1" u="sng" dirty="0" err="1" smtClean="0">
                <a:solidFill>
                  <a:schemeClr val="bg2"/>
                </a:solidFill>
              </a:rPr>
              <a:t>depressants</a:t>
            </a:r>
            <a:r>
              <a:rPr lang="cs-CZ" sz="2000" b="1" u="sng" dirty="0">
                <a:solidFill>
                  <a:schemeClr val="bg2"/>
                </a:solidFill>
              </a:rPr>
              <a:t> </a:t>
            </a:r>
            <a:r>
              <a:rPr lang="cs-CZ" sz="2000" b="1" u="sng" dirty="0" smtClean="0">
                <a:solidFill>
                  <a:schemeClr val="bg2"/>
                </a:solidFill>
              </a:rPr>
              <a:t>= </a:t>
            </a:r>
            <a:r>
              <a:rPr lang="cs-CZ" sz="2000" b="1" u="sng" dirty="0" err="1" smtClean="0">
                <a:solidFill>
                  <a:schemeClr val="bg2"/>
                </a:solidFill>
              </a:rPr>
              <a:t>downers</a:t>
            </a:r>
            <a:r>
              <a:rPr lang="cs-CZ" sz="2000" b="1" u="sng" dirty="0" smtClean="0">
                <a:solidFill>
                  <a:schemeClr val="bg2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- </a:t>
            </a:r>
            <a:r>
              <a:rPr lang="cs-CZ" sz="2000" dirty="0" smtClean="0">
                <a:solidFill>
                  <a:schemeClr val="bg2"/>
                </a:solidFill>
              </a:rPr>
              <a:t> 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alcohol</a:t>
            </a:r>
            <a:r>
              <a:rPr lang="cs-CZ" sz="2000" dirty="0" smtClean="0">
                <a:solidFill>
                  <a:srgbClr val="FF0000"/>
                </a:solidFill>
              </a:rPr>
              <a:t>,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cannabis</a:t>
            </a:r>
            <a:r>
              <a:rPr lang="cs-CZ" sz="2000" b="1" i="1" dirty="0" smtClean="0">
                <a:solidFill>
                  <a:srgbClr val="FF0000"/>
                </a:solidFill>
              </a:rPr>
              <a:t>,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gases</a:t>
            </a:r>
            <a:r>
              <a:rPr lang="cs-CZ" sz="2000" b="1" i="1" dirty="0" smtClean="0">
                <a:solidFill>
                  <a:srgbClr val="FF0000"/>
                </a:solidFill>
              </a:rPr>
              <a:t>,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glues</a:t>
            </a:r>
            <a:r>
              <a:rPr lang="cs-CZ" sz="2000" b="1" i="1" dirty="0" smtClean="0">
                <a:solidFill>
                  <a:srgbClr val="FF0000"/>
                </a:solidFill>
              </a:rPr>
              <a:t>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and</a:t>
            </a:r>
            <a:r>
              <a:rPr lang="cs-CZ" sz="2000" b="1" i="1" dirty="0" smtClean="0">
                <a:solidFill>
                  <a:srgbClr val="FF0000"/>
                </a:solidFill>
              </a:rPr>
              <a:t>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aerosols</a:t>
            </a:r>
            <a:r>
              <a:rPr lang="cs-CZ" sz="2000" b="1" i="1" dirty="0" smtClean="0">
                <a:solidFill>
                  <a:srgbClr val="FF0000"/>
                </a:solidFill>
              </a:rPr>
              <a:t>,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tranquillisers</a:t>
            </a:r>
            <a:endParaRPr lang="cs-CZ" sz="20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 startAt="3"/>
            </a:pPr>
            <a:r>
              <a:rPr lang="cs-CZ" sz="2000" b="1" u="sng" dirty="0" err="1" smtClean="0">
                <a:solidFill>
                  <a:schemeClr val="bg2"/>
                </a:solidFill>
              </a:rPr>
              <a:t>Trip</a:t>
            </a:r>
            <a:r>
              <a:rPr lang="cs-CZ" sz="2000" b="1" u="sng" dirty="0" smtClean="0">
                <a:solidFill>
                  <a:schemeClr val="bg2"/>
                </a:solidFill>
              </a:rPr>
              <a:t> </a:t>
            </a:r>
            <a:r>
              <a:rPr lang="cs-CZ" sz="2000" b="1" u="sng" dirty="0" err="1" smtClean="0">
                <a:solidFill>
                  <a:schemeClr val="bg2"/>
                </a:solidFill>
              </a:rPr>
              <a:t>out</a:t>
            </a:r>
            <a:r>
              <a:rPr lang="cs-CZ" sz="2000" b="1" u="sng" dirty="0">
                <a:solidFill>
                  <a:schemeClr val="bg2"/>
                </a:solidFill>
              </a:rPr>
              <a:t> </a:t>
            </a:r>
            <a:r>
              <a:rPr lang="cs-CZ" sz="2000" b="1" u="sng" dirty="0" smtClean="0">
                <a:solidFill>
                  <a:schemeClr val="bg2"/>
                </a:solidFill>
              </a:rPr>
              <a:t>(</a:t>
            </a:r>
            <a:r>
              <a:rPr lang="cs-CZ" sz="2000" b="1" u="sng" dirty="0" err="1" smtClean="0">
                <a:solidFill>
                  <a:schemeClr val="bg2"/>
                </a:solidFill>
              </a:rPr>
              <a:t>hallucinogenic</a:t>
            </a:r>
            <a:r>
              <a:rPr lang="cs-CZ" sz="2000" b="1" u="sng" dirty="0" smtClean="0">
                <a:solidFill>
                  <a:schemeClr val="bg2"/>
                </a:solidFill>
              </a:rPr>
              <a:t> </a:t>
            </a:r>
            <a:r>
              <a:rPr lang="cs-CZ" sz="2000" b="1" u="sng" dirty="0" err="1" smtClean="0">
                <a:solidFill>
                  <a:schemeClr val="bg2"/>
                </a:solidFill>
              </a:rPr>
              <a:t>drugs</a:t>
            </a:r>
            <a:r>
              <a:rPr lang="cs-CZ" sz="2000" b="1" u="sng" dirty="0" smtClean="0">
                <a:solidFill>
                  <a:schemeClr val="bg2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cs-CZ" sz="2000" b="1" i="1" dirty="0" smtClean="0">
                <a:solidFill>
                  <a:srgbClr val="FF0000"/>
                </a:solidFill>
              </a:rPr>
              <a:t>-  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cannabis</a:t>
            </a:r>
            <a:r>
              <a:rPr lang="cs-CZ" sz="2000" b="1" i="1" dirty="0" smtClean="0">
                <a:solidFill>
                  <a:srgbClr val="FF0000"/>
                </a:solidFill>
              </a:rPr>
              <a:t>,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ketamine</a:t>
            </a:r>
            <a:r>
              <a:rPr lang="cs-CZ" sz="2000" b="1" i="1" dirty="0" smtClean="0">
                <a:solidFill>
                  <a:srgbClr val="FF0000"/>
                </a:solidFill>
              </a:rPr>
              <a:t>, LSD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and</a:t>
            </a:r>
            <a:r>
              <a:rPr lang="cs-CZ" sz="2000" b="1" i="1" dirty="0" smtClean="0">
                <a:solidFill>
                  <a:srgbClr val="FF0000"/>
                </a:solidFill>
              </a:rPr>
              <a:t>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magic</a:t>
            </a:r>
            <a:r>
              <a:rPr lang="cs-CZ" sz="2000" b="1" i="1" dirty="0" smtClean="0">
                <a:solidFill>
                  <a:srgbClr val="FF0000"/>
                </a:solidFill>
              </a:rPr>
              <a:t>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mushrooms</a:t>
            </a:r>
            <a:endParaRPr lang="cs-CZ" sz="20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 startAt="4"/>
            </a:pPr>
            <a:r>
              <a:rPr lang="cs-CZ" sz="2000" b="1" u="sng" dirty="0" err="1" smtClean="0">
                <a:solidFill>
                  <a:schemeClr val="bg2"/>
                </a:solidFill>
              </a:rPr>
              <a:t>Get</a:t>
            </a:r>
            <a:r>
              <a:rPr lang="cs-CZ" sz="2000" b="1" u="sng" dirty="0" smtClean="0">
                <a:solidFill>
                  <a:schemeClr val="bg2"/>
                </a:solidFill>
              </a:rPr>
              <a:t> </a:t>
            </a:r>
            <a:r>
              <a:rPr lang="cs-CZ" sz="2000" b="1" u="sng" dirty="0" err="1" smtClean="0">
                <a:solidFill>
                  <a:schemeClr val="bg2"/>
                </a:solidFill>
              </a:rPr>
              <a:t>knocked</a:t>
            </a:r>
            <a:r>
              <a:rPr lang="cs-CZ" sz="2000" b="1" u="sng" dirty="0" smtClean="0">
                <a:solidFill>
                  <a:schemeClr val="bg2"/>
                </a:solidFill>
              </a:rPr>
              <a:t> </a:t>
            </a:r>
            <a:r>
              <a:rPr lang="cs-CZ" sz="2000" b="1" u="sng" dirty="0" err="1" smtClean="0">
                <a:solidFill>
                  <a:schemeClr val="bg2"/>
                </a:solidFill>
              </a:rPr>
              <a:t>out</a:t>
            </a:r>
            <a:r>
              <a:rPr lang="cs-CZ" sz="2000" b="1" u="sng" dirty="0" smtClean="0">
                <a:solidFill>
                  <a:schemeClr val="bg2"/>
                </a:solidFill>
              </a:rPr>
              <a:t> (</a:t>
            </a:r>
            <a:r>
              <a:rPr lang="cs-CZ" sz="2000" b="1" u="sng" dirty="0" err="1" smtClean="0">
                <a:solidFill>
                  <a:schemeClr val="bg2"/>
                </a:solidFill>
              </a:rPr>
              <a:t>opiate</a:t>
            </a:r>
            <a:r>
              <a:rPr lang="cs-CZ" sz="2000" b="1" u="sng" dirty="0" smtClean="0">
                <a:solidFill>
                  <a:schemeClr val="bg2"/>
                </a:solidFill>
              </a:rPr>
              <a:t> type </a:t>
            </a:r>
            <a:r>
              <a:rPr lang="cs-CZ" sz="2000" b="1" u="sng" dirty="0" err="1" smtClean="0">
                <a:solidFill>
                  <a:schemeClr val="bg2"/>
                </a:solidFill>
              </a:rPr>
              <a:t>drugs</a:t>
            </a:r>
            <a:r>
              <a:rPr lang="cs-CZ" sz="2000" b="1" u="sng" dirty="0" smtClean="0">
                <a:solidFill>
                  <a:schemeClr val="bg2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cs-CZ" sz="2000" b="1" i="1" dirty="0" smtClean="0">
                <a:solidFill>
                  <a:srgbClr val="FF0000"/>
                </a:solidFill>
              </a:rPr>
              <a:t>-  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diacetylmorphine</a:t>
            </a:r>
            <a:r>
              <a:rPr lang="cs-CZ" sz="2000" b="1" i="1" dirty="0" smtClean="0">
                <a:solidFill>
                  <a:srgbClr val="FF0000"/>
                </a:solidFill>
              </a:rPr>
              <a:t> =</a:t>
            </a:r>
            <a:r>
              <a:rPr lang="cs-CZ" sz="2000" b="1" i="1" dirty="0" smtClean="0">
                <a:solidFill>
                  <a:schemeClr val="bg2"/>
                </a:solidFill>
              </a:rPr>
              <a:t>  </a:t>
            </a:r>
            <a:r>
              <a:rPr lang="cs-CZ" sz="2000" b="1" i="1" dirty="0" smtClean="0">
                <a:solidFill>
                  <a:srgbClr val="FF0000"/>
                </a:solidFill>
              </a:rPr>
              <a:t>heroin,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morphine</a:t>
            </a:r>
            <a:r>
              <a:rPr lang="cs-CZ" sz="2000" b="1" i="1" dirty="0" smtClean="0">
                <a:solidFill>
                  <a:srgbClr val="FF0000"/>
                </a:solidFill>
              </a:rPr>
              <a:t>, </a:t>
            </a:r>
            <a:r>
              <a:rPr lang="cs-CZ" sz="2000" b="1" i="1" dirty="0" err="1" smtClean="0">
                <a:solidFill>
                  <a:srgbClr val="FF0000"/>
                </a:solidFill>
              </a:rPr>
              <a:t>codeine</a:t>
            </a:r>
            <a:endParaRPr lang="cs-CZ" sz="2000" b="1" i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cs-CZ" sz="1800" dirty="0" smtClean="0">
              <a:solidFill>
                <a:schemeClr val="bg2"/>
              </a:solidFill>
            </a:endParaRPr>
          </a:p>
          <a:p>
            <a:pPr marL="514350" indent="-514350">
              <a:buNone/>
            </a:pPr>
            <a:r>
              <a:rPr lang="cs-CZ" sz="2200" u="sng" dirty="0" smtClean="0">
                <a:solidFill>
                  <a:schemeClr val="bg2"/>
                </a:solidFill>
              </a:rPr>
              <a:t>VOCABULARY:</a:t>
            </a:r>
          </a:p>
          <a:p>
            <a:pPr marL="514350" indent="-514350">
              <a:buNone/>
            </a:pPr>
            <a:r>
              <a:rPr lang="cs-CZ" sz="1800" dirty="0">
                <a:solidFill>
                  <a:schemeClr val="bg2"/>
                </a:solidFill>
              </a:rPr>
              <a:t> </a:t>
            </a:r>
            <a:r>
              <a:rPr lang="cs-CZ" sz="1800" dirty="0" smtClean="0">
                <a:solidFill>
                  <a:schemeClr val="bg2"/>
                </a:solidFill>
              </a:rPr>
              <a:t>  </a:t>
            </a:r>
            <a:r>
              <a:rPr lang="cs-CZ" sz="1800" b="1" dirty="0" err="1" smtClean="0">
                <a:solidFill>
                  <a:schemeClr val="bg2"/>
                </a:solidFill>
              </a:rPr>
              <a:t>alert</a:t>
            </a:r>
            <a:r>
              <a:rPr lang="cs-CZ" sz="1800" dirty="0" smtClean="0">
                <a:solidFill>
                  <a:schemeClr val="bg2"/>
                </a:solidFill>
              </a:rPr>
              <a:t> – ostražitý, bdělý, pozorný			</a:t>
            </a:r>
            <a:r>
              <a:rPr lang="cs-CZ" sz="1800" b="1" dirty="0" err="1" smtClean="0">
                <a:solidFill>
                  <a:schemeClr val="bg2"/>
                </a:solidFill>
              </a:rPr>
              <a:t>affect</a:t>
            </a:r>
            <a:r>
              <a:rPr lang="cs-CZ" sz="1800" dirty="0" smtClean="0">
                <a:solidFill>
                  <a:schemeClr val="bg2"/>
                </a:solidFill>
              </a:rPr>
              <a:t> – ovlivnit, </a:t>
            </a:r>
            <a:r>
              <a:rPr lang="cs-CZ" sz="1800" dirty="0" err="1" smtClean="0">
                <a:solidFill>
                  <a:schemeClr val="bg2"/>
                </a:solidFill>
              </a:rPr>
              <a:t>postihout</a:t>
            </a:r>
            <a:endParaRPr lang="cs-CZ" sz="1800" dirty="0" smtClean="0">
              <a:solidFill>
                <a:schemeClr val="bg2"/>
              </a:solidFill>
            </a:endParaRPr>
          </a:p>
          <a:p>
            <a:pPr marL="514350" indent="-514350">
              <a:buNone/>
            </a:pPr>
            <a:r>
              <a:rPr lang="cs-CZ" sz="1800" b="1" dirty="0" smtClean="0">
                <a:solidFill>
                  <a:schemeClr val="bg2"/>
                </a:solidFill>
              </a:rPr>
              <a:t>   </a:t>
            </a:r>
            <a:r>
              <a:rPr lang="cs-CZ" sz="1800" b="1" dirty="0" err="1" smtClean="0">
                <a:solidFill>
                  <a:schemeClr val="bg2"/>
                </a:solidFill>
              </a:rPr>
              <a:t>calm</a:t>
            </a:r>
            <a:r>
              <a:rPr lang="cs-CZ" sz="1800" b="1" dirty="0" smtClean="0">
                <a:solidFill>
                  <a:schemeClr val="bg2"/>
                </a:solidFill>
              </a:rPr>
              <a:t> </a:t>
            </a:r>
            <a:r>
              <a:rPr lang="cs-CZ" sz="1800" dirty="0" smtClean="0">
                <a:solidFill>
                  <a:schemeClr val="bg2"/>
                </a:solidFill>
              </a:rPr>
              <a:t>– klidný					</a:t>
            </a:r>
            <a:r>
              <a:rPr lang="cs-CZ" sz="1800" b="1" dirty="0" err="1" smtClean="0">
                <a:solidFill>
                  <a:schemeClr val="bg2"/>
                </a:solidFill>
              </a:rPr>
              <a:t>mind</a:t>
            </a:r>
            <a:r>
              <a:rPr lang="cs-CZ" sz="1800" b="1" dirty="0">
                <a:solidFill>
                  <a:schemeClr val="bg2"/>
                </a:solidFill>
              </a:rPr>
              <a:t> </a:t>
            </a:r>
            <a:r>
              <a:rPr lang="cs-CZ" sz="1800" dirty="0" smtClean="0">
                <a:solidFill>
                  <a:schemeClr val="bg2"/>
                </a:solidFill>
              </a:rPr>
              <a:t> -  mysl</a:t>
            </a:r>
          </a:p>
          <a:p>
            <a:pPr marL="514350" indent="-514350">
              <a:buNone/>
            </a:pPr>
            <a:r>
              <a:rPr lang="cs-CZ" sz="1800" dirty="0" smtClean="0">
                <a:solidFill>
                  <a:schemeClr val="bg2"/>
                </a:solidFill>
              </a:rPr>
              <a:t>   </a:t>
            </a:r>
            <a:r>
              <a:rPr lang="cs-CZ" sz="1800" b="1" dirty="0" err="1" smtClean="0">
                <a:solidFill>
                  <a:schemeClr val="bg2"/>
                </a:solidFill>
              </a:rPr>
              <a:t>glues</a:t>
            </a:r>
            <a:r>
              <a:rPr lang="cs-CZ" sz="1800" dirty="0" smtClean="0">
                <a:solidFill>
                  <a:schemeClr val="bg2"/>
                </a:solidFill>
              </a:rPr>
              <a:t> – lepidlo, klih				</a:t>
            </a:r>
            <a:r>
              <a:rPr lang="cs-CZ" sz="1800" b="1" dirty="0" err="1" smtClean="0">
                <a:solidFill>
                  <a:schemeClr val="bg2"/>
                </a:solidFill>
              </a:rPr>
              <a:t>distort</a:t>
            </a:r>
            <a:r>
              <a:rPr lang="cs-CZ" sz="1800" dirty="0" smtClean="0">
                <a:solidFill>
                  <a:schemeClr val="bg2"/>
                </a:solidFill>
              </a:rPr>
              <a:t> – zkreslit</a:t>
            </a:r>
          </a:p>
          <a:p>
            <a:pPr marL="514350" indent="-514350">
              <a:buNone/>
            </a:pPr>
            <a:r>
              <a:rPr lang="cs-CZ" sz="1800" dirty="0" smtClean="0">
                <a:solidFill>
                  <a:schemeClr val="bg2"/>
                </a:solidFill>
              </a:rPr>
              <a:t>   </a:t>
            </a:r>
            <a:r>
              <a:rPr lang="cs-CZ" sz="1800" b="1" dirty="0" err="1" smtClean="0">
                <a:solidFill>
                  <a:schemeClr val="bg2"/>
                </a:solidFill>
              </a:rPr>
              <a:t>tranquillisers</a:t>
            </a:r>
            <a:r>
              <a:rPr lang="cs-CZ" sz="1800" b="1" dirty="0" smtClean="0">
                <a:solidFill>
                  <a:schemeClr val="bg2"/>
                </a:solidFill>
              </a:rPr>
              <a:t> </a:t>
            </a:r>
            <a:r>
              <a:rPr lang="cs-CZ" sz="1800" dirty="0" smtClean="0">
                <a:solidFill>
                  <a:schemeClr val="bg2"/>
                </a:solidFill>
              </a:rPr>
              <a:t>– uklidňující lék, sedativum </a:t>
            </a:r>
          </a:p>
          <a:p>
            <a:pPr marL="514350" indent="-514350">
              <a:buNone/>
            </a:pPr>
            <a:endParaRPr lang="cs-CZ" sz="1800" dirty="0">
              <a:solidFill>
                <a:schemeClr val="bg2"/>
              </a:solidFill>
            </a:endParaRPr>
          </a:p>
          <a:p>
            <a:pPr marL="514350" indent="-514350">
              <a:buNone/>
            </a:pPr>
            <a:endParaRPr lang="cs-CZ" sz="1800" dirty="0" smtClean="0">
              <a:solidFill>
                <a:schemeClr val="bg2"/>
              </a:solidFill>
            </a:endParaRPr>
          </a:p>
        </p:txBody>
      </p:sp>
      <p:pic>
        <p:nvPicPr>
          <p:cNvPr id="4" name="Obrázek 3" descr="dru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142852"/>
            <a:ext cx="2125686" cy="145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935</Words>
  <Application>Microsoft Office PowerPoint</Application>
  <PresentationFormat>Předvádění na obrazovce (4:3)</PresentationFormat>
  <Paragraphs>193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ADDICTIONS Unit 1</vt:lpstr>
      <vt:lpstr>Content:</vt:lpstr>
      <vt:lpstr>Kinds of addictions:</vt:lpstr>
      <vt:lpstr> Kinds of addictions: </vt:lpstr>
      <vt:lpstr>Caffeine:</vt:lpstr>
      <vt:lpstr>Medicine, pills</vt:lpstr>
      <vt:lpstr>Gambling:</vt:lpstr>
      <vt:lpstr>What do you think?</vt:lpstr>
      <vt:lpstr>TYPES OF DRUGS:</vt:lpstr>
      <vt:lpstr>Stimulants = Uppers</vt:lpstr>
      <vt:lpstr>Stimulants = Uppers</vt:lpstr>
      <vt:lpstr>Stimulants = Uppers</vt:lpstr>
      <vt:lpstr>Depressants = Downers </vt:lpstr>
      <vt:lpstr>Haluccinogenic drugs</vt:lpstr>
      <vt:lpstr>Hallucinogenic drugs</vt:lpstr>
      <vt:lpstr>Opiate type drugs</vt:lpstr>
      <vt:lpstr>ORGANIZATIONS: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ADDICTIONS Unit 1</dc:title>
  <dc:creator>Honza</dc:creator>
  <cp:lastModifiedBy>Honza</cp:lastModifiedBy>
  <cp:revision>106</cp:revision>
  <dcterms:created xsi:type="dcterms:W3CDTF">2012-05-07T22:46:30Z</dcterms:created>
  <dcterms:modified xsi:type="dcterms:W3CDTF">2012-05-10T02:41:53Z</dcterms:modified>
</cp:coreProperties>
</file>