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sldIdLst>
    <p:sldId id="257" r:id="rId2"/>
    <p:sldId id="258" r:id="rId3"/>
    <p:sldId id="259" r:id="rId4"/>
    <p:sldId id="262" r:id="rId5"/>
    <p:sldId id="260" r:id="rId6"/>
    <p:sldId id="256" r:id="rId7"/>
    <p:sldId id="261" r:id="rId8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42" name="Group 2"/>
          <p:cNvGrpSpPr>
            <a:grpSpLocks/>
          </p:cNvGrpSpPr>
          <p:nvPr/>
        </p:nvGrpSpPr>
        <p:grpSpPr bwMode="auto">
          <a:xfrm>
            <a:off x="319088" y="1752600"/>
            <a:ext cx="8824912" cy="5129213"/>
            <a:chOff x="201" y="1104"/>
            <a:chExt cx="5559" cy="3231"/>
          </a:xfrm>
        </p:grpSpPr>
        <p:sp>
          <p:nvSpPr>
            <p:cNvPr id="61443" name="Freeform 3"/>
            <p:cNvSpPr>
              <a:spLocks/>
            </p:cNvSpPr>
            <p:nvPr/>
          </p:nvSpPr>
          <p:spPr bwMode="ltGray">
            <a:xfrm>
              <a:off x="210" y="1104"/>
              <a:ext cx="5550" cy="3216"/>
            </a:xfrm>
            <a:custGeom>
              <a:avLst/>
              <a:gdLst/>
              <a:ahLst/>
              <a:cxnLst>
                <a:cxn ang="0">
                  <a:pos x="335" y="0"/>
                </a:cxn>
                <a:cxn ang="0">
                  <a:pos x="333" y="1290"/>
                </a:cxn>
                <a:cxn ang="0">
                  <a:pos x="0" y="1290"/>
                </a:cxn>
                <a:cxn ang="0">
                  <a:pos x="6" y="3210"/>
                </a:cxn>
                <a:cxn ang="0">
                  <a:pos x="5550" y="3216"/>
                </a:cxn>
                <a:cxn ang="0">
                  <a:pos x="5550" y="0"/>
                </a:cxn>
                <a:cxn ang="0">
                  <a:pos x="335" y="0"/>
                </a:cxn>
                <a:cxn ang="0">
                  <a:pos x="335" y="0"/>
                </a:cxn>
              </a:cxnLst>
              <a:rect l="0" t="0" r="r" b="b"/>
              <a:pathLst>
                <a:path w="5550" h="3216">
                  <a:moveTo>
                    <a:pt x="335" y="0"/>
                  </a:moveTo>
                  <a:lnTo>
                    <a:pt x="333" y="1290"/>
                  </a:lnTo>
                  <a:lnTo>
                    <a:pt x="0" y="1290"/>
                  </a:lnTo>
                  <a:lnTo>
                    <a:pt x="6" y="3210"/>
                  </a:lnTo>
                  <a:lnTo>
                    <a:pt x="5550" y="3216"/>
                  </a:lnTo>
                  <a:lnTo>
                    <a:pt x="5550" y="0"/>
                  </a:lnTo>
                  <a:lnTo>
                    <a:pt x="335" y="0"/>
                  </a:lnTo>
                  <a:lnTo>
                    <a:pt x="335" y="0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61444" name="Freeform 4"/>
            <p:cNvSpPr>
              <a:spLocks/>
            </p:cNvSpPr>
            <p:nvPr/>
          </p:nvSpPr>
          <p:spPr bwMode="ltGray">
            <a:xfrm>
              <a:off x="528" y="2400"/>
              <a:ext cx="5232" cy="19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61445" name="Freeform 5"/>
            <p:cNvSpPr>
              <a:spLocks/>
            </p:cNvSpPr>
            <p:nvPr/>
          </p:nvSpPr>
          <p:spPr bwMode="ltGray">
            <a:xfrm>
              <a:off x="201" y="2377"/>
              <a:ext cx="3455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61446" name="Freeform 6"/>
            <p:cNvSpPr>
              <a:spLocks/>
            </p:cNvSpPr>
            <p:nvPr/>
          </p:nvSpPr>
          <p:spPr bwMode="ltGray">
            <a:xfrm>
              <a:off x="528" y="1104"/>
              <a:ext cx="4894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61447" name="Freeform 7"/>
            <p:cNvSpPr>
              <a:spLocks/>
            </p:cNvSpPr>
            <p:nvPr/>
          </p:nvSpPr>
          <p:spPr bwMode="ltGray">
            <a:xfrm>
              <a:off x="201" y="2377"/>
              <a:ext cx="30" cy="19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61448" name="Freeform 8"/>
            <p:cNvSpPr>
              <a:spLocks/>
            </p:cNvSpPr>
            <p:nvPr/>
          </p:nvSpPr>
          <p:spPr bwMode="ltGray">
            <a:xfrm>
              <a:off x="528" y="1104"/>
              <a:ext cx="29" cy="32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61449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990600" y="1905000"/>
            <a:ext cx="7772400" cy="1736725"/>
          </a:xfrm>
        </p:spPr>
        <p:txBody>
          <a:bodyPr anchor="t"/>
          <a:lstStyle>
            <a:lvl1pPr>
              <a:defRPr sz="5400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61450" name="Rectangle 1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90600" y="3962400"/>
            <a:ext cx="6781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61451" name="Rectangle 11"/>
          <p:cNvSpPr>
            <a:spLocks noGrp="1" noChangeArrowheads="1"/>
          </p:cNvSpPr>
          <p:nvPr>
            <p:ph type="dt" sz="quarter" idx="2"/>
          </p:nvPr>
        </p:nvSpPr>
        <p:spPr>
          <a:xfrm>
            <a:off x="990600" y="6245225"/>
            <a:ext cx="1901825" cy="476250"/>
          </a:xfrm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1452" name="Rectangle 12"/>
          <p:cNvSpPr>
            <a:spLocks noGrp="1" noChangeArrowheads="1"/>
          </p:cNvSpPr>
          <p:nvPr>
            <p:ph type="ftr" sz="quarter" idx="3"/>
          </p:nvPr>
        </p:nvSpPr>
        <p:spPr>
          <a:xfrm>
            <a:off x="3468688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1453" name="Rectangle 13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6EF49419-DC50-4271-B99C-723543081F0A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609F6E-7B2D-475D-AAA6-8386EFDEFE96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748463" y="244475"/>
            <a:ext cx="2097087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44475"/>
            <a:ext cx="6138863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AE9B69-5F5B-4481-B20F-E9BAF98FD7B0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E0AC97-7353-4AC7-95F6-E39E21AD2AE3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56D20E-4E87-4ACA-A166-CCCCAF925B40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918075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2431C6-8E39-45A4-BB79-ED9AB0F83A0A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FF162D-68CF-4A89-93F4-4F43FB4B6771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EC6EE4-1A41-4F6C-BFC0-F7B7474AADC0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10D519-1978-4B05-BE82-8C4C98FDCE16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51F660-021E-4178-931F-92EE08BD5FCD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CDA718-E5CB-4CE5-9C0B-5C937380822C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418" name="Group 2"/>
          <p:cNvGrpSpPr>
            <a:grpSpLocks/>
          </p:cNvGrpSpPr>
          <p:nvPr/>
        </p:nvGrpSpPr>
        <p:grpSpPr bwMode="auto">
          <a:xfrm>
            <a:off x="319088" y="1828800"/>
            <a:ext cx="8824912" cy="5029200"/>
            <a:chOff x="201" y="1152"/>
            <a:chExt cx="5559" cy="3168"/>
          </a:xfrm>
        </p:grpSpPr>
        <p:sp>
          <p:nvSpPr>
            <p:cNvPr id="60419" name="Freeform 3"/>
            <p:cNvSpPr>
              <a:spLocks/>
            </p:cNvSpPr>
            <p:nvPr/>
          </p:nvSpPr>
          <p:spPr bwMode="ltGray">
            <a:xfrm>
              <a:off x="528" y="2909"/>
              <a:ext cx="5232" cy="141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60420" name="Freeform 4"/>
            <p:cNvSpPr>
              <a:spLocks/>
            </p:cNvSpPr>
            <p:nvPr/>
          </p:nvSpPr>
          <p:spPr bwMode="ltGray">
            <a:xfrm>
              <a:off x="210" y="1152"/>
              <a:ext cx="5550" cy="3168"/>
            </a:xfrm>
            <a:custGeom>
              <a:avLst/>
              <a:gdLst/>
              <a:ahLst/>
              <a:cxnLst>
                <a:cxn ang="0">
                  <a:pos x="330" y="1764"/>
                </a:cxn>
                <a:cxn ang="0">
                  <a:pos x="0" y="1764"/>
                </a:cxn>
                <a:cxn ang="0">
                  <a:pos x="0" y="3168"/>
                </a:cxn>
                <a:cxn ang="0">
                  <a:pos x="5550" y="3168"/>
                </a:cxn>
                <a:cxn ang="0">
                  <a:pos x="5550" y="0"/>
                </a:cxn>
                <a:cxn ang="0">
                  <a:pos x="330" y="0"/>
                </a:cxn>
                <a:cxn ang="0">
                  <a:pos x="330" y="1764"/>
                </a:cxn>
              </a:cxnLst>
              <a:rect l="0" t="0" r="r" b="b"/>
              <a:pathLst>
                <a:path w="5550" h="3168">
                  <a:moveTo>
                    <a:pt x="330" y="1764"/>
                  </a:moveTo>
                  <a:lnTo>
                    <a:pt x="0" y="1764"/>
                  </a:lnTo>
                  <a:lnTo>
                    <a:pt x="0" y="3168"/>
                  </a:lnTo>
                  <a:lnTo>
                    <a:pt x="5550" y="3168"/>
                  </a:lnTo>
                  <a:lnTo>
                    <a:pt x="5550" y="0"/>
                  </a:lnTo>
                  <a:lnTo>
                    <a:pt x="330" y="0"/>
                  </a:lnTo>
                  <a:lnTo>
                    <a:pt x="330" y="1764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60421" name="Freeform 5"/>
            <p:cNvSpPr>
              <a:spLocks/>
            </p:cNvSpPr>
            <p:nvPr/>
          </p:nvSpPr>
          <p:spPr bwMode="ltGray">
            <a:xfrm>
              <a:off x="528" y="2932"/>
              <a:ext cx="5232" cy="13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alpha val="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60422" name="Freeform 6"/>
            <p:cNvSpPr>
              <a:spLocks/>
            </p:cNvSpPr>
            <p:nvPr/>
          </p:nvSpPr>
          <p:spPr bwMode="ltGray">
            <a:xfrm>
              <a:off x="528" y="1152"/>
              <a:ext cx="4607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60423" name="Freeform 7"/>
            <p:cNvSpPr>
              <a:spLocks/>
            </p:cNvSpPr>
            <p:nvPr/>
          </p:nvSpPr>
          <p:spPr bwMode="ltGray">
            <a:xfrm>
              <a:off x="528" y="1152"/>
              <a:ext cx="29" cy="178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60424" name="Freeform 8"/>
            <p:cNvSpPr>
              <a:spLocks/>
            </p:cNvSpPr>
            <p:nvPr/>
          </p:nvSpPr>
          <p:spPr bwMode="ltGray">
            <a:xfrm>
              <a:off x="527" y="2904"/>
              <a:ext cx="29" cy="1416"/>
            </a:xfrm>
            <a:custGeom>
              <a:avLst/>
              <a:gdLst/>
              <a:ahLst/>
              <a:cxnLst>
                <a:cxn ang="0">
                  <a:pos x="0" y="1416"/>
                </a:cxn>
                <a:cxn ang="0">
                  <a:pos x="29" y="1416"/>
                </a:cxn>
                <a:cxn ang="0">
                  <a:pos x="28" y="24"/>
                </a:cxn>
                <a:cxn ang="0">
                  <a:pos x="0" y="0"/>
                </a:cxn>
                <a:cxn ang="0">
                  <a:pos x="0" y="1416"/>
                </a:cxn>
              </a:cxnLst>
              <a:rect l="0" t="0" r="r" b="b"/>
              <a:pathLst>
                <a:path w="29" h="1416">
                  <a:moveTo>
                    <a:pt x="0" y="1416"/>
                  </a:moveTo>
                  <a:lnTo>
                    <a:pt x="29" y="1416"/>
                  </a:lnTo>
                  <a:lnTo>
                    <a:pt x="28" y="24"/>
                  </a:lnTo>
                  <a:lnTo>
                    <a:pt x="0" y="0"/>
                  </a:lnTo>
                  <a:lnTo>
                    <a:pt x="0" y="1416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60425" name="Freeform 9"/>
            <p:cNvSpPr>
              <a:spLocks/>
            </p:cNvSpPr>
            <p:nvPr/>
          </p:nvSpPr>
          <p:spPr bwMode="ltGray">
            <a:xfrm>
              <a:off x="201" y="2904"/>
              <a:ext cx="2879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60426" name="Freeform 10"/>
            <p:cNvSpPr>
              <a:spLocks/>
            </p:cNvSpPr>
            <p:nvPr/>
          </p:nvSpPr>
          <p:spPr bwMode="ltGray">
            <a:xfrm>
              <a:off x="201" y="2904"/>
              <a:ext cx="30" cy="141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10001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6042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endParaRPr lang="cs-CZ"/>
          </a:p>
        </p:txBody>
      </p:sp>
      <p:sp>
        <p:nvSpPr>
          <p:cNvPr id="6042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endParaRPr lang="cs-CZ"/>
          </a:p>
        </p:txBody>
      </p:sp>
      <p:sp>
        <p:nvSpPr>
          <p:cNvPr id="6042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7375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fld id="{66484822-977B-4560-8B17-2CF8C79590F5}" type="slidenum">
              <a:rPr lang="cs-CZ"/>
              <a:pPr/>
              <a:t>‹#›</a:t>
            </a:fld>
            <a:endParaRPr lang="cs-CZ"/>
          </a:p>
        </p:txBody>
      </p:sp>
      <p:sp>
        <p:nvSpPr>
          <p:cNvPr id="60430" name="Rectangle 14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44475"/>
            <a:ext cx="8385175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60431" name="Rectangle 15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838200" y="1905000"/>
            <a:ext cx="800735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 Blac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 Blac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 Blac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 Black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898" name="Picture 2" descr="C:\Users\Tom\Desktop\children-holding-hand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4800" dirty="0" err="1" smtClean="0"/>
              <a:t>Children</a:t>
            </a:r>
            <a:r>
              <a:rPr lang="cs-CZ" sz="4800" dirty="0" smtClean="0"/>
              <a:t> </a:t>
            </a:r>
            <a:r>
              <a:rPr lang="cs-CZ" sz="4800" dirty="0" err="1" smtClean="0"/>
              <a:t>and</a:t>
            </a:r>
            <a:r>
              <a:rPr lang="cs-CZ" sz="4800" dirty="0" smtClean="0"/>
              <a:t> </a:t>
            </a:r>
            <a:r>
              <a:rPr lang="cs-CZ" sz="4800" dirty="0" err="1" smtClean="0"/>
              <a:t>the</a:t>
            </a:r>
            <a:r>
              <a:rPr lang="cs-CZ" sz="4800" dirty="0" smtClean="0"/>
              <a:t> </a:t>
            </a:r>
            <a:r>
              <a:rPr lang="cs-CZ" sz="4800" dirty="0" err="1" smtClean="0"/>
              <a:t>Youth</a:t>
            </a:r>
            <a:endParaRPr lang="cs-CZ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14282" y="285728"/>
            <a:ext cx="8631268" cy="5810272"/>
          </a:xfrm>
        </p:spPr>
        <p:txBody>
          <a:bodyPr/>
          <a:lstStyle/>
          <a:p>
            <a:pPr algn="ctr"/>
            <a:r>
              <a:rPr lang="cs-CZ" sz="4400" dirty="0" err="1" smtClean="0"/>
              <a:t>Structure</a:t>
            </a:r>
            <a:endParaRPr lang="cs-CZ" sz="4400" dirty="0" smtClean="0"/>
          </a:p>
          <a:p>
            <a:endParaRPr lang="cs-CZ" dirty="0"/>
          </a:p>
          <a:p>
            <a:r>
              <a:rPr lang="cs-CZ" dirty="0" err="1" smtClean="0"/>
              <a:t>Children</a:t>
            </a:r>
            <a:r>
              <a:rPr lang="cs-CZ" dirty="0" smtClean="0"/>
              <a:t> abuse</a:t>
            </a:r>
          </a:p>
          <a:p>
            <a:pPr>
              <a:buNone/>
            </a:pPr>
            <a:endParaRPr lang="cs-CZ" dirty="0" smtClean="0"/>
          </a:p>
          <a:p>
            <a:r>
              <a:rPr lang="cs-CZ" dirty="0" err="1" smtClean="0"/>
              <a:t>Bullying</a:t>
            </a:r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err="1" smtClean="0"/>
              <a:t>Children</a:t>
            </a:r>
            <a:r>
              <a:rPr lang="cs-CZ" dirty="0" smtClean="0"/>
              <a:t>‘s </a:t>
            </a:r>
            <a:r>
              <a:rPr lang="cs-CZ" dirty="0" err="1" smtClean="0"/>
              <a:t>social</a:t>
            </a:r>
            <a:r>
              <a:rPr lang="cs-CZ" dirty="0" smtClean="0"/>
              <a:t> </a:t>
            </a:r>
            <a:r>
              <a:rPr lang="cs-CZ" dirty="0" err="1" smtClean="0"/>
              <a:t>services</a:t>
            </a:r>
            <a:endParaRPr lang="cs-CZ" dirty="0"/>
          </a:p>
        </p:txBody>
      </p:sp>
      <p:pic>
        <p:nvPicPr>
          <p:cNvPr id="81922" name="Picture 2" descr="C:\Users\Tom\Desktop\sad-stop-child-abuse-16944743-640-75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29190" y="1285860"/>
            <a:ext cx="1549389" cy="1837479"/>
          </a:xfrm>
          <a:prstGeom prst="rect">
            <a:avLst/>
          </a:prstGeom>
          <a:noFill/>
        </p:spPr>
      </p:pic>
      <p:pic>
        <p:nvPicPr>
          <p:cNvPr id="81923" name="Picture 3" descr="C:\Users\Tom\Desktop\bullying2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28860" y="3071810"/>
            <a:ext cx="1487496" cy="1393996"/>
          </a:xfrm>
          <a:prstGeom prst="rect">
            <a:avLst/>
          </a:prstGeom>
          <a:noFill/>
        </p:spPr>
      </p:pic>
      <p:pic>
        <p:nvPicPr>
          <p:cNvPr id="81924" name="Picture 4" descr="C:\Users\Tom\Desktop\1732259109_6ff0f9c3b4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72132" y="4857760"/>
            <a:ext cx="2251062" cy="168829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err="1" smtClean="0"/>
              <a:t>Children</a:t>
            </a:r>
            <a:r>
              <a:rPr lang="cs-CZ" dirty="0" smtClean="0"/>
              <a:t> Abuse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u="sng" dirty="0" err="1" smtClean="0"/>
              <a:t>When</a:t>
            </a:r>
            <a:r>
              <a:rPr lang="cs-CZ" sz="2400" u="sng" dirty="0" smtClean="0"/>
              <a:t> </a:t>
            </a:r>
            <a:r>
              <a:rPr lang="cs-CZ" sz="2400" u="sng" dirty="0" err="1" smtClean="0"/>
              <a:t>can</a:t>
            </a:r>
            <a:r>
              <a:rPr lang="cs-CZ" sz="2400" u="sng" dirty="0" smtClean="0"/>
              <a:t> </a:t>
            </a:r>
            <a:r>
              <a:rPr lang="cs-CZ" sz="2400" u="sng" dirty="0" err="1" smtClean="0"/>
              <a:t>we</a:t>
            </a:r>
            <a:r>
              <a:rPr lang="cs-CZ" sz="2400" u="sng" dirty="0" smtClean="0"/>
              <a:t> </a:t>
            </a:r>
            <a:r>
              <a:rPr lang="cs-CZ" sz="2400" u="sng" dirty="0" err="1" smtClean="0"/>
              <a:t>call</a:t>
            </a:r>
            <a:r>
              <a:rPr lang="cs-CZ" sz="2400" u="sng" dirty="0" smtClean="0"/>
              <a:t> </a:t>
            </a:r>
            <a:r>
              <a:rPr lang="cs-CZ" sz="2400" u="sng" dirty="0" err="1" smtClean="0"/>
              <a:t>it</a:t>
            </a:r>
            <a:r>
              <a:rPr lang="cs-CZ" sz="2400" u="sng" dirty="0" smtClean="0"/>
              <a:t> </a:t>
            </a:r>
            <a:r>
              <a:rPr lang="cs-CZ" sz="2400" u="sng" dirty="0" err="1" smtClean="0"/>
              <a:t>child</a:t>
            </a:r>
            <a:r>
              <a:rPr lang="cs-CZ" sz="2400" u="sng" dirty="0" smtClean="0"/>
              <a:t> abuse?</a:t>
            </a:r>
          </a:p>
          <a:p>
            <a:endParaRPr lang="cs-CZ" sz="2400" dirty="0" smtClean="0"/>
          </a:p>
          <a:p>
            <a:r>
              <a:rPr lang="cs-CZ" sz="2400" dirty="0" smtClean="0"/>
              <a:t>   -</a:t>
            </a:r>
            <a:r>
              <a:rPr lang="cs-CZ" sz="2400" i="1" dirty="0" err="1" smtClean="0"/>
              <a:t>Physically</a:t>
            </a:r>
            <a:r>
              <a:rPr lang="cs-CZ" sz="2400" i="1" dirty="0" smtClean="0"/>
              <a:t>, </a:t>
            </a:r>
            <a:r>
              <a:rPr lang="cs-CZ" sz="2400" i="1" dirty="0" err="1" smtClean="0"/>
              <a:t>sexually</a:t>
            </a:r>
            <a:r>
              <a:rPr lang="cs-CZ" sz="2400" i="1" dirty="0" smtClean="0"/>
              <a:t>, </a:t>
            </a:r>
            <a:r>
              <a:rPr lang="cs-CZ" sz="2400" i="1" dirty="0" err="1" smtClean="0"/>
              <a:t>emotionally</a:t>
            </a:r>
            <a:r>
              <a:rPr lang="cs-CZ" sz="2400" i="1" dirty="0" smtClean="0"/>
              <a:t> abuse </a:t>
            </a:r>
            <a:r>
              <a:rPr lang="cs-CZ" sz="2400" i="1" dirty="0" err="1" smtClean="0"/>
              <a:t>or</a:t>
            </a:r>
            <a:r>
              <a:rPr lang="cs-CZ" sz="2400" i="1" dirty="0" smtClean="0"/>
              <a:t> </a:t>
            </a:r>
            <a:r>
              <a:rPr lang="cs-CZ" sz="2400" i="1" dirty="0" err="1" smtClean="0"/>
              <a:t>being</a:t>
            </a:r>
            <a:r>
              <a:rPr lang="cs-CZ" sz="2400" i="1" dirty="0" smtClean="0"/>
              <a:t> </a:t>
            </a:r>
            <a:r>
              <a:rPr lang="cs-CZ" sz="2400" i="1" dirty="0" err="1" smtClean="0"/>
              <a:t>neglected</a:t>
            </a:r>
            <a:r>
              <a:rPr lang="cs-CZ" sz="2400" i="1" dirty="0" smtClean="0"/>
              <a:t>.</a:t>
            </a:r>
          </a:p>
          <a:p>
            <a:endParaRPr lang="cs-CZ" sz="2400" dirty="0" smtClean="0"/>
          </a:p>
          <a:p>
            <a:r>
              <a:rPr lang="cs-CZ" sz="2400" u="sng" dirty="0" smtClean="0"/>
              <a:t>Reporting </a:t>
            </a:r>
            <a:r>
              <a:rPr lang="cs-CZ" sz="2400" u="sng" dirty="0" err="1" smtClean="0"/>
              <a:t>child</a:t>
            </a:r>
            <a:r>
              <a:rPr lang="cs-CZ" sz="2400" u="sng" dirty="0" smtClean="0"/>
              <a:t> abuse, </a:t>
            </a:r>
            <a:r>
              <a:rPr lang="cs-CZ" sz="2400" u="sng" dirty="0" err="1" smtClean="0"/>
              <a:t>what</a:t>
            </a:r>
            <a:r>
              <a:rPr lang="cs-CZ" sz="2400" u="sng" dirty="0" smtClean="0"/>
              <a:t> </a:t>
            </a:r>
            <a:r>
              <a:rPr lang="cs-CZ" sz="2400" u="sng" dirty="0" err="1" smtClean="0"/>
              <a:t>can</a:t>
            </a:r>
            <a:r>
              <a:rPr lang="cs-CZ" sz="2400" u="sng" dirty="0" smtClean="0"/>
              <a:t> </a:t>
            </a:r>
            <a:r>
              <a:rPr lang="cs-CZ" sz="2400" u="sng" dirty="0" err="1" smtClean="0"/>
              <a:t>social</a:t>
            </a:r>
            <a:r>
              <a:rPr lang="cs-CZ" sz="2400" u="sng" dirty="0" smtClean="0"/>
              <a:t> </a:t>
            </a:r>
            <a:r>
              <a:rPr lang="cs-CZ" sz="2400" u="sng" dirty="0" err="1" smtClean="0"/>
              <a:t>services</a:t>
            </a:r>
            <a:r>
              <a:rPr lang="cs-CZ" sz="2400" u="sng" dirty="0" smtClean="0"/>
              <a:t> do?</a:t>
            </a:r>
          </a:p>
          <a:p>
            <a:endParaRPr lang="cs-CZ" sz="2400" dirty="0" smtClean="0"/>
          </a:p>
          <a:p>
            <a:r>
              <a:rPr lang="cs-CZ" sz="2400" dirty="0" smtClean="0"/>
              <a:t>  </a:t>
            </a:r>
            <a:r>
              <a:rPr lang="cs-CZ" sz="2400" i="1" dirty="0" smtClean="0"/>
              <a:t>-Police, </a:t>
            </a:r>
            <a:r>
              <a:rPr lang="cs-CZ" sz="2400" i="1" dirty="0" err="1" smtClean="0"/>
              <a:t>court</a:t>
            </a:r>
            <a:r>
              <a:rPr lang="cs-CZ" sz="2400" i="1" dirty="0" smtClean="0"/>
              <a:t> </a:t>
            </a:r>
            <a:r>
              <a:rPr lang="cs-CZ" sz="2400" i="1" dirty="0" err="1" smtClean="0"/>
              <a:t>or</a:t>
            </a:r>
            <a:r>
              <a:rPr lang="cs-CZ" sz="2400" i="1" dirty="0" smtClean="0"/>
              <a:t> </a:t>
            </a:r>
            <a:r>
              <a:rPr lang="cs-CZ" sz="2400" i="1" dirty="0" err="1" smtClean="0"/>
              <a:t>children</a:t>
            </a:r>
            <a:r>
              <a:rPr lang="cs-CZ" sz="2400" i="1" dirty="0" smtClean="0"/>
              <a:t> </a:t>
            </a:r>
            <a:r>
              <a:rPr lang="cs-CZ" sz="2400" i="1" dirty="0" err="1" smtClean="0"/>
              <a:t>protection</a:t>
            </a:r>
            <a:r>
              <a:rPr lang="cs-CZ" sz="2400" i="1" dirty="0" smtClean="0"/>
              <a:t> </a:t>
            </a:r>
            <a:r>
              <a:rPr lang="cs-CZ" sz="2400" i="1" dirty="0" err="1" smtClean="0"/>
              <a:t>register</a:t>
            </a:r>
            <a:endParaRPr lang="cs-CZ" sz="2400" dirty="0" smtClean="0"/>
          </a:p>
          <a:p>
            <a:endParaRPr lang="cs-CZ" sz="2400" dirty="0"/>
          </a:p>
        </p:txBody>
      </p:sp>
      <p:pic>
        <p:nvPicPr>
          <p:cNvPr id="16385" name="Picture 1" descr="C:\Users\Tom\Desktop\child_abuse-300x22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15206" y="1428736"/>
            <a:ext cx="1744646" cy="1325931"/>
          </a:xfrm>
          <a:prstGeom prst="rect">
            <a:avLst/>
          </a:prstGeom>
          <a:noFill/>
        </p:spPr>
      </p:pic>
      <p:pic>
        <p:nvPicPr>
          <p:cNvPr id="16386" name="Picture 2" descr="C:\Users\Tom\Desktop\boy_in_court_pic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5342" y="5374996"/>
            <a:ext cx="1998658" cy="14830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C:\Users\Tom\Desktop\graf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928670"/>
            <a:ext cx="9144000" cy="5948095"/>
          </a:xfrm>
          <a:prstGeom prst="rect">
            <a:avLst/>
          </a:prstGeom>
          <a:noFill/>
        </p:spPr>
      </p:pic>
      <p:sp>
        <p:nvSpPr>
          <p:cNvPr id="5" name="TextovéPole 4"/>
          <p:cNvSpPr txBox="1"/>
          <p:nvPr/>
        </p:nvSpPr>
        <p:spPr>
          <a:xfrm>
            <a:off x="214282" y="357166"/>
            <a:ext cx="8751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Children on child protection registers in the UK: by sex and category of abuse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Bully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u="sng" dirty="0" err="1" smtClean="0"/>
              <a:t>When</a:t>
            </a:r>
            <a:r>
              <a:rPr lang="cs-CZ" u="sng" dirty="0" smtClean="0"/>
              <a:t> </a:t>
            </a:r>
            <a:r>
              <a:rPr lang="cs-CZ" u="sng" dirty="0" err="1" smtClean="0"/>
              <a:t>can</a:t>
            </a:r>
            <a:r>
              <a:rPr lang="cs-CZ" u="sng" dirty="0" smtClean="0"/>
              <a:t> </a:t>
            </a:r>
            <a:r>
              <a:rPr lang="cs-CZ" u="sng" dirty="0" err="1" smtClean="0"/>
              <a:t>we</a:t>
            </a:r>
            <a:r>
              <a:rPr lang="cs-CZ" u="sng" dirty="0" smtClean="0"/>
              <a:t> </a:t>
            </a:r>
            <a:r>
              <a:rPr lang="cs-CZ" u="sng" dirty="0" err="1" smtClean="0"/>
              <a:t>call</a:t>
            </a:r>
            <a:r>
              <a:rPr lang="cs-CZ" u="sng" dirty="0" smtClean="0"/>
              <a:t> </a:t>
            </a:r>
            <a:r>
              <a:rPr lang="cs-CZ" u="sng" dirty="0" err="1" smtClean="0"/>
              <a:t>it</a:t>
            </a:r>
            <a:r>
              <a:rPr lang="cs-CZ" u="sng" dirty="0" smtClean="0"/>
              <a:t> ‚Bully‘?</a:t>
            </a:r>
          </a:p>
          <a:p>
            <a:r>
              <a:rPr lang="cs-CZ" dirty="0" smtClean="0"/>
              <a:t> </a:t>
            </a:r>
            <a:r>
              <a:rPr lang="cs-CZ" i="1" dirty="0" smtClean="0"/>
              <a:t>-</a:t>
            </a:r>
            <a:r>
              <a:rPr lang="cs-CZ" i="1" dirty="0" err="1" smtClean="0"/>
              <a:t>Remarks</a:t>
            </a:r>
            <a:r>
              <a:rPr lang="cs-CZ" i="1" dirty="0" smtClean="0"/>
              <a:t>, </a:t>
            </a:r>
            <a:r>
              <a:rPr lang="cs-CZ" i="1" dirty="0" err="1" smtClean="0"/>
              <a:t>violence</a:t>
            </a:r>
            <a:r>
              <a:rPr lang="cs-CZ" i="1" dirty="0" smtClean="0"/>
              <a:t>, </a:t>
            </a:r>
            <a:r>
              <a:rPr lang="cs-CZ" i="1" dirty="0" err="1" smtClean="0"/>
              <a:t>out</a:t>
            </a:r>
            <a:r>
              <a:rPr lang="cs-CZ" i="1" dirty="0" smtClean="0"/>
              <a:t> </a:t>
            </a:r>
            <a:r>
              <a:rPr lang="cs-CZ" i="1" dirty="0" err="1" smtClean="0"/>
              <a:t>of</a:t>
            </a:r>
            <a:r>
              <a:rPr lang="cs-CZ" i="1" dirty="0" smtClean="0"/>
              <a:t> </a:t>
            </a:r>
            <a:r>
              <a:rPr lang="cs-CZ" i="1" dirty="0" err="1" smtClean="0"/>
              <a:t>social</a:t>
            </a:r>
            <a:r>
              <a:rPr lang="cs-CZ" i="1" dirty="0" smtClean="0"/>
              <a:t> </a:t>
            </a:r>
            <a:r>
              <a:rPr lang="cs-CZ" i="1" dirty="0" err="1" smtClean="0"/>
              <a:t>activities</a:t>
            </a:r>
            <a:r>
              <a:rPr lang="cs-CZ" i="1" dirty="0" smtClean="0"/>
              <a:t>, </a:t>
            </a:r>
            <a:r>
              <a:rPr lang="cs-CZ" i="1" dirty="0" err="1" smtClean="0"/>
              <a:t>rumours</a:t>
            </a:r>
            <a:r>
              <a:rPr lang="cs-CZ" i="1" dirty="0" smtClean="0"/>
              <a:t>, </a:t>
            </a:r>
            <a:r>
              <a:rPr lang="cs-CZ" i="1" dirty="0" err="1" smtClean="0"/>
              <a:t>cyberbullying</a:t>
            </a:r>
            <a:endParaRPr lang="cs-CZ" i="1" dirty="0" smtClean="0"/>
          </a:p>
          <a:p>
            <a:endParaRPr lang="cs-CZ" i="1" dirty="0" smtClean="0"/>
          </a:p>
          <a:p>
            <a:r>
              <a:rPr lang="cs-CZ" u="sng" dirty="0" err="1" smtClean="0"/>
              <a:t>Dealing</a:t>
            </a:r>
            <a:r>
              <a:rPr lang="cs-CZ" u="sng" dirty="0" smtClean="0"/>
              <a:t> </a:t>
            </a:r>
            <a:r>
              <a:rPr lang="cs-CZ" u="sng" dirty="0" err="1" smtClean="0"/>
              <a:t>with</a:t>
            </a:r>
            <a:r>
              <a:rPr lang="cs-CZ" u="sng" dirty="0" smtClean="0"/>
              <a:t> </a:t>
            </a:r>
            <a:r>
              <a:rPr lang="cs-CZ" u="sng" dirty="0" err="1" smtClean="0"/>
              <a:t>Bullyes</a:t>
            </a:r>
            <a:r>
              <a:rPr lang="cs-CZ" u="sng" dirty="0" smtClean="0"/>
              <a:t>, </a:t>
            </a:r>
            <a:r>
              <a:rPr lang="cs-CZ" u="sng" dirty="0" err="1" smtClean="0"/>
              <a:t>what</a:t>
            </a:r>
            <a:r>
              <a:rPr lang="cs-CZ" u="sng" dirty="0" smtClean="0"/>
              <a:t> </a:t>
            </a:r>
            <a:r>
              <a:rPr lang="cs-CZ" u="sng" dirty="0" err="1" smtClean="0"/>
              <a:t>can</a:t>
            </a:r>
            <a:r>
              <a:rPr lang="cs-CZ" u="sng" dirty="0" smtClean="0"/>
              <a:t> </a:t>
            </a:r>
            <a:r>
              <a:rPr lang="cs-CZ" u="sng" dirty="0" err="1" smtClean="0"/>
              <a:t>we</a:t>
            </a:r>
            <a:r>
              <a:rPr lang="cs-CZ" u="sng" dirty="0" smtClean="0"/>
              <a:t> do?</a:t>
            </a:r>
          </a:p>
          <a:p>
            <a:r>
              <a:rPr lang="cs-CZ" i="1" dirty="0" smtClean="0"/>
              <a:t>-</a:t>
            </a:r>
            <a:r>
              <a:rPr lang="cs-CZ" i="1" dirty="0" err="1" smtClean="0"/>
              <a:t>Discuss</a:t>
            </a:r>
            <a:r>
              <a:rPr lang="cs-CZ" i="1" dirty="0" smtClean="0"/>
              <a:t>, </a:t>
            </a:r>
            <a:r>
              <a:rPr lang="cs-CZ" i="1" dirty="0" err="1" smtClean="0"/>
              <a:t>keeping</a:t>
            </a:r>
            <a:r>
              <a:rPr lang="cs-CZ" i="1" dirty="0" smtClean="0"/>
              <a:t> </a:t>
            </a:r>
            <a:r>
              <a:rPr lang="cs-CZ" i="1" dirty="0" err="1" smtClean="0"/>
              <a:t>rules</a:t>
            </a:r>
            <a:r>
              <a:rPr lang="cs-CZ" i="1" dirty="0" smtClean="0"/>
              <a:t>, </a:t>
            </a:r>
            <a:r>
              <a:rPr lang="cs-CZ" i="1" dirty="0" err="1" smtClean="0"/>
              <a:t>individual</a:t>
            </a:r>
            <a:r>
              <a:rPr lang="cs-CZ" i="1" dirty="0" smtClean="0"/>
              <a:t> </a:t>
            </a:r>
            <a:r>
              <a:rPr lang="cs-CZ" i="1" dirty="0" err="1" smtClean="0"/>
              <a:t>attitude</a:t>
            </a:r>
            <a:r>
              <a:rPr lang="cs-CZ" i="1" dirty="0" smtClean="0"/>
              <a:t>, </a:t>
            </a:r>
            <a:r>
              <a:rPr lang="cs-CZ" i="1" dirty="0" err="1" smtClean="0"/>
              <a:t>breaking</a:t>
            </a:r>
            <a:r>
              <a:rPr lang="cs-CZ" i="1" dirty="0" smtClean="0"/>
              <a:t> </a:t>
            </a:r>
            <a:r>
              <a:rPr lang="cs-CZ" i="1" dirty="0" err="1" smtClean="0"/>
              <a:t>group</a:t>
            </a:r>
            <a:r>
              <a:rPr lang="cs-CZ" i="1" dirty="0" smtClean="0"/>
              <a:t> </a:t>
            </a:r>
            <a:r>
              <a:rPr lang="cs-CZ" i="1" dirty="0" err="1" smtClean="0"/>
              <a:t>dynamics</a:t>
            </a:r>
            <a:endParaRPr lang="cs-CZ" i="1" dirty="0"/>
          </a:p>
        </p:txBody>
      </p:sp>
      <p:pic>
        <p:nvPicPr>
          <p:cNvPr id="19458" name="Picture 2" descr="C:\Users\Tom\Desktop\imag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58082" y="2285992"/>
            <a:ext cx="1785918" cy="1374771"/>
          </a:xfrm>
          <a:prstGeom prst="rect">
            <a:avLst/>
          </a:prstGeom>
          <a:noFill/>
        </p:spPr>
      </p:pic>
      <p:pic>
        <p:nvPicPr>
          <p:cNvPr id="19459" name="Picture 3" descr="C:\Users\Tom\Desktop\stažený soubo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00958" y="4786322"/>
            <a:ext cx="1643042" cy="114906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5288" y="404813"/>
            <a:ext cx="8353425" cy="1223962"/>
          </a:xfrm>
        </p:spPr>
        <p:txBody>
          <a:bodyPr/>
          <a:lstStyle/>
          <a:p>
            <a:r>
              <a:rPr lang="cs-CZ" sz="4400"/>
              <a:t>Children‘s social services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90600" y="1341438"/>
            <a:ext cx="6781800" cy="4373562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800" dirty="0"/>
              <a:t>Safeguarding and promoting the welfare of </a:t>
            </a:r>
            <a:r>
              <a:rPr lang="en-US" sz="2800" dirty="0" smtClean="0"/>
              <a:t>children</a:t>
            </a:r>
            <a:endParaRPr lang="cs-CZ" sz="2800" dirty="0"/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cs-CZ" sz="2800" dirty="0" err="1"/>
              <a:t>Supporting</a:t>
            </a:r>
            <a:r>
              <a:rPr lang="cs-CZ" sz="2800" dirty="0"/>
              <a:t> </a:t>
            </a:r>
            <a:r>
              <a:rPr lang="cs-CZ" sz="2800" dirty="0" err="1"/>
              <a:t>looked</a:t>
            </a:r>
            <a:r>
              <a:rPr lang="cs-CZ" sz="2800" dirty="0"/>
              <a:t>-</a:t>
            </a:r>
            <a:r>
              <a:rPr lang="cs-CZ" sz="2800" dirty="0" err="1"/>
              <a:t>after</a:t>
            </a:r>
            <a:r>
              <a:rPr lang="cs-CZ" sz="2800" dirty="0"/>
              <a:t> </a:t>
            </a:r>
            <a:r>
              <a:rPr lang="cs-CZ" sz="2800" dirty="0" err="1"/>
              <a:t>children</a:t>
            </a:r>
            <a:endParaRPr lang="cs-CZ" sz="2800" dirty="0"/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cs-CZ" sz="2800" dirty="0" err="1"/>
              <a:t>Foster</a:t>
            </a:r>
            <a:r>
              <a:rPr lang="cs-CZ" sz="2800" dirty="0"/>
              <a:t> </a:t>
            </a:r>
            <a:r>
              <a:rPr lang="cs-CZ" sz="2800" dirty="0" err="1" smtClean="0"/>
              <a:t>carers</a:t>
            </a:r>
            <a:endParaRPr lang="cs-CZ" sz="2800" dirty="0"/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cs-CZ" sz="2800" dirty="0" err="1"/>
              <a:t>Children’s</a:t>
            </a:r>
            <a:r>
              <a:rPr lang="cs-CZ" sz="2800" dirty="0"/>
              <a:t> </a:t>
            </a:r>
            <a:r>
              <a:rPr lang="cs-CZ" sz="2800" dirty="0" err="1" smtClean="0"/>
              <a:t>homes</a:t>
            </a:r>
            <a:endParaRPr lang="cs-CZ" sz="2800" dirty="0"/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800" dirty="0"/>
              <a:t>Children and young people leaving care and accommodation</a:t>
            </a:r>
            <a:endParaRPr lang="cs-CZ" sz="2800" dirty="0"/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cs-CZ" sz="2800" dirty="0"/>
              <a:t>. </a:t>
            </a:r>
            <a:r>
              <a:rPr lang="cs-CZ" sz="2800" dirty="0" err="1"/>
              <a:t>Out</a:t>
            </a:r>
            <a:r>
              <a:rPr lang="cs-CZ" sz="2800" dirty="0"/>
              <a:t> </a:t>
            </a:r>
            <a:r>
              <a:rPr lang="cs-CZ" sz="2800" dirty="0" err="1"/>
              <a:t>of</a:t>
            </a:r>
            <a:r>
              <a:rPr lang="cs-CZ" sz="2800" dirty="0"/>
              <a:t> </a:t>
            </a:r>
            <a:r>
              <a:rPr lang="cs-CZ" sz="2800" dirty="0" err="1"/>
              <a:t>school</a:t>
            </a:r>
            <a:r>
              <a:rPr lang="cs-CZ" sz="2800" dirty="0"/>
              <a:t> </a:t>
            </a:r>
            <a:r>
              <a:rPr lang="cs-CZ" sz="2800" dirty="0" err="1"/>
              <a:t>childcare</a:t>
            </a:r>
            <a:endParaRPr lang="cs-CZ" sz="2800" dirty="0"/>
          </a:p>
        </p:txBody>
      </p:sp>
      <p:pic>
        <p:nvPicPr>
          <p:cNvPr id="1025" name="Picture 1" descr="C:\Users\Tom\Desktop\images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08" y="4500570"/>
            <a:ext cx="3291673" cy="21431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C:\Users\Tom\Desktop\395887_207426202686298_100002567601103_408004_1299322296_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">
  <a:themeElements>
    <a:clrScheme name="default 8">
      <a:dk1>
        <a:srgbClr val="000000"/>
      </a:dk1>
      <a:lt1>
        <a:srgbClr val="EAEAEA"/>
      </a:lt1>
      <a:dk2>
        <a:srgbClr val="000000"/>
      </a:dk2>
      <a:lt2>
        <a:srgbClr val="C1C2CB"/>
      </a:lt2>
      <a:accent1>
        <a:srgbClr val="F1F1F7"/>
      </a:accent1>
      <a:accent2>
        <a:srgbClr val="8C8CB4"/>
      </a:accent2>
      <a:accent3>
        <a:srgbClr val="F3F3F3"/>
      </a:accent3>
      <a:accent4>
        <a:srgbClr val="000000"/>
      </a:accent4>
      <a:accent5>
        <a:srgbClr val="F7F7FA"/>
      </a:accent5>
      <a:accent6>
        <a:srgbClr val="7E7EA3"/>
      </a:accent6>
      <a:hlink>
        <a:srgbClr val="A3FFFF"/>
      </a:hlink>
      <a:folHlink>
        <a:srgbClr val="9E99FF"/>
      </a:folHlink>
    </a:clrScheme>
    <a:fontScheme name="default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</Template>
  <TotalTime>275</TotalTime>
  <Words>141</Words>
  <Application>Microsoft Office PowerPoint</Application>
  <PresentationFormat>Předvádění na obrazovce (4:3)</PresentationFormat>
  <Paragraphs>31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default</vt:lpstr>
      <vt:lpstr>Children and the Youth</vt:lpstr>
      <vt:lpstr>Snímek 2</vt:lpstr>
      <vt:lpstr>Children Abuse</vt:lpstr>
      <vt:lpstr>Snímek 4</vt:lpstr>
      <vt:lpstr>Bully</vt:lpstr>
      <vt:lpstr>Children‘s social services</vt:lpstr>
      <vt:lpstr>Snímek 7</vt:lpstr>
    </vt:vector>
  </TitlesOfParts>
  <Company>Organizacia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Children‘s social services</dc:title>
  <dc:creator>Iwik</dc:creator>
  <cp:lastModifiedBy> </cp:lastModifiedBy>
  <cp:revision>14</cp:revision>
  <cp:lastPrinted>1601-01-01T00:00:00Z</cp:lastPrinted>
  <dcterms:created xsi:type="dcterms:W3CDTF">2012-05-16T15:57:48Z</dcterms:created>
  <dcterms:modified xsi:type="dcterms:W3CDTF">2012-05-17T08:13:35Z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7</vt:i4>
  </property>
</Properties>
</file>