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0" r:id="rId4"/>
    <p:sldId id="258" r:id="rId5"/>
    <p:sldId id="262" r:id="rId6"/>
    <p:sldId id="263" r:id="rId7"/>
    <p:sldId id="264" r:id="rId8"/>
    <p:sldId id="265" r:id="rId9"/>
    <p:sldId id="267" r:id="rId10"/>
    <p:sldId id="266" r:id="rId11"/>
    <p:sldId id="272" r:id="rId12"/>
    <p:sldId id="261" r:id="rId13"/>
    <p:sldId id="269" r:id="rId14"/>
    <p:sldId id="268" r:id="rId15"/>
    <p:sldId id="27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2B1CBB1-6FD2-4BDC-99BF-DF557C993A69}" type="datetimeFigureOut">
              <a:rPr lang="cs-CZ" smtClean="0"/>
              <a:pPr/>
              <a:t>10.5.2012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BCBF53-781E-4EBA-84BC-1D6D4D1D2413}" type="slidenum">
              <a:rPr lang="cs-CZ" smtClean="0"/>
              <a:pPr/>
              <a:t>‹#›</a:t>
            </a:fld>
            <a:endParaRPr lang="cs-CZ"/>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cs-CZ" smtClean="0"/>
              <a:t>Kliknutím lze upravit styl.</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B2B1CBB1-6FD2-4BDC-99BF-DF557C993A69}" type="datetimeFigureOut">
              <a:rPr lang="cs-CZ" smtClean="0"/>
              <a:pPr/>
              <a:t>10.5.2012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BCBF53-781E-4EBA-84BC-1D6D4D1D241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B2B1CBB1-6FD2-4BDC-99BF-DF557C993A69}" type="datetimeFigureOut">
              <a:rPr lang="cs-CZ" smtClean="0"/>
              <a:pPr/>
              <a:t>10.5.2012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BCBF53-781E-4EBA-84BC-1D6D4D1D241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B2B1CBB1-6FD2-4BDC-99BF-DF557C993A69}" type="datetimeFigureOut">
              <a:rPr lang="cs-CZ" smtClean="0"/>
              <a:pPr/>
              <a:t>10.5.2012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BCBF53-781E-4EBA-84BC-1D6D4D1D241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95" name="Title 94"/>
          <p:cNvSpPr>
            <a:spLocks noGrp="1"/>
          </p:cNvSpPr>
          <p:nvPr>
            <p:ph type="title"/>
          </p:nvPr>
        </p:nvSpPr>
        <p:spPr>
          <a:xfrm>
            <a:off x="457200" y="4463568"/>
            <a:ext cx="8305800" cy="1143000"/>
          </a:xfrm>
        </p:spPr>
        <p:txBody>
          <a:bodyPr/>
          <a:lstStyle/>
          <a:p>
            <a:r>
              <a:rPr lang="cs-CZ" smtClean="0"/>
              <a:t>Kliknutím lze upravit styl.</a:t>
            </a:r>
            <a:endParaRPr lang="en-US"/>
          </a:p>
        </p:txBody>
      </p:sp>
      <p:sp>
        <p:nvSpPr>
          <p:cNvPr id="2" name="Date Placeholder 1"/>
          <p:cNvSpPr>
            <a:spLocks noGrp="1"/>
          </p:cNvSpPr>
          <p:nvPr>
            <p:ph type="dt" sz="half" idx="10"/>
          </p:nvPr>
        </p:nvSpPr>
        <p:spPr/>
        <p:txBody>
          <a:bodyPr/>
          <a:lstStyle/>
          <a:p>
            <a:fld id="{B2B1CBB1-6FD2-4BDC-99BF-DF557C993A69}" type="datetimeFigureOut">
              <a:rPr lang="cs-CZ" smtClean="0"/>
              <a:pPr/>
              <a:t>10.5.2012</a:t>
            </a:fld>
            <a:endParaRPr lang="cs-CZ"/>
          </a:p>
        </p:txBody>
      </p:sp>
      <p:sp>
        <p:nvSpPr>
          <p:cNvPr id="91" name="Footer Placeholder 90"/>
          <p:cNvSpPr>
            <a:spLocks noGrp="1"/>
          </p:cNvSpPr>
          <p:nvPr>
            <p:ph type="ftr" sz="quarter" idx="11"/>
          </p:nvPr>
        </p:nvSpPr>
        <p:spPr/>
        <p:txBody>
          <a:bodyPr/>
          <a:lstStyle/>
          <a:p>
            <a:endParaRPr lang="cs-CZ"/>
          </a:p>
        </p:txBody>
      </p:sp>
      <p:sp>
        <p:nvSpPr>
          <p:cNvPr id="92" name="Slide Number Placeholder 91"/>
          <p:cNvSpPr>
            <a:spLocks noGrp="1"/>
          </p:cNvSpPr>
          <p:nvPr>
            <p:ph type="sldNum" sz="quarter" idx="12"/>
          </p:nvPr>
        </p:nvSpPr>
        <p:spPr/>
        <p:txBody>
          <a:bodyPr/>
          <a:lstStyle/>
          <a:p>
            <a:fld id="{61BCBF53-781E-4EBA-84BC-1D6D4D1D2413}"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B2B1CBB1-6FD2-4BDC-99BF-DF557C993A69}" type="datetimeFigureOut">
              <a:rPr lang="cs-CZ" smtClean="0"/>
              <a:pPr/>
              <a:t>10.5.2012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BCBF53-781E-4EBA-84BC-1D6D4D1D241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B2B1CBB1-6FD2-4BDC-99BF-DF557C993A69}" type="datetimeFigureOut">
              <a:rPr lang="cs-CZ" smtClean="0"/>
              <a:pPr/>
              <a:t>10.5.2012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BCBF53-781E-4EBA-84BC-1D6D4D1D241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B2B1CBB1-6FD2-4BDC-99BF-DF557C993A69}" type="datetimeFigureOut">
              <a:rPr lang="cs-CZ" smtClean="0"/>
              <a:pPr/>
              <a:t>10.5.2012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BCBF53-781E-4EBA-84BC-1D6D4D1D241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1CBB1-6FD2-4BDC-99BF-DF557C993A69}" type="datetimeFigureOut">
              <a:rPr lang="cs-CZ" smtClean="0"/>
              <a:pPr/>
              <a:t>10.5.2012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BCBF53-781E-4EBA-84BC-1D6D4D1D241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2B1CBB1-6FD2-4BDC-99BF-DF557C993A69}" type="datetimeFigureOut">
              <a:rPr lang="cs-CZ" smtClean="0"/>
              <a:pPr/>
              <a:t>10.5.2012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BCBF53-781E-4EBA-84BC-1D6D4D1D2413}" type="slidenum">
              <a:rPr lang="cs-CZ" smtClean="0"/>
              <a:pPr/>
              <a:t>‹#›</a:t>
            </a:fld>
            <a:endParaRPr lang="cs-CZ"/>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5" name="Date Placeholder 4"/>
          <p:cNvSpPr>
            <a:spLocks noGrp="1"/>
          </p:cNvSpPr>
          <p:nvPr>
            <p:ph type="dt" sz="half" idx="10"/>
          </p:nvPr>
        </p:nvSpPr>
        <p:spPr/>
        <p:txBody>
          <a:bodyPr/>
          <a:lstStyle/>
          <a:p>
            <a:fld id="{B2B1CBB1-6FD2-4BDC-99BF-DF557C993A69}" type="datetimeFigureOut">
              <a:rPr lang="cs-CZ" smtClean="0"/>
              <a:pPr/>
              <a:t>10.5.2012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BCBF53-781E-4EBA-84BC-1D6D4D1D2413}" type="slidenum">
              <a:rPr lang="cs-CZ" smtClean="0"/>
              <a:pPr/>
              <a:t>‹#›</a:t>
            </a:fld>
            <a:endParaRPr lang="cs-CZ"/>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2B1CBB1-6FD2-4BDC-99BF-DF557C993A69}" type="datetimeFigureOut">
              <a:rPr lang="cs-CZ" smtClean="0"/>
              <a:pPr/>
              <a:t>10.5.2012</a:t>
            </a:fld>
            <a:endParaRPr lang="cs-CZ"/>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61BCBF53-781E-4EBA-84BC-1D6D4D1D2413}"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644714" y="2848372"/>
            <a:ext cx="6336704" cy="1200329"/>
          </a:xfrm>
          <a:prstGeom prst="rect">
            <a:avLst/>
          </a:prstGeom>
          <a:noFill/>
        </p:spPr>
        <p:txBody>
          <a:bodyPr wrap="square" rtlCol="0">
            <a:spAutoFit/>
          </a:bodyPr>
          <a:lstStyle/>
          <a:p>
            <a:r>
              <a:rPr lang="cs-CZ" sz="7200" dirty="0" err="1" smtClean="0"/>
              <a:t>Addiction</a:t>
            </a:r>
            <a:endParaRPr lang="cs-CZ" sz="7200" dirty="0" smtClean="0"/>
          </a:p>
        </p:txBody>
      </p:sp>
    </p:spTree>
    <p:extLst>
      <p:ext uri="{BB962C8B-B14F-4D97-AF65-F5344CB8AC3E}">
        <p14:creationId xmlns:p14="http://schemas.microsoft.com/office/powerpoint/2010/main" xmlns="" val="40494361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2.1 </a:t>
            </a:r>
            <a:r>
              <a:rPr lang="cs-CZ" dirty="0" err="1" smtClean="0"/>
              <a:t>How</a:t>
            </a:r>
            <a:r>
              <a:rPr lang="cs-CZ" dirty="0" smtClean="0"/>
              <a:t> to help </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en-GB" dirty="0" smtClean="0"/>
              <a:t>field social work (programs) – Drop-In, SANANIM</a:t>
            </a:r>
            <a:endParaRPr lang="cs-CZ" dirty="0" smtClean="0"/>
          </a:p>
          <a:p>
            <a:pPr lvl="0"/>
            <a:r>
              <a:rPr lang="en-GB" dirty="0" smtClean="0"/>
              <a:t>drop-in centres, open-access service, low-threshold centres</a:t>
            </a:r>
            <a:r>
              <a:rPr lang="cs-CZ" dirty="0" smtClean="0"/>
              <a:t> – </a:t>
            </a:r>
            <a:r>
              <a:rPr lang="cs-CZ" dirty="0" err="1" smtClean="0"/>
              <a:t>food</a:t>
            </a:r>
            <a:r>
              <a:rPr lang="cs-CZ" dirty="0" smtClean="0"/>
              <a:t> </a:t>
            </a:r>
            <a:r>
              <a:rPr lang="cs-CZ" dirty="0" err="1" smtClean="0"/>
              <a:t>and</a:t>
            </a:r>
            <a:r>
              <a:rPr lang="cs-CZ" dirty="0" smtClean="0"/>
              <a:t> </a:t>
            </a:r>
            <a:r>
              <a:rPr lang="cs-CZ" dirty="0" err="1" smtClean="0"/>
              <a:t>health</a:t>
            </a:r>
            <a:r>
              <a:rPr lang="cs-CZ" dirty="0" smtClean="0"/>
              <a:t> </a:t>
            </a:r>
            <a:r>
              <a:rPr lang="cs-CZ" dirty="0" err="1" smtClean="0"/>
              <a:t>service</a:t>
            </a:r>
            <a:endParaRPr lang="cs-CZ" dirty="0" smtClean="0"/>
          </a:p>
          <a:p>
            <a:pPr lvl="0"/>
            <a:r>
              <a:rPr lang="en-GB" dirty="0" smtClean="0"/>
              <a:t>outreach services – greater demands on clients</a:t>
            </a:r>
            <a:endParaRPr lang="cs-CZ" dirty="0" smtClean="0"/>
          </a:p>
          <a:p>
            <a:pPr lvl="0"/>
            <a:r>
              <a:rPr lang="en-GB" dirty="0" smtClean="0"/>
              <a:t>day care (day hospitals) – intensive</a:t>
            </a:r>
            <a:r>
              <a:rPr lang="cs-CZ" dirty="0" smtClean="0"/>
              <a:t>,</a:t>
            </a:r>
            <a:r>
              <a:rPr lang="en-GB" dirty="0" smtClean="0"/>
              <a:t> 2–3 months </a:t>
            </a:r>
            <a:endParaRPr lang="cs-CZ" dirty="0" smtClean="0"/>
          </a:p>
          <a:p>
            <a:pPr lvl="0"/>
            <a:r>
              <a:rPr lang="en-GB" dirty="0" smtClean="0"/>
              <a:t>inpatient detoxification –</a:t>
            </a:r>
            <a:r>
              <a:rPr lang="cs-CZ" dirty="0" smtClean="0"/>
              <a:t> </a:t>
            </a:r>
            <a:r>
              <a:rPr lang="en-GB" dirty="0" smtClean="0"/>
              <a:t>5–10 days</a:t>
            </a:r>
            <a:endParaRPr lang="cs-CZ" dirty="0" smtClean="0"/>
          </a:p>
          <a:p>
            <a:pPr lvl="0"/>
            <a:r>
              <a:rPr lang="en-GB" dirty="0" smtClean="0"/>
              <a:t>psychiatric hospital</a:t>
            </a:r>
            <a:r>
              <a:rPr lang="cs-CZ" dirty="0" smtClean="0"/>
              <a:t> </a:t>
            </a:r>
            <a:r>
              <a:rPr lang="en-GB" dirty="0" smtClean="0"/>
              <a:t>– residential and rehabilitation service for 3-6 months</a:t>
            </a:r>
            <a:endParaRPr lang="cs-CZ" dirty="0" smtClean="0"/>
          </a:p>
          <a:p>
            <a:pPr lvl="0"/>
            <a:r>
              <a:rPr lang="en-GB" dirty="0" smtClean="0"/>
              <a:t>therapeutic community –highest demands</a:t>
            </a:r>
            <a:r>
              <a:rPr lang="cs-CZ" dirty="0" smtClean="0"/>
              <a:t>,</a:t>
            </a:r>
            <a:r>
              <a:rPr lang="en-GB" dirty="0" smtClean="0"/>
              <a:t> 6 – 18 months</a:t>
            </a:r>
            <a:endParaRPr lang="cs-CZ" dirty="0" smtClean="0"/>
          </a:p>
          <a:p>
            <a:pPr lvl="0"/>
            <a:r>
              <a:rPr lang="en-GB" dirty="0" smtClean="0"/>
              <a:t>aftercare service – drug-related support or non-drug-related support</a:t>
            </a:r>
            <a:endParaRPr lang="cs-CZ" dirty="0" smtClean="0"/>
          </a:p>
          <a:p>
            <a:pPr lvl="0"/>
            <a:r>
              <a:rPr lang="en-GB" dirty="0" smtClean="0"/>
              <a:t>legal advice</a:t>
            </a:r>
            <a:endParaRPr lang="cs-CZ" dirty="0" smtClean="0"/>
          </a:p>
          <a:p>
            <a:endParaRPr lang="cs-CZ" dirty="0" smtClean="0"/>
          </a:p>
          <a:p>
            <a:pPr lvl="0"/>
            <a:r>
              <a:rPr lang="en-GB" dirty="0" smtClean="0"/>
              <a:t>sobering-up station - intoxicated people </a:t>
            </a:r>
            <a:r>
              <a:rPr lang="cs-CZ" dirty="0" smtClean="0"/>
              <a:t>- </a:t>
            </a:r>
            <a:r>
              <a:rPr lang="en-GB" dirty="0" smtClean="0"/>
              <a:t>one night to become sober </a:t>
            </a:r>
            <a:endParaRPr lang="cs-CZ" dirty="0" smtClean="0"/>
          </a:p>
          <a:p>
            <a:pPr lvl="0">
              <a:buNone/>
            </a:pPr>
            <a:r>
              <a:rPr lang="cs-CZ" dirty="0" smtClean="0"/>
              <a:t>	</a:t>
            </a:r>
            <a:r>
              <a:rPr lang="en-GB" dirty="0" smtClean="0"/>
              <a:t>(one night in </a:t>
            </a:r>
            <a:r>
              <a:rPr lang="en-GB" dirty="0" err="1" smtClean="0"/>
              <a:t>Opava</a:t>
            </a:r>
            <a:r>
              <a:rPr lang="en-GB" dirty="0" smtClean="0"/>
              <a:t> 700CZK, in </a:t>
            </a:r>
            <a:r>
              <a:rPr lang="en-GB" dirty="0" err="1" smtClean="0"/>
              <a:t>Kroměříž</a:t>
            </a:r>
            <a:r>
              <a:rPr lang="en-GB" dirty="0" smtClean="0"/>
              <a:t> 12 700CZK)</a:t>
            </a:r>
            <a:endParaRPr lang="cs-CZ" dirty="0" smtClean="0"/>
          </a:p>
          <a:p>
            <a:r>
              <a:rPr lang="cs-CZ" dirty="0" err="1" smtClean="0"/>
              <a:t>another</a:t>
            </a:r>
            <a:r>
              <a:rPr lang="cs-CZ" dirty="0" smtClean="0"/>
              <a:t> </a:t>
            </a:r>
            <a:r>
              <a:rPr lang="en-GB" dirty="0" smtClean="0"/>
              <a:t>organization for helping people</a:t>
            </a:r>
            <a:endParaRPr lang="cs-CZ"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2" y="620688"/>
            <a:ext cx="5184576" cy="1200329"/>
          </a:xfrm>
          <a:prstGeom prst="rect">
            <a:avLst/>
          </a:prstGeom>
          <a:noFill/>
        </p:spPr>
        <p:txBody>
          <a:bodyPr wrap="square" rtlCol="0">
            <a:spAutoFit/>
          </a:bodyPr>
          <a:lstStyle/>
          <a:p>
            <a:r>
              <a:rPr lang="cs-CZ" sz="7200" dirty="0" smtClean="0"/>
              <a:t>2.2 </a:t>
            </a:r>
            <a:r>
              <a:rPr lang="cs-CZ" sz="7200" dirty="0" err="1" smtClean="0"/>
              <a:t>Activity</a:t>
            </a:r>
            <a:endParaRPr lang="cs-CZ" sz="7200" dirty="0"/>
          </a:p>
        </p:txBody>
      </p:sp>
      <p:pic>
        <p:nvPicPr>
          <p:cNvPr id="1026" name="Picture 2" descr="C:\Users\Predátor\Desktop\yeah.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2132856"/>
            <a:ext cx="7112000" cy="4064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17441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116632"/>
            <a:ext cx="8928992" cy="6370975"/>
          </a:xfrm>
          <a:prstGeom prst="rect">
            <a:avLst/>
          </a:prstGeom>
        </p:spPr>
        <p:txBody>
          <a:bodyPr wrap="square">
            <a:spAutoFit/>
          </a:bodyPr>
          <a:lstStyle/>
          <a:p>
            <a:pPr algn="just"/>
            <a:r>
              <a:rPr lang="en-GB" sz="2400" b="1" u="sng" dirty="0"/>
              <a:t>The Story</a:t>
            </a:r>
            <a:endParaRPr lang="cs-CZ" sz="2400" b="1" u="sng" dirty="0"/>
          </a:p>
          <a:p>
            <a:pPr algn="just"/>
            <a:r>
              <a:rPr lang="en-GB" sz="2400" dirty="0"/>
              <a:t>The story is about Sarah, young single mother who was addict. She was found by police officer. She was drugged and she did disturbance. Police officer wanted to find out her identity and take her to sobering-up station. Because she was drugged obviously. Sarah refused to show her ID card and she didn’t want to go to sobering-up station. Sarah had no money there is no way how she could pay for sobering-up station and she left her child alone at home. Sarah had no one who could take care of her child.</a:t>
            </a:r>
            <a:endParaRPr lang="cs-CZ" sz="2400" dirty="0"/>
          </a:p>
          <a:p>
            <a:pPr algn="just"/>
            <a:r>
              <a:rPr lang="en-GB" sz="2400" dirty="0"/>
              <a:t>Anna is social worker. She is new one in her department and she is full of hope and optimism. Anna has called in Sarah’s case. She believe that Sarah want to change herself because of her baby. In case Sarah lost her child she wouldn’t have any other motivation for overcoming to addiction of drugs.</a:t>
            </a:r>
            <a:endParaRPr lang="cs-CZ" sz="2400" dirty="0"/>
          </a:p>
          <a:p>
            <a:pPr algn="just"/>
            <a:r>
              <a:rPr lang="en-GB" sz="2400" dirty="0"/>
              <a:t>Anna really trusts Sarah can manage it. Anna wants find a compromise which is not going to be inconsistent with law, ethical code (codex) and wish of client.</a:t>
            </a:r>
            <a:endParaRPr lang="cs-CZ" sz="2400" dirty="0"/>
          </a:p>
        </p:txBody>
      </p:sp>
    </p:spTree>
    <p:extLst>
      <p:ext uri="{BB962C8B-B14F-4D97-AF65-F5344CB8AC3E}">
        <p14:creationId xmlns:p14="http://schemas.microsoft.com/office/powerpoint/2010/main" xmlns="" val="37301658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92088" y="624216"/>
            <a:ext cx="8784976" cy="1815882"/>
          </a:xfrm>
          <a:prstGeom prst="rect">
            <a:avLst/>
          </a:prstGeom>
        </p:spPr>
        <p:txBody>
          <a:bodyPr wrap="square">
            <a:spAutoFit/>
          </a:bodyPr>
          <a:lstStyle/>
          <a:p>
            <a:pPr algn="just"/>
            <a:r>
              <a:rPr lang="en-GB" sz="2800" dirty="0" smtClean="0"/>
              <a:t>Now </a:t>
            </a:r>
            <a:r>
              <a:rPr lang="en-GB" sz="2800" dirty="0"/>
              <a:t>we are going to separate you into three groups:</a:t>
            </a:r>
            <a:endParaRPr lang="cs-CZ" sz="2800" dirty="0"/>
          </a:p>
          <a:p>
            <a:pPr marL="457200" lvl="0" indent="-457200" algn="just">
              <a:buFont typeface="Arial" pitchFamily="34" charset="0"/>
              <a:buChar char="•"/>
            </a:pPr>
            <a:r>
              <a:rPr lang="en-GB" sz="2800" dirty="0"/>
              <a:t>group one is going to represent Sarah, drug addicts</a:t>
            </a:r>
            <a:endParaRPr lang="cs-CZ" sz="2800" dirty="0"/>
          </a:p>
          <a:p>
            <a:pPr marL="457200" lvl="0" indent="-457200" algn="just">
              <a:buFont typeface="Arial" pitchFamily="34" charset="0"/>
              <a:buChar char="•"/>
            </a:pPr>
            <a:r>
              <a:rPr lang="en-GB" sz="2800" dirty="0"/>
              <a:t>group two – police officers</a:t>
            </a:r>
            <a:endParaRPr lang="cs-CZ" sz="2800" dirty="0"/>
          </a:p>
          <a:p>
            <a:pPr marL="457200" lvl="0" indent="-457200" algn="just">
              <a:buFont typeface="Arial" pitchFamily="34" charset="0"/>
              <a:buChar char="•"/>
            </a:pPr>
            <a:r>
              <a:rPr lang="en-GB" sz="2800" dirty="0"/>
              <a:t>group three – social </a:t>
            </a:r>
            <a:r>
              <a:rPr lang="en-GB" sz="2800" dirty="0" smtClean="0"/>
              <a:t>workers</a:t>
            </a:r>
            <a:endParaRPr lang="cs-CZ" sz="2800" dirty="0"/>
          </a:p>
        </p:txBody>
      </p:sp>
      <p:sp>
        <p:nvSpPr>
          <p:cNvPr id="3" name="Obdélník 2"/>
          <p:cNvSpPr/>
          <p:nvPr/>
        </p:nvSpPr>
        <p:spPr>
          <a:xfrm>
            <a:off x="179512" y="2422908"/>
            <a:ext cx="8784976" cy="2677656"/>
          </a:xfrm>
          <a:prstGeom prst="rect">
            <a:avLst/>
          </a:prstGeom>
        </p:spPr>
        <p:txBody>
          <a:bodyPr wrap="square">
            <a:spAutoFit/>
          </a:bodyPr>
          <a:lstStyle/>
          <a:p>
            <a:pPr algn="just"/>
            <a:r>
              <a:rPr lang="en-GB" sz="2800" dirty="0"/>
              <a:t>Now you will have 5 minutes for discussion in groups. You have to find the best solution for the situation of your group.</a:t>
            </a:r>
            <a:endParaRPr lang="cs-CZ" sz="2800" dirty="0"/>
          </a:p>
          <a:p>
            <a:pPr marL="457200" indent="-457200" algn="just">
              <a:buFont typeface="Arial" pitchFamily="34" charset="0"/>
              <a:buChar char="•"/>
            </a:pPr>
            <a:r>
              <a:rPr lang="en-GB" sz="2800" dirty="0"/>
              <a:t>E.g. group one - What is Sarah thinking that is the best solution for her.</a:t>
            </a:r>
            <a:endParaRPr lang="cs-CZ" sz="2800" dirty="0"/>
          </a:p>
          <a:p>
            <a:pPr marL="457200" indent="-457200" algn="just">
              <a:buFont typeface="Arial" pitchFamily="34" charset="0"/>
              <a:buChar char="•"/>
            </a:pPr>
            <a:r>
              <a:rPr lang="en-GB" sz="2800" dirty="0"/>
              <a:t>You can write you arguments and ideas.</a:t>
            </a:r>
            <a:r>
              <a:rPr lang="cs-CZ" sz="2800" dirty="0"/>
              <a:t> </a:t>
            </a:r>
            <a:r>
              <a:rPr lang="cs-CZ" sz="2800" dirty="0" err="1"/>
              <a:t>You</a:t>
            </a:r>
            <a:r>
              <a:rPr lang="cs-CZ" sz="2800" dirty="0"/>
              <a:t> </a:t>
            </a:r>
            <a:r>
              <a:rPr lang="cs-CZ" sz="2800" dirty="0" err="1"/>
              <a:t>can</a:t>
            </a:r>
            <a:r>
              <a:rPr lang="cs-CZ" sz="2800" dirty="0"/>
              <a:t> </a:t>
            </a:r>
            <a:r>
              <a:rPr lang="cs-CZ" sz="2800" dirty="0" err="1"/>
              <a:t>have</a:t>
            </a:r>
            <a:r>
              <a:rPr lang="cs-CZ" sz="2800" dirty="0"/>
              <a:t> a leader</a:t>
            </a:r>
            <a:r>
              <a:rPr lang="cs-CZ" sz="2800" dirty="0" smtClean="0"/>
              <a:t>.</a:t>
            </a:r>
            <a:endParaRPr lang="cs-CZ" sz="2800" dirty="0"/>
          </a:p>
        </p:txBody>
      </p:sp>
      <p:sp>
        <p:nvSpPr>
          <p:cNvPr id="4" name="Obdélník 3"/>
          <p:cNvSpPr/>
          <p:nvPr/>
        </p:nvSpPr>
        <p:spPr>
          <a:xfrm>
            <a:off x="179512" y="5100564"/>
            <a:ext cx="8856984" cy="954107"/>
          </a:xfrm>
          <a:prstGeom prst="rect">
            <a:avLst/>
          </a:prstGeom>
        </p:spPr>
        <p:txBody>
          <a:bodyPr wrap="square">
            <a:spAutoFit/>
          </a:bodyPr>
          <a:lstStyle/>
          <a:p>
            <a:pPr algn="just"/>
            <a:r>
              <a:rPr lang="en-GB" sz="2800" dirty="0"/>
              <a:t>After this you should find the best solution together </a:t>
            </a:r>
            <a:r>
              <a:rPr lang="cs-CZ" sz="2800" dirty="0"/>
              <a:t>(</a:t>
            </a:r>
            <a:r>
              <a:rPr lang="en-GB" sz="2800" dirty="0"/>
              <a:t>discussion between three g</a:t>
            </a:r>
            <a:r>
              <a:rPr lang="cs-CZ" sz="2800" dirty="0"/>
              <a:t>r</a:t>
            </a:r>
            <a:r>
              <a:rPr lang="en-GB" sz="2800" dirty="0" err="1"/>
              <a:t>oups</a:t>
            </a:r>
            <a:r>
              <a:rPr lang="cs-CZ" sz="2800" dirty="0"/>
              <a:t>)</a:t>
            </a:r>
            <a:r>
              <a:rPr lang="en-GB" sz="2800" dirty="0"/>
              <a:t>.</a:t>
            </a:r>
            <a:endParaRPr lang="cs-CZ" sz="2800" dirty="0"/>
          </a:p>
        </p:txBody>
      </p:sp>
      <p:sp>
        <p:nvSpPr>
          <p:cNvPr id="5" name="Obdélník 4"/>
          <p:cNvSpPr/>
          <p:nvPr/>
        </p:nvSpPr>
        <p:spPr>
          <a:xfrm>
            <a:off x="161226" y="116632"/>
            <a:ext cx="1746478" cy="584775"/>
          </a:xfrm>
          <a:prstGeom prst="rect">
            <a:avLst/>
          </a:prstGeom>
        </p:spPr>
        <p:txBody>
          <a:bodyPr wrap="square">
            <a:spAutoFit/>
          </a:bodyPr>
          <a:lstStyle/>
          <a:p>
            <a:r>
              <a:rPr lang="en-GB" sz="3200" b="1" u="sng" dirty="0"/>
              <a:t>Rules</a:t>
            </a:r>
            <a:endParaRPr lang="cs-CZ" sz="3200" b="1" u="sng" dirty="0"/>
          </a:p>
        </p:txBody>
      </p:sp>
    </p:spTree>
    <p:extLst>
      <p:ext uri="{BB962C8B-B14F-4D97-AF65-F5344CB8AC3E}">
        <p14:creationId xmlns:p14="http://schemas.microsoft.com/office/powerpoint/2010/main" xmlns="" val="2062077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cs-CZ" dirty="0" err="1" smtClean="0"/>
              <a:t>How</a:t>
            </a:r>
            <a:r>
              <a:rPr lang="cs-CZ" dirty="0" smtClean="0"/>
              <a:t> to help </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en-GB" dirty="0" smtClean="0"/>
              <a:t>field social work (programs) – Drop-In, SANANIM</a:t>
            </a:r>
            <a:endParaRPr lang="cs-CZ" dirty="0" smtClean="0"/>
          </a:p>
          <a:p>
            <a:pPr lvl="0"/>
            <a:r>
              <a:rPr lang="en-GB" dirty="0" smtClean="0"/>
              <a:t>drop-in centres, open-access service, low-threshold centres</a:t>
            </a:r>
            <a:r>
              <a:rPr lang="cs-CZ" dirty="0" smtClean="0"/>
              <a:t> – </a:t>
            </a:r>
            <a:r>
              <a:rPr lang="cs-CZ" dirty="0" err="1" smtClean="0"/>
              <a:t>food</a:t>
            </a:r>
            <a:r>
              <a:rPr lang="cs-CZ" dirty="0" smtClean="0"/>
              <a:t> </a:t>
            </a:r>
            <a:r>
              <a:rPr lang="cs-CZ" dirty="0" err="1" smtClean="0"/>
              <a:t>and</a:t>
            </a:r>
            <a:r>
              <a:rPr lang="cs-CZ" dirty="0" smtClean="0"/>
              <a:t> </a:t>
            </a:r>
            <a:r>
              <a:rPr lang="cs-CZ" dirty="0" err="1" smtClean="0"/>
              <a:t>health</a:t>
            </a:r>
            <a:r>
              <a:rPr lang="cs-CZ" dirty="0" smtClean="0"/>
              <a:t> </a:t>
            </a:r>
            <a:r>
              <a:rPr lang="cs-CZ" dirty="0" err="1" smtClean="0"/>
              <a:t>service</a:t>
            </a:r>
            <a:endParaRPr lang="cs-CZ" dirty="0" smtClean="0"/>
          </a:p>
          <a:p>
            <a:pPr lvl="0"/>
            <a:r>
              <a:rPr lang="en-GB" dirty="0" smtClean="0"/>
              <a:t>outreach services – greater demands on clients</a:t>
            </a:r>
            <a:endParaRPr lang="cs-CZ" dirty="0" smtClean="0"/>
          </a:p>
          <a:p>
            <a:pPr lvl="0"/>
            <a:r>
              <a:rPr lang="en-GB" dirty="0" smtClean="0"/>
              <a:t>day care (day hospitals) – intensive</a:t>
            </a:r>
            <a:r>
              <a:rPr lang="cs-CZ" dirty="0" smtClean="0"/>
              <a:t>,</a:t>
            </a:r>
            <a:r>
              <a:rPr lang="en-GB" dirty="0" smtClean="0"/>
              <a:t> 2–3 months </a:t>
            </a:r>
            <a:endParaRPr lang="cs-CZ" dirty="0" smtClean="0"/>
          </a:p>
          <a:p>
            <a:pPr lvl="0"/>
            <a:r>
              <a:rPr lang="en-GB" dirty="0" smtClean="0"/>
              <a:t>inpatient detoxification –</a:t>
            </a:r>
            <a:r>
              <a:rPr lang="cs-CZ" dirty="0" smtClean="0"/>
              <a:t> </a:t>
            </a:r>
            <a:r>
              <a:rPr lang="en-GB" dirty="0" smtClean="0"/>
              <a:t>5–10 days</a:t>
            </a:r>
            <a:endParaRPr lang="cs-CZ" dirty="0" smtClean="0"/>
          </a:p>
          <a:p>
            <a:pPr lvl="0"/>
            <a:r>
              <a:rPr lang="en-GB" dirty="0" smtClean="0"/>
              <a:t>psychiatric hospital</a:t>
            </a:r>
            <a:r>
              <a:rPr lang="cs-CZ" dirty="0" smtClean="0"/>
              <a:t> </a:t>
            </a:r>
            <a:r>
              <a:rPr lang="en-GB" dirty="0" smtClean="0"/>
              <a:t>– residential and rehabilitation service for 3-6 months</a:t>
            </a:r>
            <a:endParaRPr lang="cs-CZ" dirty="0" smtClean="0"/>
          </a:p>
          <a:p>
            <a:pPr lvl="0"/>
            <a:r>
              <a:rPr lang="en-GB" dirty="0" smtClean="0"/>
              <a:t>therapeutic community –highest demands</a:t>
            </a:r>
            <a:r>
              <a:rPr lang="cs-CZ" dirty="0" smtClean="0"/>
              <a:t>,</a:t>
            </a:r>
            <a:r>
              <a:rPr lang="en-GB" dirty="0" smtClean="0"/>
              <a:t> 6 – 18 months</a:t>
            </a:r>
            <a:endParaRPr lang="cs-CZ" dirty="0" smtClean="0"/>
          </a:p>
          <a:p>
            <a:pPr lvl="0"/>
            <a:r>
              <a:rPr lang="en-GB" dirty="0" smtClean="0"/>
              <a:t>aftercare service – drug-related support or non-drug-related support</a:t>
            </a:r>
            <a:endParaRPr lang="cs-CZ" dirty="0" smtClean="0"/>
          </a:p>
          <a:p>
            <a:pPr lvl="0"/>
            <a:r>
              <a:rPr lang="en-GB" dirty="0" smtClean="0"/>
              <a:t>legal advice</a:t>
            </a:r>
            <a:endParaRPr lang="cs-CZ" dirty="0" smtClean="0"/>
          </a:p>
          <a:p>
            <a:endParaRPr lang="cs-CZ" dirty="0" smtClean="0"/>
          </a:p>
          <a:p>
            <a:pPr lvl="0"/>
            <a:r>
              <a:rPr lang="en-GB" dirty="0" smtClean="0"/>
              <a:t>sobering-up station - intoxicated people </a:t>
            </a:r>
            <a:r>
              <a:rPr lang="cs-CZ" dirty="0" smtClean="0"/>
              <a:t>- </a:t>
            </a:r>
            <a:r>
              <a:rPr lang="en-GB" dirty="0" smtClean="0"/>
              <a:t>one night to become sober </a:t>
            </a:r>
            <a:endParaRPr lang="cs-CZ" dirty="0" smtClean="0"/>
          </a:p>
          <a:p>
            <a:pPr lvl="0">
              <a:buNone/>
            </a:pPr>
            <a:r>
              <a:rPr lang="cs-CZ" dirty="0" smtClean="0"/>
              <a:t>	</a:t>
            </a:r>
            <a:r>
              <a:rPr lang="en-GB" dirty="0" smtClean="0"/>
              <a:t>(one night in </a:t>
            </a:r>
            <a:r>
              <a:rPr lang="en-GB" dirty="0" err="1" smtClean="0"/>
              <a:t>Opava</a:t>
            </a:r>
            <a:r>
              <a:rPr lang="en-GB" dirty="0" smtClean="0"/>
              <a:t> 700CZK, in </a:t>
            </a:r>
            <a:r>
              <a:rPr lang="en-GB" dirty="0" err="1" smtClean="0"/>
              <a:t>Kroměříž</a:t>
            </a:r>
            <a:r>
              <a:rPr lang="en-GB" dirty="0" smtClean="0"/>
              <a:t> 12 700CZK)</a:t>
            </a:r>
            <a:endParaRPr lang="cs-CZ" dirty="0" smtClean="0"/>
          </a:p>
          <a:p>
            <a:r>
              <a:rPr lang="cs-CZ" dirty="0" err="1" smtClean="0"/>
              <a:t>another</a:t>
            </a:r>
            <a:r>
              <a:rPr lang="cs-CZ" dirty="0" smtClean="0"/>
              <a:t> </a:t>
            </a:r>
            <a:r>
              <a:rPr lang="en-GB" dirty="0" smtClean="0"/>
              <a:t>organization for helping people</a:t>
            </a:r>
            <a:endParaRPr lang="cs-CZ" dirty="0"/>
          </a:p>
        </p:txBody>
      </p:sp>
    </p:spTree>
    <p:extLst>
      <p:ext uri="{BB962C8B-B14F-4D97-AF65-F5344CB8AC3E}">
        <p14:creationId xmlns:p14="http://schemas.microsoft.com/office/powerpoint/2010/main" xmlns="" val="16108546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043608" y="260648"/>
            <a:ext cx="7200800" cy="2308324"/>
          </a:xfrm>
          <a:prstGeom prst="rect">
            <a:avLst/>
          </a:prstGeom>
          <a:noFill/>
        </p:spPr>
        <p:txBody>
          <a:bodyPr wrap="square" rtlCol="0">
            <a:spAutoFit/>
          </a:bodyPr>
          <a:lstStyle/>
          <a:p>
            <a:pPr algn="ctr"/>
            <a:r>
              <a:rPr lang="cs-CZ" sz="7200" dirty="0" err="1" smtClean="0"/>
              <a:t>Thx</a:t>
            </a:r>
            <a:r>
              <a:rPr lang="cs-CZ" sz="7200" dirty="0" smtClean="0"/>
              <a:t> </a:t>
            </a:r>
            <a:r>
              <a:rPr lang="cs-CZ" sz="7200" dirty="0" err="1" smtClean="0"/>
              <a:t>for</a:t>
            </a:r>
            <a:r>
              <a:rPr lang="cs-CZ" sz="7200" dirty="0" smtClean="0"/>
              <a:t> </a:t>
            </a:r>
            <a:r>
              <a:rPr lang="cs-CZ" sz="7200" dirty="0" err="1" smtClean="0"/>
              <a:t>your</a:t>
            </a:r>
            <a:r>
              <a:rPr lang="cs-CZ" sz="7200" dirty="0" smtClean="0"/>
              <a:t> </a:t>
            </a:r>
            <a:r>
              <a:rPr lang="cs-CZ" sz="7200" dirty="0" err="1" smtClean="0"/>
              <a:t>attention</a:t>
            </a:r>
            <a:endParaRPr lang="cs-CZ" sz="7200" dirty="0"/>
          </a:p>
        </p:txBody>
      </p:sp>
      <p:pic>
        <p:nvPicPr>
          <p:cNvPr id="2050" name="Picture 2" descr="C:\Users\Predátor\Desktop\is-facebook-the-latest-drug.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39752" y="3083323"/>
            <a:ext cx="4824536" cy="32163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177318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11560" y="548680"/>
            <a:ext cx="7359900" cy="4062651"/>
          </a:xfrm>
          <a:prstGeom prst="rect">
            <a:avLst/>
          </a:prstGeom>
        </p:spPr>
        <p:txBody>
          <a:bodyPr wrap="none">
            <a:spAutoFit/>
          </a:bodyPr>
          <a:lstStyle/>
          <a:p>
            <a:pPr algn="just"/>
            <a:r>
              <a:rPr lang="cs-CZ" sz="4000" b="1" dirty="0" err="1" smtClean="0"/>
              <a:t>Structure</a:t>
            </a:r>
            <a:endParaRPr lang="cs-CZ" sz="4000" b="1" dirty="0" smtClean="0"/>
          </a:p>
          <a:p>
            <a:pPr algn="just"/>
            <a:r>
              <a:rPr lang="cs-CZ" sz="4000" dirty="0" smtClean="0"/>
              <a:t>1.1 </a:t>
            </a:r>
            <a:r>
              <a:rPr lang="cs-CZ" sz="4000" dirty="0"/>
              <a:t>Type </a:t>
            </a:r>
            <a:r>
              <a:rPr lang="cs-CZ" sz="4000" dirty="0" err="1"/>
              <a:t>of</a:t>
            </a:r>
            <a:r>
              <a:rPr lang="cs-CZ" sz="4000" dirty="0"/>
              <a:t> </a:t>
            </a:r>
            <a:r>
              <a:rPr lang="cs-CZ" sz="4000" dirty="0" err="1"/>
              <a:t>drugs</a:t>
            </a:r>
            <a:r>
              <a:rPr lang="cs-CZ" sz="4000" dirty="0"/>
              <a:t> and </a:t>
            </a:r>
            <a:r>
              <a:rPr lang="cs-CZ" sz="4000" dirty="0" err="1"/>
              <a:t>their</a:t>
            </a:r>
            <a:r>
              <a:rPr lang="cs-CZ" sz="4000" dirty="0"/>
              <a:t> </a:t>
            </a:r>
            <a:r>
              <a:rPr lang="cs-CZ" sz="4000" dirty="0" err="1" smtClean="0"/>
              <a:t>effects</a:t>
            </a:r>
            <a:endParaRPr lang="cs-CZ" sz="4000" dirty="0" smtClean="0"/>
          </a:p>
          <a:p>
            <a:pPr algn="just"/>
            <a:r>
              <a:rPr lang="cs-CZ" sz="4000" dirty="0"/>
              <a:t>1.2 </a:t>
            </a:r>
            <a:r>
              <a:rPr lang="cs-CZ" sz="4000" dirty="0" err="1"/>
              <a:t>Alcohol</a:t>
            </a:r>
            <a:r>
              <a:rPr lang="cs-CZ" sz="4000" dirty="0"/>
              <a:t> </a:t>
            </a:r>
            <a:r>
              <a:rPr lang="cs-CZ" sz="4000" dirty="0" err="1" smtClean="0"/>
              <a:t>addiction</a:t>
            </a:r>
            <a:endParaRPr lang="cs-CZ" sz="4000" dirty="0" smtClean="0"/>
          </a:p>
          <a:p>
            <a:pPr algn="just"/>
            <a:r>
              <a:rPr lang="cs-CZ" sz="4000" dirty="0"/>
              <a:t>1.3 Smoking and </a:t>
            </a:r>
            <a:r>
              <a:rPr lang="cs-CZ" sz="4000" dirty="0" err="1"/>
              <a:t>nicotine</a:t>
            </a:r>
            <a:r>
              <a:rPr lang="cs-CZ" sz="4000" dirty="0"/>
              <a:t> </a:t>
            </a:r>
            <a:r>
              <a:rPr lang="cs-CZ" sz="4000" dirty="0" err="1" smtClean="0"/>
              <a:t>addiction</a:t>
            </a:r>
            <a:endParaRPr lang="cs-CZ" sz="4000" dirty="0" smtClean="0"/>
          </a:p>
          <a:p>
            <a:pPr algn="just"/>
            <a:r>
              <a:rPr lang="cs-CZ" sz="4000" dirty="0" smtClean="0"/>
              <a:t>2.1 </a:t>
            </a:r>
            <a:r>
              <a:rPr lang="cs-CZ" sz="4000" dirty="0" err="1" smtClean="0"/>
              <a:t>How</a:t>
            </a:r>
            <a:r>
              <a:rPr lang="cs-CZ" sz="4000" dirty="0" smtClean="0"/>
              <a:t> to </a:t>
            </a:r>
            <a:r>
              <a:rPr lang="cs-CZ" sz="4000" dirty="0" err="1" smtClean="0"/>
              <a:t>help</a:t>
            </a:r>
            <a:endParaRPr lang="cs-CZ" sz="4000" dirty="0" smtClean="0"/>
          </a:p>
          <a:p>
            <a:pPr algn="just"/>
            <a:r>
              <a:rPr lang="cs-CZ" sz="4000" dirty="0" smtClean="0"/>
              <a:t>2.2 </a:t>
            </a:r>
            <a:r>
              <a:rPr lang="cs-CZ" sz="4000" dirty="0" err="1" smtClean="0"/>
              <a:t>Activity</a:t>
            </a:r>
            <a:endParaRPr lang="cs-CZ" sz="4000" dirty="0" smtClean="0"/>
          </a:p>
          <a:p>
            <a:endParaRPr lang="cs-CZ" dirty="0"/>
          </a:p>
        </p:txBody>
      </p:sp>
    </p:spTree>
    <p:extLst>
      <p:ext uri="{BB962C8B-B14F-4D97-AF65-F5344CB8AC3E}">
        <p14:creationId xmlns:p14="http://schemas.microsoft.com/office/powerpoint/2010/main" xmlns="" val="29435870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476672"/>
            <a:ext cx="6781215" cy="646331"/>
          </a:xfrm>
          <a:prstGeom prst="rect">
            <a:avLst/>
          </a:prstGeom>
          <a:noFill/>
        </p:spPr>
        <p:txBody>
          <a:bodyPr wrap="none" rtlCol="0">
            <a:spAutoFit/>
          </a:bodyPr>
          <a:lstStyle/>
          <a:p>
            <a:r>
              <a:rPr lang="cs-CZ" sz="3600" b="1" dirty="0" smtClean="0"/>
              <a:t>1.1 Type </a:t>
            </a:r>
            <a:r>
              <a:rPr lang="cs-CZ" sz="3600" b="1" dirty="0" err="1" smtClean="0"/>
              <a:t>of</a:t>
            </a:r>
            <a:r>
              <a:rPr lang="cs-CZ" sz="3600" b="1" dirty="0" smtClean="0"/>
              <a:t> </a:t>
            </a:r>
            <a:r>
              <a:rPr lang="cs-CZ" sz="3600" b="1" dirty="0" err="1" smtClean="0"/>
              <a:t>drugs</a:t>
            </a:r>
            <a:r>
              <a:rPr lang="cs-CZ" sz="3600" b="1" dirty="0" smtClean="0"/>
              <a:t> and </a:t>
            </a:r>
            <a:r>
              <a:rPr lang="cs-CZ" sz="3600" b="1" dirty="0" err="1" smtClean="0"/>
              <a:t>their</a:t>
            </a:r>
            <a:r>
              <a:rPr lang="cs-CZ" sz="3600" b="1" dirty="0" smtClean="0"/>
              <a:t> </a:t>
            </a:r>
            <a:r>
              <a:rPr lang="cs-CZ" sz="3600" b="1" dirty="0" err="1" smtClean="0"/>
              <a:t>effects</a:t>
            </a:r>
            <a:endParaRPr lang="cs-CZ" sz="3600" b="1" dirty="0"/>
          </a:p>
        </p:txBody>
      </p:sp>
      <p:sp>
        <p:nvSpPr>
          <p:cNvPr id="3" name="TextovéPole 2"/>
          <p:cNvSpPr txBox="1"/>
          <p:nvPr/>
        </p:nvSpPr>
        <p:spPr>
          <a:xfrm>
            <a:off x="560160" y="1257360"/>
            <a:ext cx="5544616" cy="3139321"/>
          </a:xfrm>
          <a:prstGeom prst="rect">
            <a:avLst/>
          </a:prstGeom>
          <a:noFill/>
        </p:spPr>
        <p:txBody>
          <a:bodyPr wrap="square" rtlCol="0">
            <a:spAutoFit/>
          </a:bodyPr>
          <a:lstStyle/>
          <a:p>
            <a:pPr algn="just"/>
            <a:r>
              <a:rPr lang="cs-CZ" sz="2000" b="1" dirty="0"/>
              <a:t>1. </a:t>
            </a:r>
            <a:r>
              <a:rPr lang="cs-CZ" sz="2000" b="1" dirty="0" err="1"/>
              <a:t>Get</a:t>
            </a:r>
            <a:r>
              <a:rPr lang="cs-CZ" sz="2000" b="1" dirty="0"/>
              <a:t> </a:t>
            </a:r>
            <a:r>
              <a:rPr lang="cs-CZ" sz="2000" b="1" dirty="0" err="1"/>
              <a:t>high</a:t>
            </a:r>
            <a:endParaRPr lang="cs-CZ" sz="2000" b="1" dirty="0"/>
          </a:p>
          <a:p>
            <a:pPr algn="just"/>
            <a:r>
              <a:rPr lang="en-US" sz="2000" dirty="0" smtClean="0"/>
              <a:t>– </a:t>
            </a:r>
            <a:r>
              <a:rPr lang="en-US" sz="2000" dirty="0"/>
              <a:t>e.g. cocaine, crack, ecstasy, speed, tobacco.</a:t>
            </a:r>
          </a:p>
          <a:p>
            <a:pPr algn="just"/>
            <a:r>
              <a:rPr lang="cs-CZ" sz="2000" b="1" dirty="0"/>
              <a:t>2. </a:t>
            </a:r>
            <a:r>
              <a:rPr lang="cs-CZ" sz="2000" b="1" dirty="0" err="1"/>
              <a:t>Calm</a:t>
            </a:r>
            <a:r>
              <a:rPr lang="cs-CZ" sz="2000" b="1" dirty="0"/>
              <a:t> </a:t>
            </a:r>
            <a:r>
              <a:rPr lang="cs-CZ" sz="2000" b="1" dirty="0" err="1"/>
              <a:t>down</a:t>
            </a:r>
            <a:endParaRPr lang="cs-CZ" sz="2000" b="1" dirty="0"/>
          </a:p>
          <a:p>
            <a:pPr algn="just"/>
            <a:r>
              <a:rPr lang="en-US" sz="2000" dirty="0" smtClean="0"/>
              <a:t>– </a:t>
            </a:r>
            <a:r>
              <a:rPr lang="en-US" sz="2000" dirty="0"/>
              <a:t>e.g. alcohol, cannabis, </a:t>
            </a:r>
            <a:r>
              <a:rPr lang="en-US" sz="2000" dirty="0" smtClean="0"/>
              <a:t>gases,</a:t>
            </a:r>
            <a:r>
              <a:rPr lang="cs-CZ" sz="2000" dirty="0" smtClean="0"/>
              <a:t> </a:t>
            </a:r>
            <a:r>
              <a:rPr lang="en-US" sz="2000" dirty="0" smtClean="0"/>
              <a:t>glues and aerosols.</a:t>
            </a:r>
            <a:endParaRPr lang="en-US" sz="2000" dirty="0"/>
          </a:p>
          <a:p>
            <a:pPr algn="just"/>
            <a:r>
              <a:rPr lang="cs-CZ" sz="2000" b="1" dirty="0"/>
              <a:t>3. </a:t>
            </a:r>
            <a:r>
              <a:rPr lang="cs-CZ" sz="2000" b="1" dirty="0" err="1"/>
              <a:t>Trip</a:t>
            </a:r>
            <a:r>
              <a:rPr lang="cs-CZ" sz="2000" b="1" dirty="0"/>
              <a:t> </a:t>
            </a:r>
            <a:r>
              <a:rPr lang="cs-CZ" sz="2000" b="1" dirty="0" err="1"/>
              <a:t>out</a:t>
            </a:r>
            <a:endParaRPr lang="cs-CZ" sz="2000" b="1" dirty="0"/>
          </a:p>
          <a:p>
            <a:pPr algn="just"/>
            <a:r>
              <a:rPr lang="en-US" sz="2000" dirty="0" smtClean="0"/>
              <a:t>– </a:t>
            </a:r>
            <a:r>
              <a:rPr lang="en-US" sz="2000" dirty="0"/>
              <a:t>e.g. </a:t>
            </a:r>
            <a:r>
              <a:rPr lang="en-US" sz="2000" dirty="0" smtClean="0"/>
              <a:t>cannabis,</a:t>
            </a:r>
            <a:r>
              <a:rPr lang="cs-CZ" sz="2000" dirty="0" smtClean="0"/>
              <a:t> </a:t>
            </a:r>
            <a:r>
              <a:rPr lang="cs-CZ" sz="2000" dirty="0" err="1" smtClean="0"/>
              <a:t>ketamine</a:t>
            </a:r>
            <a:r>
              <a:rPr lang="cs-CZ" sz="2000" dirty="0"/>
              <a:t>, LSD, </a:t>
            </a:r>
            <a:r>
              <a:rPr lang="cs-CZ" sz="2000" dirty="0" err="1"/>
              <a:t>magic</a:t>
            </a:r>
            <a:r>
              <a:rPr lang="cs-CZ" sz="2000" dirty="0"/>
              <a:t> </a:t>
            </a:r>
            <a:r>
              <a:rPr lang="cs-CZ" sz="2000" dirty="0" err="1"/>
              <a:t>mushrooms</a:t>
            </a:r>
            <a:r>
              <a:rPr lang="cs-CZ" sz="2000" dirty="0"/>
              <a:t>.</a:t>
            </a:r>
          </a:p>
          <a:p>
            <a:pPr algn="just"/>
            <a:r>
              <a:rPr lang="cs-CZ" sz="2000" b="1" dirty="0"/>
              <a:t>4. </a:t>
            </a:r>
            <a:r>
              <a:rPr lang="cs-CZ" sz="2000" b="1" dirty="0" err="1"/>
              <a:t>Get</a:t>
            </a:r>
            <a:r>
              <a:rPr lang="cs-CZ" sz="2000" b="1" dirty="0"/>
              <a:t> </a:t>
            </a:r>
            <a:r>
              <a:rPr lang="cs-CZ" sz="2000" b="1" dirty="0" err="1"/>
              <a:t>knocked</a:t>
            </a:r>
            <a:r>
              <a:rPr lang="cs-CZ" sz="2000" b="1" dirty="0"/>
              <a:t> </a:t>
            </a:r>
            <a:r>
              <a:rPr lang="cs-CZ" sz="2000" b="1" dirty="0" err="1"/>
              <a:t>out</a:t>
            </a:r>
            <a:endParaRPr lang="cs-CZ" sz="2000" b="1" dirty="0"/>
          </a:p>
          <a:p>
            <a:pPr algn="just"/>
            <a:r>
              <a:rPr lang="en-US" sz="2000" dirty="0" smtClean="0"/>
              <a:t>– </a:t>
            </a:r>
            <a:r>
              <a:rPr lang="en-US" sz="2000" dirty="0"/>
              <a:t>e.g. heroin</a:t>
            </a:r>
            <a:r>
              <a:rPr lang="en-US" sz="2000" dirty="0" smtClean="0"/>
              <a:t>.</a:t>
            </a:r>
            <a:endParaRPr lang="cs-CZ" sz="2000" dirty="0" smtClean="0"/>
          </a:p>
          <a:p>
            <a:pPr algn="just"/>
            <a:endParaRPr lang="cs-CZ" dirty="0"/>
          </a:p>
          <a:p>
            <a:pPr algn="just"/>
            <a:r>
              <a:rPr lang="cs-CZ" sz="2000" dirty="0" smtClean="0"/>
              <a:t>2010 – 39 200, </a:t>
            </a:r>
            <a:r>
              <a:rPr lang="cs-CZ" sz="2000" dirty="0" err="1" smtClean="0"/>
              <a:t>cannabis</a:t>
            </a:r>
            <a:r>
              <a:rPr lang="cs-CZ" sz="2000" dirty="0" smtClean="0"/>
              <a:t> and </a:t>
            </a:r>
            <a:r>
              <a:rPr lang="cs-CZ" sz="2000" dirty="0" err="1" smtClean="0"/>
              <a:t>ecstasy</a:t>
            </a:r>
            <a:endParaRPr lang="cs-CZ" sz="2000" dirty="0"/>
          </a:p>
        </p:txBody>
      </p:sp>
      <p:pic>
        <p:nvPicPr>
          <p:cNvPr id="2050" name="Picture 2" descr="C:\Users\Predátor\Desktop\cocaine-addict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04109" y="1257360"/>
            <a:ext cx="2575966" cy="2394327"/>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C:\Users\Predátor\Desktop\14_kids_huffing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877536" y="3748693"/>
            <a:ext cx="4002539" cy="2736304"/>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C:\Users\Predátor\Desktop\magic-mushroom-effects.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699792" y="4659427"/>
            <a:ext cx="1825570" cy="1825570"/>
          </a:xfrm>
          <a:prstGeom prst="rect">
            <a:avLst/>
          </a:prstGeom>
          <a:noFill/>
          <a:extLst>
            <a:ext uri="{909E8E84-426E-40DD-AFC4-6F175D3DCCD1}">
              <a14:hiddenFill xmlns:a14="http://schemas.microsoft.com/office/drawing/2010/main" xmlns="">
                <a:solidFill>
                  <a:srgbClr val="FFFFFF"/>
                </a:solidFill>
              </a14:hiddenFill>
            </a:ext>
          </a:extLst>
        </p:spPr>
      </p:pic>
      <p:pic>
        <p:nvPicPr>
          <p:cNvPr id="2053" name="Picture 5" descr="C:\Users\Predátor\Desktop\heroin-addict1.jpe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83568" y="4509120"/>
            <a:ext cx="1387554" cy="197587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301658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Hamisek\Plocha\PREZENTACE ANG\drogy_zavislost_normal.jpg"/>
          <p:cNvPicPr>
            <a:picLocks noChangeAspect="1" noChangeArrowheads="1"/>
          </p:cNvPicPr>
          <p:nvPr/>
        </p:nvPicPr>
        <p:blipFill>
          <a:blip r:embed="rId2" cstate="print"/>
          <a:srcRect/>
          <a:stretch>
            <a:fillRect/>
          </a:stretch>
        </p:blipFill>
        <p:spPr bwMode="auto">
          <a:xfrm>
            <a:off x="5715008" y="2928934"/>
            <a:ext cx="2600319" cy="3698407"/>
          </a:xfrm>
          <a:prstGeom prst="rect">
            <a:avLst/>
          </a:prstGeom>
          <a:ln>
            <a:noFill/>
          </a:ln>
          <a:effectLst>
            <a:softEdge rad="112500"/>
          </a:effectLst>
        </p:spPr>
      </p:pic>
      <p:sp>
        <p:nvSpPr>
          <p:cNvPr id="2" name="Nadpis 1"/>
          <p:cNvSpPr>
            <a:spLocks noGrp="1"/>
          </p:cNvSpPr>
          <p:nvPr>
            <p:ph type="title"/>
          </p:nvPr>
        </p:nvSpPr>
        <p:spPr>
          <a:xfrm>
            <a:off x="467544" y="188640"/>
            <a:ext cx="8229600" cy="1143000"/>
          </a:xfrm>
        </p:spPr>
        <p:txBody>
          <a:bodyPr/>
          <a:lstStyle/>
          <a:p>
            <a:r>
              <a:rPr lang="cs-CZ" dirty="0" smtClean="0"/>
              <a:t>1.2 </a:t>
            </a:r>
            <a:r>
              <a:rPr lang="cs-CZ" dirty="0" err="1" smtClean="0"/>
              <a:t>Alcohol</a:t>
            </a:r>
            <a:r>
              <a:rPr lang="cs-CZ" dirty="0" smtClean="0"/>
              <a:t> </a:t>
            </a:r>
            <a:r>
              <a:rPr lang="cs-CZ" dirty="0" err="1" smtClean="0"/>
              <a:t>addiction</a:t>
            </a:r>
            <a:endParaRPr lang="cs-CZ" dirty="0"/>
          </a:p>
        </p:txBody>
      </p:sp>
      <p:sp>
        <p:nvSpPr>
          <p:cNvPr id="9" name="Zástupný symbol pro obsah 8"/>
          <p:cNvSpPr>
            <a:spLocks noGrp="1"/>
          </p:cNvSpPr>
          <p:nvPr>
            <p:ph idx="1"/>
          </p:nvPr>
        </p:nvSpPr>
        <p:spPr>
          <a:xfrm>
            <a:off x="467544" y="1484784"/>
            <a:ext cx="8229600" cy="4525963"/>
          </a:xfrm>
        </p:spPr>
        <p:txBody>
          <a:bodyPr>
            <a:normAutofit/>
          </a:bodyPr>
          <a:lstStyle/>
          <a:p>
            <a:r>
              <a:rPr lang="cs-CZ" sz="2800" dirty="0" smtClean="0"/>
              <a:t>- </a:t>
            </a:r>
            <a:r>
              <a:rPr lang="cs-CZ" sz="2800" dirty="0" err="1" smtClean="0"/>
              <a:t>effects</a:t>
            </a:r>
            <a:r>
              <a:rPr lang="cs-CZ" sz="2800" dirty="0" smtClean="0"/>
              <a:t> </a:t>
            </a:r>
            <a:r>
              <a:rPr lang="cs-CZ" sz="2800" dirty="0" err="1" smtClean="0"/>
              <a:t>of</a:t>
            </a:r>
            <a:r>
              <a:rPr lang="cs-CZ" sz="2800" dirty="0" smtClean="0"/>
              <a:t> many </a:t>
            </a:r>
            <a:r>
              <a:rPr lang="cs-CZ" sz="2800" dirty="0" err="1" smtClean="0"/>
              <a:t>drugs</a:t>
            </a:r>
            <a:r>
              <a:rPr lang="cs-CZ" sz="2800" dirty="0" smtClean="0"/>
              <a:t> </a:t>
            </a:r>
            <a:r>
              <a:rPr lang="cs-CZ" sz="2800" dirty="0" err="1" smtClean="0"/>
              <a:t>and</a:t>
            </a:r>
            <a:r>
              <a:rPr lang="cs-CZ" sz="2800" dirty="0" smtClean="0"/>
              <a:t> </a:t>
            </a:r>
            <a:r>
              <a:rPr lang="cs-CZ" sz="2800" dirty="0" err="1" smtClean="0"/>
              <a:t>anaesthetics</a:t>
            </a:r>
            <a:endParaRPr lang="cs-CZ" sz="2800" dirty="0" smtClean="0"/>
          </a:p>
          <a:p>
            <a:r>
              <a:rPr lang="cs-CZ" sz="2800" dirty="0" smtClean="0"/>
              <a:t>- 0,04 per mile </a:t>
            </a:r>
            <a:r>
              <a:rPr lang="cs-CZ" sz="2800" dirty="0" err="1" smtClean="0"/>
              <a:t>of</a:t>
            </a:r>
            <a:r>
              <a:rPr lang="cs-CZ" sz="2800" dirty="0" smtClean="0"/>
              <a:t> </a:t>
            </a:r>
            <a:r>
              <a:rPr lang="cs-CZ" sz="2800" dirty="0" err="1" smtClean="0"/>
              <a:t>alcohol</a:t>
            </a:r>
            <a:endParaRPr lang="cs-CZ" sz="2800" dirty="0" smtClean="0"/>
          </a:p>
          <a:p>
            <a:r>
              <a:rPr lang="cs-CZ" sz="2800" dirty="0" smtClean="0"/>
              <a:t>- in </a:t>
            </a:r>
            <a:r>
              <a:rPr lang="cs-CZ" sz="2800" dirty="0" err="1" smtClean="0"/>
              <a:t>Czech</a:t>
            </a:r>
            <a:r>
              <a:rPr lang="cs-CZ" sz="2800" dirty="0" smtClean="0"/>
              <a:t> </a:t>
            </a:r>
            <a:r>
              <a:rPr lang="cs-CZ" sz="2800" dirty="0" err="1" smtClean="0"/>
              <a:t>republic</a:t>
            </a:r>
            <a:r>
              <a:rPr lang="cs-CZ" sz="2800" dirty="0" smtClean="0"/>
              <a:t> </a:t>
            </a:r>
            <a:r>
              <a:rPr lang="cs-CZ" sz="2800" dirty="0" err="1" smtClean="0"/>
              <a:t>almost</a:t>
            </a:r>
            <a:r>
              <a:rPr lang="cs-CZ" sz="2800" dirty="0" smtClean="0"/>
              <a:t> 550 000 </a:t>
            </a:r>
            <a:r>
              <a:rPr lang="cs-CZ" sz="2800" dirty="0" err="1" smtClean="0"/>
              <a:t>addicted</a:t>
            </a:r>
            <a:r>
              <a:rPr lang="cs-CZ" sz="2800" dirty="0" smtClean="0"/>
              <a:t> </a:t>
            </a:r>
            <a:r>
              <a:rPr lang="cs-CZ" sz="2800" dirty="0" err="1" smtClean="0"/>
              <a:t>people</a:t>
            </a:r>
            <a:r>
              <a:rPr lang="cs-CZ" sz="2800" dirty="0" smtClean="0"/>
              <a:t> (2011)</a:t>
            </a:r>
          </a:p>
          <a:p>
            <a:pPr lvl="2"/>
            <a:r>
              <a:rPr lang="cs-CZ" sz="2800" dirty="0" smtClean="0"/>
              <a:t>25% </a:t>
            </a:r>
            <a:r>
              <a:rPr lang="cs-CZ" sz="2800" dirty="0" err="1" smtClean="0"/>
              <a:t>men</a:t>
            </a:r>
            <a:r>
              <a:rPr lang="cs-CZ" sz="2800" dirty="0" smtClean="0"/>
              <a:t>, 10% </a:t>
            </a:r>
            <a:r>
              <a:rPr lang="cs-CZ" sz="2800" dirty="0" err="1" smtClean="0"/>
              <a:t>women</a:t>
            </a:r>
            <a:endParaRPr lang="cs-CZ" sz="2800" dirty="0" smtClean="0"/>
          </a:p>
          <a:p>
            <a:pPr lvl="2">
              <a:buNone/>
            </a:pPr>
            <a:endParaRPr lang="cs-CZ" sz="2800" dirty="0" smtClean="0"/>
          </a:p>
        </p:txBody>
      </p:sp>
    </p:spTree>
    <p:extLst>
      <p:ext uri="{BB962C8B-B14F-4D97-AF65-F5344CB8AC3E}">
        <p14:creationId xmlns:p14="http://schemas.microsoft.com/office/powerpoint/2010/main" xmlns="" val="19202617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8000" r="22000" b="-1000"/>
          </a:stretch>
        </a:blipFill>
        <a:effectLst/>
      </p:bgPr>
    </p:bg>
    <p:spTree>
      <p:nvGrpSpPr>
        <p:cNvPr id="1" name=""/>
        <p:cNvGrpSpPr/>
        <p:nvPr/>
      </p:nvGrpSpPr>
      <p:grpSpPr>
        <a:xfrm>
          <a:off x="0" y="0"/>
          <a:ext cx="0" cy="0"/>
          <a:chOff x="0" y="0"/>
          <a:chExt cx="0" cy="0"/>
        </a:xfrm>
      </p:grpSpPr>
      <p:sp>
        <p:nvSpPr>
          <p:cNvPr id="5" name="Zástupný symbol pro obsah 4"/>
          <p:cNvSpPr>
            <a:spLocks noGrp="1"/>
          </p:cNvSpPr>
          <p:nvPr>
            <p:ph idx="1"/>
          </p:nvPr>
        </p:nvSpPr>
        <p:spPr/>
        <p:txBody>
          <a:bodyPr/>
          <a:lstStyle/>
          <a:p>
            <a:endParaRPr lang="cs-CZ"/>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1.3 Smoking and </a:t>
            </a:r>
            <a:r>
              <a:rPr lang="cs-CZ" dirty="0" err="1" smtClean="0"/>
              <a:t>nicotine</a:t>
            </a:r>
            <a:r>
              <a:rPr lang="cs-CZ" dirty="0" smtClean="0"/>
              <a:t> </a:t>
            </a:r>
            <a:r>
              <a:rPr lang="cs-CZ" dirty="0" err="1" smtClean="0"/>
              <a:t>addiction</a:t>
            </a:r>
            <a:endParaRPr lang="cs-CZ" dirty="0"/>
          </a:p>
        </p:txBody>
      </p:sp>
      <p:sp>
        <p:nvSpPr>
          <p:cNvPr id="3" name="Zástupný symbol pro obsah 2"/>
          <p:cNvSpPr>
            <a:spLocks noGrp="1"/>
          </p:cNvSpPr>
          <p:nvPr>
            <p:ph idx="1"/>
          </p:nvPr>
        </p:nvSpPr>
        <p:spPr/>
        <p:txBody>
          <a:bodyPr>
            <a:normAutofit/>
          </a:bodyPr>
          <a:lstStyle/>
          <a:p>
            <a:r>
              <a:rPr lang="cs-CZ" sz="2800" dirty="0" err="1" smtClean="0"/>
              <a:t>rise</a:t>
            </a:r>
            <a:r>
              <a:rPr lang="cs-CZ" sz="2800" dirty="0" smtClean="0"/>
              <a:t> </a:t>
            </a:r>
            <a:r>
              <a:rPr lang="cs-CZ" sz="2800" dirty="0" err="1" smtClean="0"/>
              <a:t>up</a:t>
            </a:r>
            <a:r>
              <a:rPr lang="cs-CZ" sz="2800" dirty="0" smtClean="0"/>
              <a:t> </a:t>
            </a:r>
            <a:r>
              <a:rPr lang="cs-CZ" sz="2800" dirty="0" err="1" smtClean="0"/>
              <a:t>very</a:t>
            </a:r>
            <a:r>
              <a:rPr lang="cs-CZ" sz="2800" dirty="0" smtClean="0"/>
              <a:t> </a:t>
            </a:r>
            <a:r>
              <a:rPr lang="cs-CZ" sz="2800" dirty="0" err="1" smtClean="0"/>
              <a:t>fast</a:t>
            </a:r>
            <a:r>
              <a:rPr lang="cs-CZ" sz="2800" dirty="0" smtClean="0"/>
              <a:t> – </a:t>
            </a:r>
            <a:r>
              <a:rPr lang="cs-CZ" sz="2800" dirty="0" err="1" smtClean="0"/>
              <a:t>dependece</a:t>
            </a:r>
            <a:r>
              <a:rPr lang="cs-CZ" sz="2800" dirty="0" smtClean="0"/>
              <a:t> on a </a:t>
            </a:r>
            <a:r>
              <a:rPr lang="cs-CZ" sz="2800" dirty="0" err="1" smtClean="0"/>
              <a:t>subject</a:t>
            </a:r>
            <a:endParaRPr lang="cs-CZ" sz="2800" dirty="0" smtClean="0"/>
          </a:p>
          <a:p>
            <a:r>
              <a:rPr lang="cs-CZ" sz="2800" dirty="0" err="1" smtClean="0"/>
              <a:t>withdrawal</a:t>
            </a:r>
            <a:r>
              <a:rPr lang="cs-CZ" sz="2800" dirty="0" smtClean="0"/>
              <a:t> </a:t>
            </a:r>
            <a:r>
              <a:rPr lang="cs-CZ" sz="2800" dirty="0" err="1" smtClean="0"/>
              <a:t>symptoms</a:t>
            </a:r>
            <a:endParaRPr lang="cs-CZ" sz="2800" dirty="0" smtClean="0"/>
          </a:p>
          <a:p>
            <a:pPr>
              <a:buNone/>
            </a:pPr>
            <a:endParaRPr lang="cs-CZ" sz="2800" dirty="0" smtClean="0"/>
          </a:p>
          <a:p>
            <a:r>
              <a:rPr lang="cs-CZ" sz="2800" dirty="0" smtClean="0"/>
              <a:t>in </a:t>
            </a:r>
            <a:r>
              <a:rPr lang="cs-CZ" sz="2800" dirty="0" err="1" smtClean="0"/>
              <a:t>Czech</a:t>
            </a:r>
            <a:r>
              <a:rPr lang="cs-CZ" sz="2800" dirty="0" smtClean="0"/>
              <a:t> </a:t>
            </a:r>
            <a:r>
              <a:rPr lang="cs-CZ" sz="2800" dirty="0" err="1" smtClean="0"/>
              <a:t>republic</a:t>
            </a:r>
            <a:r>
              <a:rPr lang="cs-CZ" sz="2800" dirty="0" smtClean="0"/>
              <a:t> 2 300 000 </a:t>
            </a:r>
            <a:r>
              <a:rPr lang="cs-CZ" sz="2800" dirty="0" err="1" smtClean="0"/>
              <a:t>smokers</a:t>
            </a:r>
            <a:r>
              <a:rPr lang="cs-CZ" sz="2800" dirty="0" smtClean="0"/>
              <a:t> </a:t>
            </a:r>
            <a:r>
              <a:rPr lang="cs-CZ" sz="2800" dirty="0" err="1" smtClean="0"/>
              <a:t>including</a:t>
            </a:r>
            <a:r>
              <a:rPr lang="cs-CZ" sz="2800" dirty="0" smtClean="0"/>
              <a:t> 250 000 </a:t>
            </a:r>
            <a:r>
              <a:rPr lang="cs-CZ" sz="2800" dirty="0" err="1" smtClean="0"/>
              <a:t>juveniles</a:t>
            </a:r>
            <a:endParaRPr lang="cs-CZ" sz="2800" dirty="0" smtClean="0"/>
          </a:p>
          <a:p>
            <a:endParaRPr lang="cs-CZ" sz="2800" dirty="0" smtClean="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smoking-body.gif"/>
          <p:cNvPicPr>
            <a:picLocks noGrp="1" noChangeAspect="1"/>
          </p:cNvPicPr>
          <p:nvPr>
            <p:ph idx="1"/>
          </p:nvPr>
        </p:nvPicPr>
        <p:blipFill>
          <a:blip r:embed="rId2" cstate="print"/>
          <a:stretch>
            <a:fillRect/>
          </a:stretch>
        </p:blipFill>
        <p:spPr>
          <a:xfrm>
            <a:off x="1857356" y="214290"/>
            <a:ext cx="5500726" cy="5641770"/>
          </a:xfrm>
        </p:spPr>
      </p:pic>
      <p:sp>
        <p:nvSpPr>
          <p:cNvPr id="5" name="Obdélník 4"/>
          <p:cNvSpPr/>
          <p:nvPr/>
        </p:nvSpPr>
        <p:spPr>
          <a:xfrm>
            <a:off x="3286116" y="5857892"/>
            <a:ext cx="3929090" cy="646331"/>
          </a:xfrm>
          <a:prstGeom prst="rect">
            <a:avLst/>
          </a:prstGeom>
        </p:spPr>
        <p:txBody>
          <a:bodyPr wrap="square">
            <a:spAutoFit/>
          </a:bodyPr>
          <a:lstStyle/>
          <a:p>
            <a:r>
              <a:rPr lang="cs-CZ" dirty="0" smtClean="0"/>
              <a:t>1/3 </a:t>
            </a:r>
            <a:r>
              <a:rPr lang="cs-CZ" dirty="0" err="1" smtClean="0"/>
              <a:t>of</a:t>
            </a:r>
            <a:r>
              <a:rPr lang="cs-CZ" dirty="0" smtClean="0"/>
              <a:t> </a:t>
            </a:r>
            <a:r>
              <a:rPr lang="cs-CZ" dirty="0" err="1" smtClean="0"/>
              <a:t>tumours</a:t>
            </a:r>
            <a:endParaRPr lang="cs-CZ" dirty="0" smtClean="0"/>
          </a:p>
          <a:p>
            <a:r>
              <a:rPr lang="cs-CZ" dirty="0" smtClean="0"/>
              <a:t>3/4 </a:t>
            </a:r>
            <a:r>
              <a:rPr lang="cs-CZ" dirty="0" err="1" smtClean="0"/>
              <a:t>of</a:t>
            </a:r>
            <a:r>
              <a:rPr lang="cs-CZ" dirty="0" smtClean="0"/>
              <a:t> </a:t>
            </a:r>
            <a:r>
              <a:rPr lang="cs-CZ" dirty="0" err="1" smtClean="0"/>
              <a:t>chronic</a:t>
            </a:r>
            <a:r>
              <a:rPr lang="cs-CZ" dirty="0" smtClean="0"/>
              <a:t> </a:t>
            </a:r>
            <a:r>
              <a:rPr lang="cs-CZ" dirty="0" err="1" smtClean="0"/>
              <a:t>lung</a:t>
            </a:r>
            <a:r>
              <a:rPr lang="cs-CZ" dirty="0" smtClean="0"/>
              <a:t> </a:t>
            </a:r>
            <a:r>
              <a:rPr lang="cs-CZ" dirty="0" err="1" smtClean="0"/>
              <a:t>diseases</a:t>
            </a:r>
            <a:endParaRPr lang="cs-CZ" dirty="0" smtClean="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8770e1da57_10594723_o2.jpg"/>
          <p:cNvPicPr>
            <a:picLocks noGrp="1" noChangeAspect="1"/>
          </p:cNvPicPr>
          <p:nvPr>
            <p:ph idx="1"/>
          </p:nvPr>
        </p:nvPicPr>
        <p:blipFill>
          <a:blip r:embed="rId2" cstate="print"/>
          <a:stretch>
            <a:fillRect/>
          </a:stretch>
        </p:blipFill>
        <p:spPr>
          <a:xfrm>
            <a:off x="251520" y="257174"/>
            <a:ext cx="4829175" cy="30289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pic>
        <p:nvPicPr>
          <p:cNvPr id="2050" name="Picture 2" descr="C:\Documents and Settings\Hamisek\Plocha\PREZENTACE ANG\AD172d72_plice.JPG"/>
          <p:cNvPicPr>
            <a:picLocks noChangeAspect="1" noChangeArrowheads="1"/>
          </p:cNvPicPr>
          <p:nvPr/>
        </p:nvPicPr>
        <p:blipFill>
          <a:blip r:embed="rId3" cstate="print"/>
          <a:srcRect/>
          <a:stretch>
            <a:fillRect/>
          </a:stretch>
        </p:blipFill>
        <p:spPr bwMode="auto">
          <a:xfrm>
            <a:off x="2857488" y="3286124"/>
            <a:ext cx="6096000" cy="33718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475656" y="2420888"/>
            <a:ext cx="6192688" cy="1754326"/>
          </a:xfrm>
          <a:prstGeom prst="rect">
            <a:avLst/>
          </a:prstGeom>
          <a:noFill/>
        </p:spPr>
        <p:txBody>
          <a:bodyPr wrap="square" rtlCol="0">
            <a:spAutoFit/>
          </a:bodyPr>
          <a:lstStyle/>
          <a:p>
            <a:pPr algn="ctr"/>
            <a:r>
              <a:rPr lang="cs-CZ" sz="5400" b="1" dirty="0" err="1" smtClean="0"/>
              <a:t>Now</a:t>
            </a:r>
            <a:r>
              <a:rPr lang="cs-CZ" sz="5400" b="1" dirty="0" smtClean="0"/>
              <a:t> </a:t>
            </a:r>
            <a:r>
              <a:rPr lang="cs-CZ" sz="5400" b="1" dirty="0" err="1" smtClean="0"/>
              <a:t>you</a:t>
            </a:r>
            <a:r>
              <a:rPr lang="cs-CZ" sz="5400" b="1" dirty="0" smtClean="0"/>
              <a:t> </a:t>
            </a:r>
            <a:r>
              <a:rPr lang="cs-CZ" sz="5400" b="1" dirty="0" err="1" smtClean="0"/>
              <a:t>should</a:t>
            </a:r>
            <a:r>
              <a:rPr lang="cs-CZ" sz="5400" b="1" dirty="0" smtClean="0"/>
              <a:t> listen </a:t>
            </a:r>
            <a:r>
              <a:rPr lang="cs-CZ" sz="5400" b="1" dirty="0" err="1" smtClean="0"/>
              <a:t>carefully</a:t>
            </a:r>
            <a:endParaRPr lang="cs-CZ" sz="5400" b="1" dirty="0" smtClean="0"/>
          </a:p>
        </p:txBody>
      </p:sp>
    </p:spTree>
    <p:extLst>
      <p:ext uri="{BB962C8B-B14F-4D97-AF65-F5344CB8AC3E}">
        <p14:creationId xmlns:p14="http://schemas.microsoft.com/office/powerpoint/2010/main" xmlns="" val="5352842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ošky">
  <a:themeElements>
    <a:clrScheme name="Došky">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á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ošky">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283</TotalTime>
  <Words>663</Words>
  <Application>Microsoft Office PowerPoint</Application>
  <PresentationFormat>Předvádění na obrazovce (4:3)</PresentationFormat>
  <Paragraphs>74</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Došky</vt:lpstr>
      <vt:lpstr>Snímek 1</vt:lpstr>
      <vt:lpstr>Snímek 2</vt:lpstr>
      <vt:lpstr>Snímek 3</vt:lpstr>
      <vt:lpstr>1.2 Alcohol addiction</vt:lpstr>
      <vt:lpstr>Snímek 5</vt:lpstr>
      <vt:lpstr>1.3 Smoking and nicotine addiction</vt:lpstr>
      <vt:lpstr>Snímek 7</vt:lpstr>
      <vt:lpstr>Snímek 8</vt:lpstr>
      <vt:lpstr>Snímek 9</vt:lpstr>
      <vt:lpstr>2.1 How to help </vt:lpstr>
      <vt:lpstr>Snímek 11</vt:lpstr>
      <vt:lpstr>Snímek 12</vt:lpstr>
      <vt:lpstr>Snímek 13</vt:lpstr>
      <vt:lpstr>How to help </vt:lpstr>
      <vt:lpstr>Snímek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Predator</dc:creator>
  <cp:lastModifiedBy> </cp:lastModifiedBy>
  <cp:revision>22</cp:revision>
  <dcterms:created xsi:type="dcterms:W3CDTF">2012-05-09T19:43:22Z</dcterms:created>
  <dcterms:modified xsi:type="dcterms:W3CDTF">2012-05-10T07:56:05Z</dcterms:modified>
</cp:coreProperties>
</file>