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84CC36-7D38-47EA-A53C-55DC579461CC}" type="datetimeFigureOut">
              <a:rPr lang="cs-CZ" smtClean="0"/>
              <a:pPr/>
              <a:t>10.5.2011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D0BF4DA-EC51-4C2D-9D5C-8D421EBA897A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Sociální ekonomika v 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Občanský a družstevní sektor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620688"/>
            <a:ext cx="732604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překrývání sociální ekonomiky státu </a:t>
            </a:r>
          </a:p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   s občanským sektorem /nejsou totožné/</a:t>
            </a:r>
          </a:p>
          <a:p>
            <a:endParaRPr lang="cs-CZ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400" b="1" dirty="0" smtClean="0">
                <a:solidFill>
                  <a:srgbClr val="C00000"/>
                </a:solidFill>
              </a:rPr>
              <a:t>České organizace občanského sektoru</a:t>
            </a:r>
          </a:p>
          <a:p>
            <a:pPr>
              <a:buFont typeface="Arial" pitchFamily="34" charset="0"/>
              <a:buChar char="•"/>
            </a:pPr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občanská sdružení a jejich organizační jednotky</a:t>
            </a:r>
          </a:p>
          <a:p>
            <a:pPr>
              <a:buFont typeface="Arial" pitchFamily="34" charset="0"/>
              <a:buChar char="•"/>
            </a:pPr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nadace a nadační fondy</a:t>
            </a:r>
          </a:p>
          <a:p>
            <a:pPr>
              <a:buFont typeface="Arial" pitchFamily="34" charset="0"/>
              <a:buChar char="•"/>
            </a:pPr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církevní právnické osoby</a:t>
            </a:r>
          </a:p>
          <a:p>
            <a:pPr>
              <a:buFont typeface="Arial" pitchFamily="34" charset="0"/>
              <a:buChar char="•"/>
            </a:pPr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obecně prospěšné společnosti</a:t>
            </a:r>
          </a:p>
          <a:p>
            <a:pPr>
              <a:buFont typeface="Arial" pitchFamily="34" charset="0"/>
              <a:buChar char="•"/>
            </a:pP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539552" y="4077072"/>
          <a:ext cx="7920882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147"/>
                <a:gridCol w="1320147"/>
                <a:gridCol w="1320147"/>
                <a:gridCol w="1320147"/>
                <a:gridCol w="1320147"/>
                <a:gridCol w="1320147"/>
              </a:tblGrid>
              <a:tr h="576064">
                <a:tc>
                  <a:txBody>
                    <a:bodyPr/>
                    <a:lstStyle/>
                    <a:p>
                      <a:r>
                        <a:rPr lang="cs-CZ" dirty="0" smtClean="0"/>
                        <a:t>Forma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Nadace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NF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OPS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CPO</a:t>
                      </a:r>
                      <a:endParaRPr lang="cs-CZ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Počet</a:t>
                      </a:r>
                      <a:endParaRPr lang="cs-CZ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76 035</a:t>
                      </a:r>
                      <a:endParaRPr lang="cs-CZ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437</a:t>
                      </a:r>
                      <a:endParaRPr lang="cs-CZ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1 212</a:t>
                      </a:r>
                      <a:endParaRPr lang="cs-CZ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1 660</a:t>
                      </a:r>
                      <a:endParaRPr lang="cs-CZ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4 503</a:t>
                      </a:r>
                      <a:endParaRPr lang="cs-CZ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539552" y="5517232"/>
            <a:ext cx="80206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Rada vlády pro NNO</a:t>
            </a:r>
          </a:p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Vznik v roce 1998 – pro organizace občanského sektoru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476672"/>
            <a:ext cx="8593891" cy="57246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Činnost  Rady vlády:</a:t>
            </a:r>
          </a:p>
          <a:p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iniciuje a posuzuje koncepční a realizační podklady pro rozhodnutí vlády</a:t>
            </a:r>
          </a:p>
          <a:p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iniciuje legislativní a politická opatření týkající se podpory organizací OS</a:t>
            </a:r>
          </a:p>
          <a:p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sleduje, iniciuje a vyjadřuje se k právním předpisům upravujícím postavení</a:t>
            </a: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  a činnost organizací OS</a:t>
            </a:r>
          </a:p>
          <a:p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 koordinuje spolupráci mezi ministerstvy, jinými správními úřady a orgány</a:t>
            </a: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  územní samosprávy v oblasti podpory organizací OS, včetně dotační politiky</a:t>
            </a:r>
          </a:p>
          <a:p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sleduje, analyzuje a zveřejňuje informace o postavení organizací v rámci EU</a:t>
            </a:r>
          </a:p>
          <a:p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zpřístupňuje a analyzuje informace o dotacích z veřejného rozpočtu</a:t>
            </a:r>
          </a:p>
          <a:p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ve spolupráci s ministerstvy a jinými úřady a orgány zajišťuje dostupnost</a:t>
            </a: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  informací o všech organizacích OS</a:t>
            </a:r>
          </a:p>
          <a:p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informuje o opatřeních státní politiky vzhledem k organizacím OS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692696"/>
            <a:ext cx="8636852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Česká sociální ekonomika</a:t>
            </a:r>
          </a:p>
          <a:p>
            <a:endParaRPr lang="cs-CZ" sz="26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SE není dosud legislativně definována ani formálně </a:t>
            </a:r>
          </a:p>
          <a:p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ustanovena.</a:t>
            </a:r>
          </a:p>
          <a:p>
            <a:endParaRPr lang="cs-CZ" sz="26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 vládní politika spoléhá na sílu volného trhu</a:t>
            </a:r>
          </a:p>
          <a:p>
            <a:pPr>
              <a:buFont typeface="Arial" pitchFamily="34" charset="0"/>
              <a:buChar char="•"/>
            </a:pP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nedůvěra v družstva a spolky /předchozí režim/</a:t>
            </a:r>
          </a:p>
          <a:p>
            <a:pPr>
              <a:buFont typeface="Arial" pitchFamily="34" charset="0"/>
              <a:buChar char="•"/>
            </a:pP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vysoká závislost organizací v sociální oblasti na státu</a:t>
            </a:r>
          </a:p>
          <a:p>
            <a:pPr>
              <a:buFont typeface="Arial" pitchFamily="34" charset="0"/>
              <a:buChar char="•"/>
            </a:pP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závislost na dotační politice a darech</a:t>
            </a:r>
          </a:p>
          <a:p>
            <a:pPr>
              <a:buFont typeface="Arial" pitchFamily="34" charset="0"/>
              <a:buChar char="•"/>
            </a:pP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podmínky nutí organizace 3 sektoru přizpůsobovat </a:t>
            </a:r>
          </a:p>
          <a:p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  činnost možnostem získat finanční prostředky</a:t>
            </a:r>
          </a:p>
          <a:p>
            <a:pPr>
              <a:buFont typeface="Arial" pitchFamily="34" charset="0"/>
              <a:buChar char="•"/>
            </a:pP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legislativní nedostatky</a:t>
            </a:r>
          </a:p>
          <a:p>
            <a:pPr>
              <a:buFont typeface="Arial" pitchFamily="34" charset="0"/>
              <a:buChar char="•"/>
            </a:pP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všeobecný nedostatek důvěry v solidární jednání</a:t>
            </a:r>
          </a:p>
          <a:p>
            <a:pPr>
              <a:buFont typeface="Arial" pitchFamily="34" charset="0"/>
              <a:buChar char="•"/>
            </a:pP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600" b="1" dirty="0" smtClean="0">
                <a:solidFill>
                  <a:schemeClr val="accent1">
                    <a:lumMod val="50000"/>
                  </a:schemeClr>
                </a:solidFill>
              </a:rPr>
              <a:t>problém mobilizace zdrojů /lidských i finančních/</a:t>
            </a:r>
            <a:endParaRPr lang="cs-CZ" sz="2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76672"/>
            <a:ext cx="8574848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Rozdělení subjektů SE podle právně/institucionálního</a:t>
            </a:r>
          </a:p>
          <a:p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přístupu</a:t>
            </a:r>
          </a:p>
          <a:p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Právní formy organizací OS /</a:t>
            </a:r>
            <a:r>
              <a:rPr lang="cs-CZ" sz="2400" b="1" dirty="0" err="1" smtClean="0">
                <a:solidFill>
                  <a:schemeClr val="accent1">
                    <a:lumMod val="50000"/>
                  </a:schemeClr>
                </a:solidFill>
              </a:rPr>
              <a:t>ops</a:t>
            </a: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, os, CPO, N a NF/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Družstva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Obchodní společnosti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OSVČ ze znevýhodněných sociálních skupin</a:t>
            </a:r>
          </a:p>
          <a:p>
            <a:pPr marL="457200" indent="-457200">
              <a:buFont typeface="+mj-lt"/>
              <a:buAutoNum type="arabicPeriod"/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/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Sociální prospěch – SO jsou zakládány dobrovolně občany</a:t>
            </a:r>
          </a:p>
          <a:p>
            <a:pPr marL="457200" indent="-457200"/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s demokratickým rozhodováním. Zapojují se do řízení jak </a:t>
            </a:r>
          </a:p>
          <a:p>
            <a:pPr marL="457200" indent="-457200"/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zaměstnanci  tak i dobrovolníci. Subjekty SE přispívají</a:t>
            </a:r>
          </a:p>
          <a:p>
            <a:pPr marL="457200" indent="-457200"/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k veřejnému prospěchu. Uspokojují potřeby společnosti </a:t>
            </a:r>
          </a:p>
          <a:p>
            <a:pPr marL="457200" indent="-457200"/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nebo jednotlivých sociálních skupin.</a:t>
            </a:r>
          </a:p>
          <a:p>
            <a:pPr marL="457200" indent="-457200"/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Ekonomický prospěch – zisk je užíván pouze k vlastnímu</a:t>
            </a:r>
          </a:p>
          <a:p>
            <a:pPr marL="457200" indent="-457200"/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rozvoji a pro místní potřeby. Činnost musí být soustavná </a:t>
            </a:r>
          </a:p>
          <a:p>
            <a:pPr marL="457200" indent="-457200"/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a dlouhodobá. </a:t>
            </a: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620688"/>
            <a:ext cx="89644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Sociální charakteristiky:</a:t>
            </a:r>
          </a:p>
          <a:p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aktivita prospívající společnosti /oblast sociální,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zdraví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vzdělávání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a kultury/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rozhodování není založeno na vlastnictví kapitálu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demokratický styl řízení/i se zapojením partnerů/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sociální podnik nerozděluje zisk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cílem není zisk maximalizovat</a:t>
            </a:r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</TotalTime>
  <Words>400</Words>
  <Application>Microsoft Office PowerPoint</Application>
  <PresentationFormat>Předvádění na obrazovce (4:3)</PresentationFormat>
  <Paragraphs>82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Tok</vt:lpstr>
      <vt:lpstr>Sociální ekonomika v ČR</vt:lpstr>
      <vt:lpstr>Snímek 2</vt:lpstr>
      <vt:lpstr>Snímek 3</vt:lpstr>
      <vt:lpstr>Snímek 4</vt:lpstr>
      <vt:lpstr>Snímek 5</vt:lpstr>
      <vt:lpstr>Snímek 6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ekonomika v ČR</dc:title>
  <dc:creator>hnizdil</dc:creator>
  <cp:lastModifiedBy>hnizdil</cp:lastModifiedBy>
  <cp:revision>6</cp:revision>
  <dcterms:created xsi:type="dcterms:W3CDTF">2011-03-28T06:58:19Z</dcterms:created>
  <dcterms:modified xsi:type="dcterms:W3CDTF">2011-05-10T09:01:46Z</dcterms:modified>
</cp:coreProperties>
</file>