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645283-100D-4D49-AC84-6EAA8552D679}" type="datetimeFigureOut">
              <a:rPr lang="cs-CZ" smtClean="0"/>
              <a:pPr/>
              <a:t>2.5.2011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78497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>
                <a:solidFill>
                  <a:srgbClr val="C00000"/>
                </a:solidFill>
              </a:rPr>
              <a:t>Sociální ekonomika v ČR</a:t>
            </a:r>
          </a:p>
          <a:p>
            <a:endParaRPr lang="cs-CZ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v ČR třetí sektor tradičně spojován s občanským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sektorem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omezené užívání názvu sociální ekonomika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 obsahu SE panuje všeobecně nízké povědomí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SE a SP v ČR existují /nejsou formálně definované a chybí legislativa 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Praha r.2002 Světová konference o sociální ekonomice</a:t>
            </a:r>
          </a:p>
          <a:p>
            <a:endParaRPr lang="cs-CZ" sz="1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C00000"/>
                </a:solidFill>
              </a:rPr>
              <a:t>SE není založena na kapitálu, ale na participativní demokracii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C00000"/>
                </a:solidFill>
              </a:rPr>
              <a:t>Cílem SE není zisk, ale vzájemná solidarita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C00000"/>
                </a:solidFill>
              </a:rPr>
              <a:t>SE významně přispívá k začleňování znevýhodněných osob do společnosti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363915"/>
            <a:ext cx="882047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Pokud zakladatel vkládá majetek nebo finanční vklad, dokládá se prohlášení správce vkladu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 doby zápisu jedná za OPS zakladatel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 3 měsíců od zápisu má OPS možnost odmítnout závazky zakladatele, které by bránily naplnění účelu</a:t>
            </a:r>
          </a:p>
          <a:p>
            <a:pPr marL="514350" indent="-514350">
              <a:buFont typeface="+mj-lt"/>
              <a:buAutoNum type="arabicPeriod" startAt="7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rgbClr val="C00000"/>
                </a:solidFill>
              </a:rPr>
              <a:t>ORGÁNY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Ředitel = statutární orgán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Správní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Dozorčí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Poradní a iniciační orgány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Ředitele jmenuje a odvolává správní rada</a:t>
            </a:r>
          </a:p>
          <a:p>
            <a:pPr marL="514350" indent="-514350"/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nesmí být členem SR a DR, má poradní hlas, funkci vykonává ve smluvním poměru/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7945" y="404664"/>
            <a:ext cx="900605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Správní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Je kolektivním orgánem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Dohlíží na zachování účelu a hospodaření s majetkem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Rozhoduje a schvaluje- rozpočet, závěrka, výroční zpráva, jmenuje a odvolává ředitele, zrušuje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SR má min. 3 členy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Funkční období je 3-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leté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a volí se i opakovaně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Člen SR je pouze FO a max. 1/3 členů SR je s OPS v pracovněprávním vztahu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Vydává předchozí souhlas k právním úkonům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Schvaluje – rozpočet, účetní uzávěrku, výroční zprávu, předmět doplňkových činností, změnu statutu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Rozhoduje – zrušení OPS, přechodu práv a povinností, převodu likvidačního zůstatku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8856984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DOZORČÍ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Je kontrolním orgánem OPS /kontroluje hospodaření s majetkem, ale i poslání a náplň činnosti/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Upozorňuje a úkoluje SR a ředitele, informuje zakladatele o nedostatcích a porušeních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Má min. 3 členy na 3-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leté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období, člen DR nesmí být členem SR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rgbClr val="C00000"/>
                </a:solidFill>
              </a:rPr>
              <a:t>ÚČETNICTVÍ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Vedou se povinně odděleně náklady a výnosy z obecně prospěšných služeb, z doplňkové činnosti a dalších ekonomických činností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otace z veřejného rozpočtu vyšší než </a:t>
            </a:r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</a:rPr>
              <a:t>1,0 mil.Kč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/za účetní období/ = závěrku ověřuje AUDITOR 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1" y="404664"/>
            <a:ext cx="878497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VÝROČNÍ ZPRÁVA</a:t>
            </a:r>
          </a:p>
          <a:p>
            <a:pPr marL="514350" indent="-514350"/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/§ 20 ZOPS – je stanovena povinnost vypracování a zveřejnění výroční zprávy/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Činnosti OPS a jejich zhodnocení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Lidské zdroje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Výnosy podle zdrojů a dle činností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Vývoj a stav fondů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Stav a struktura majetku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Objem a členění nákladů dle činností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Údaje o mzdě ředitele a odměnách SR, DR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Změny v zakládací listině, ve složení orgánů a osobě ředitele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1" y="404664"/>
            <a:ext cx="878497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EKONOMICKÉ ČINNOSTI OPS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primárně poskytuje obecně prospěšné služby a sama služba není v ZOPS definována /činnost uspokojující určitou potřebu, jejímž výsledkem je efekt pro uživatele služby, ne zisk !!/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ekonomické činnosti jsou poskytovány za úplatu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podnikání je chápáno /dle § 2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ObchZ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 jako činnost vykonávaná vlastním jménem, soustavně, na vlastní odpovědnost a za účelem dosažení zisku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pokud OPS vytvoří zisk nesmí ho použít ku prospěchu zakladatelů, ředitele, členů orgánů nebo zaměstnanců</a:t>
            </a: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78497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OBECNĚ PROSPĚŠNÉ SLUŽBY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ZOPS neurčuje, které služby to jsou a rozhodnutí je ponecháno v pravomoci soudů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Podmínka – služby za předem stanovených a pro všechny stejných podmínek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Oblasti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– školy, sociální služby, kultura, zdravotnictví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Podmínky poskytování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se zapisují do zakládací listiny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Pokud je k poskytování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nutno zvláštní oprávnění, je potřeba ho doložit a prokázat 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455/1991Sb. Živnostenský zákon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160/1992Sb. O zdravotní péči v NZZ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561/204Sb. Školský zákon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108/2006Sb. O sociálních službách</a:t>
            </a: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88640"/>
            <a:ext cx="889248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jsou poskytovány za „nákladové ceny“, potom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není nutné žádat zvláštní povolení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služby můžeme poskytovat i s úmyslem vytvoření  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zisku /vykazuje znaky živnostenského podnikání/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důležitý je úmysl zisk vytvářet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pokud při poskytování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náhodou zisk vznikne,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nejedná se o živnostenské podnikání</a:t>
            </a: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rgbClr val="C00000"/>
                </a:solidFill>
              </a:rPr>
              <a:t>DOPLŇKOVÁ ČINNOST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§ 17 ZOPS – za podmínky lepšího a hospodárnějšího využití prostředků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Pod pojmem „prostředky“ sumarizujeme majetkové, nemajetkové i lidské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Provádíme je za úplatu a zisk je zdrojem pro krytí nákladů na provoz OPS a činnost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3" y="260648"/>
            <a:ext cx="89644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DALŠÍ EKONOMICKÉ ČINNOSTI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OPS nemůže mít /na rozdíl např. od nadace/ podíl na podnikání jiných osob, ani nemůže být tichým společníkem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Oddělené účetnictví zobrazuje, kolik prostředků je věnováno na hlavní činnost /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Pronájem majetku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a nemovitostí, které OPS nepotřebuje – za účelem zisku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Fundraising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– získávání dárců a sponzorů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	Sponzorem je ten, kdo OPS poskytne jakýkoli příspěvek, za který požaduje, aby OPS jako protislužbu vyvíjela aktivitu na zviditelnění sponzora.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887" y="260648"/>
            <a:ext cx="9075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ROLE OPS PŘI POSKYTOVÁNÍ </a:t>
            </a:r>
            <a:r>
              <a:rPr lang="cs-CZ" sz="2800" b="1" smtClean="0">
                <a:solidFill>
                  <a:srgbClr val="C00000"/>
                </a:solidFill>
              </a:rPr>
              <a:t>SOCIÁLNÍCH SLUŽEB</a:t>
            </a:r>
          </a:p>
          <a:p>
            <a:endParaRPr lang="cs-CZ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712968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Tradice solidarity a svépomoci</a:t>
            </a:r>
          </a:p>
          <a:p>
            <a:pPr>
              <a:buFontTx/>
              <a:buChar char="-"/>
            </a:pPr>
            <a:r>
              <a:rPr lang="cs-CZ" sz="3200" b="1" dirty="0" smtClean="0">
                <a:solidFill>
                  <a:srgbClr val="C00000"/>
                </a:solidFill>
              </a:rPr>
              <a:t>spolková činnost a družstevnictví</a:t>
            </a:r>
          </a:p>
          <a:p>
            <a:endParaRPr lang="cs-CZ" sz="1400" b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ČR má dostatek předpokladů pro přijetí koncepce 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SE díky kulturně historickým kořenům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/solidarita, vzájemnost, spolky, družstva, nadace/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významní představitelé myšlenek solidarity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František Cyril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Kampelík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/1805 – 1872/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František Ladislav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Chleborad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/1839 – 1911/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Karel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Engliš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/1880 – 1961/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T.G. Masaryk /1850 – 1937/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podpora zakládání občanských a církevních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organizací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r. 1871 v ČR celkem 325 občanských spolků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1" y="404664"/>
            <a:ext cx="871296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Svépomocné hnutí v 19.století </a:t>
            </a:r>
          </a:p>
          <a:p>
            <a:endParaRPr lang="cs-CZ" sz="1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pražský spolek „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Oul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“ /povznesení národa, zvláště nemajetných vrstev/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„Kampeličky“ občanské záložny a pojišťovny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podnikatelské tovaryšství = družstevnictví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/zásobny, jídelny,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stavebny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, záložny/</a:t>
            </a:r>
          </a:p>
          <a:p>
            <a:r>
              <a:rPr lang="cs-CZ" sz="2800" b="1" dirty="0" smtClean="0">
                <a:solidFill>
                  <a:srgbClr val="C00000"/>
                </a:solidFill>
              </a:rPr>
              <a:t>Prvotním cílem není akumulace kapitálu !!</a:t>
            </a:r>
          </a:p>
          <a:p>
            <a:endParaRPr lang="cs-CZ" sz="1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K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Engliš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– solidarita věcná a osobní</a:t>
            </a:r>
          </a:p>
          <a:p>
            <a:endParaRPr lang="cs-CZ" sz="1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rgbClr val="C00000"/>
                </a:solidFill>
              </a:rPr>
              <a:t>„ … teologicky z účelu života, zdraví a kultury národa plyne rozdělování práce podle únosnosti a statků podle potřebnosti, pozitivní pomoc silnějších slabším, vztah mezi lidmi takový, jako by sami sebe milovali … „</a:t>
            </a:r>
            <a:endParaRPr lang="cs-CZ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9" y="332656"/>
            <a:ext cx="864096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Tradice spolkové a družstevní činnosti</a:t>
            </a:r>
          </a:p>
          <a:p>
            <a:endParaRPr lang="cs-CZ" sz="1400" b="1" dirty="0">
              <a:solidFill>
                <a:srgbClr val="C00000"/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Zákon  134/1867 Sb. o právě spolčovacím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/s malými úpravami platný až do r.1951/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svépomocné spolky výrobních, spotřebních a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dělnických družstev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s rozvojem kapitalismu vzniká i bohatá vrstva obyvatel z nichž mnozí byli významnými mecenáši a filantropy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/arch. Josef Hlávka – ČAV, nadace Nadání …,       Alois Oliva – Olivova nadace, Průmyslová jednota/</a:t>
            </a: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Zák. č.70/1873 – o výdělkových a hospodářských družstev – sdružení osob ke společné hospodářské činnosti /neexistence českých bank = záložny/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864096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Konec 1.světové války – rozvoj charitativních, humanitárních  a dobročinných spolků.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Rozvoj studentských spolků, sportovních klubů, spolky národnostních menšin, …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Rozvoj nadací na podporu – církví, kostelů, škol, nemocnic, chudobinců, … </a:t>
            </a:r>
            <a:r>
              <a:rPr lang="cs-CZ" sz="2800" b="1" dirty="0" smtClean="0">
                <a:solidFill>
                  <a:srgbClr val="C00000"/>
                </a:solidFill>
              </a:rPr>
              <a:t>= veřejně prospěšné cíle</a:t>
            </a:r>
          </a:p>
          <a:p>
            <a:endParaRPr lang="cs-CZ" sz="1200" b="1" dirty="0">
              <a:solidFill>
                <a:srgbClr val="C00000"/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R.1948 – budování a rozvoj spolků není žádoucí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Změna spolků na „společenské organizace“ a organizací „národní fronty“ /Ústřední svaz družstev, Jednota, Družstvo invalidů, …, zahrádkáři, včelaři, SVAZARM, …</a:t>
            </a:r>
          </a:p>
          <a:p>
            <a:endParaRPr lang="cs-CZ" sz="1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 r.1989 následuje rychlá obnova spolkové i nadační činnosti.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76672"/>
            <a:ext cx="856895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Obecně prospěšná společnost – o.p.s.</a:t>
            </a:r>
          </a:p>
          <a:p>
            <a:endParaRPr lang="cs-CZ" sz="1400" b="1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právnická osoba, jejímž hlavním posláním je poskytování obecně prospěšných služeb /zák. č.248/1995 Sb./ a novela z r.2010 /zák.č.231/2010 Sb./</a:t>
            </a:r>
          </a:p>
          <a:p>
            <a:pPr>
              <a:buFontTx/>
              <a:buChar char="-"/>
            </a:pP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OPS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je založena podle zákona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oskytuje  služby za předem stanovených a pro všechny uživatele stejných podmínek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HV /zisk/ nesmí být použit ve prospěch zakladatelů, členů orgánů nebo zaměstnanců a musí být použit na poskytování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8784977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Založení OPS</a:t>
            </a:r>
          </a:p>
          <a:p>
            <a:endParaRPr lang="cs-CZ" b="1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vznik je vázán na rozhodnutí rejstříkového soudu</a:t>
            </a:r>
          </a:p>
          <a:p>
            <a:pPr>
              <a:buFontTx/>
              <a:buChar char="-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zakladatel může být FO, PO, obce, stát /ČR/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/může být i více zakladatelů/</a:t>
            </a:r>
          </a:p>
          <a:p>
            <a:endParaRPr lang="cs-CZ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Práva zakladatele: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Jmenování členů správní rady /statutární orgán/, dozorčí rady /kontrolní orgán/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Může změnit nebo zrušit rozhodnutí správní rady o zrušení OPS</a:t>
            </a:r>
          </a:p>
          <a:p>
            <a:pPr marL="514350" indent="-514350">
              <a:buFont typeface="+mj-lt"/>
              <a:buAutoNum type="arabicPeriod"/>
            </a:pP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   Vklad do OPS: není stanovena podmínka finančního nebo majetkového vkladu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9" y="476672"/>
            <a:ext cx="86409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Zakládací listina OPS: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Název, sídlo, IČ zakladatele, RČ, trvalý pobyt, datum narození, …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Název a sídlo OPS /musí obsahovat o.p.s./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Druh obecně prospěšných služeb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Podmínky poskytování /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Doba na kterou se společnost zakládá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Identifikace členů správní rady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Identifikace ředitele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Identifikace členů dozorčí rady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Hodnotu a označení majetkových vkladů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Možnosti a způsoby odměňování členů orgánů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Podmínky změn druhu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Způsoby jednání a volby, důvody odvolání</a:t>
            </a:r>
          </a:p>
          <a:p>
            <a:pPr marL="514350" indent="-514350">
              <a:buFont typeface="+mj-lt"/>
              <a:buAutoNum type="arabicPeriod"/>
            </a:pP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71296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Vznik OPS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vzniká dnem zápisu do rejstříku OPS /vedou rejstříkové soudy – Městský soud Praha a KS/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návrh na zápis musí být podán do 90 dnů od založení, tj. po podpisu smlouvy nebo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zakl.listiny</a:t>
            </a: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rgbClr val="C00000"/>
                </a:solidFill>
              </a:rPr>
              <a:t>K návrhu na zápis se dokládá: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Z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akládací listina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Doklady dokazující splnění podmínek stanovených ZOPS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 případě PO doklad o existenci a IČ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Sídlo, výpis z KN a souhlas majitele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Ředitel a členové SR a DR výpis z RT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Doklady ke splnění zvláštních podmínek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</TotalTime>
  <Words>1386</Words>
  <Application>Microsoft Office PowerPoint</Application>
  <PresentationFormat>Předvádění na obrazovce (4:3)</PresentationFormat>
  <Paragraphs>174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Tok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Wendy</dc:creator>
  <cp:lastModifiedBy>hnizdil</cp:lastModifiedBy>
  <cp:revision>9</cp:revision>
  <dcterms:created xsi:type="dcterms:W3CDTF">2011-04-11T04:36:12Z</dcterms:created>
  <dcterms:modified xsi:type="dcterms:W3CDTF">2011-05-02T08:03:10Z</dcterms:modified>
</cp:coreProperties>
</file>