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15.5.2011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15.5.2011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Je%C5%BE%C3%AD%C5%A1_Kristus" TargetMode="External"/><Relationship Id="rId7" Type="http://schemas.openxmlformats.org/officeDocument/2006/relationships/hyperlink" Target="http://cs.wikipedia.org/wiki/Eucharistie" TargetMode="External"/><Relationship Id="rId2" Type="http://schemas.openxmlformats.org/officeDocument/2006/relationships/hyperlink" Target="http://slovnik.seznam.cz/?q=Abendessen&amp;lang=de_cz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s.wikipedia.org/wiki/Sv%C3%A1tost" TargetMode="External"/><Relationship Id="rId5" Type="http://schemas.openxmlformats.org/officeDocument/2006/relationships/hyperlink" Target="http://cs.wikipedia.org/wiki/Evangelium" TargetMode="External"/><Relationship Id="rId4" Type="http://schemas.openxmlformats.org/officeDocument/2006/relationships/hyperlink" Target="http://cs.wikipedia.org/wiki/Pesach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lovnik.seznam.cz/?q=fale%C5%A1n%C3%BD%20jako%20Jid%C3%A1%C5%A1&amp;lang=cz_de" TargetMode="External"/><Relationship Id="rId2" Type="http://schemas.openxmlformats.org/officeDocument/2006/relationships/hyperlink" Target="http://slovnik.seznam.cz/?q=Oster%20(~)&amp;lang=de_c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://slovnik.seznam.cz/?q=falsch%20wie%20Judas%20sein&amp;lang=de_cz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reni.cz/prihlaseni/?continue=http://recepty.vareni.cz/velikonocni-jidase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recepty.vareni.cz/vyhledavani/pokrocile/?ingredience=mleko" TargetMode="External"/><Relationship Id="rId3" Type="http://schemas.openxmlformats.org/officeDocument/2006/relationships/hyperlink" Target="http://recepty.vareni.cz/vyhledavani/pokrocile/?ingredience=hladka+mouka" TargetMode="External"/><Relationship Id="rId7" Type="http://schemas.openxmlformats.org/officeDocument/2006/relationships/hyperlink" Target="http://recepty.vareni.cz/vyhledavani/pokrocile/?ingredience=spetka+soli" TargetMode="External"/><Relationship Id="rId2" Type="http://schemas.openxmlformats.org/officeDocument/2006/relationships/hyperlink" Target="http://recepty.vareni.cz/vyhledavani/pokrocile/?ingredience=me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ecepty.vareni.cz/vyhledavani/pokrocile/?ingredience=zloutky" TargetMode="External"/><Relationship Id="rId5" Type="http://schemas.openxmlformats.org/officeDocument/2006/relationships/hyperlink" Target="http://recepty.vareni.cz/vyhledavani/pokrocile/?ingredience=maslo+nebo+rostlinny+tuk" TargetMode="External"/><Relationship Id="rId4" Type="http://schemas.openxmlformats.org/officeDocument/2006/relationships/hyperlink" Target="http://recepty.vareni.cz/vyhledavani/pokrocile/?ingredience=citron" TargetMode="External"/><Relationship Id="rId9" Type="http://schemas.openxmlformats.org/officeDocument/2006/relationships/hyperlink" Target="http://recepty.vareni.cz/vyhledavani/pokrocile/?ingredience=piskovy+cuk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lovnik.seznam.cz/?q=Verrat&amp;lang=de_cz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643073"/>
          </a:xfrm>
        </p:spPr>
        <p:txBody>
          <a:bodyPr/>
          <a:lstStyle/>
          <a:p>
            <a:r>
              <a:rPr lang="cs-CZ" dirty="0" smtClean="0"/>
              <a:t>Večeře- </a:t>
            </a:r>
            <a:r>
              <a:rPr lang="cs-CZ" dirty="0" err="1" smtClean="0">
                <a:hlinkClick r:id="rId2"/>
              </a:rPr>
              <a:t>Abendessen</a:t>
            </a:r>
            <a:r>
              <a:rPr lang="cs-CZ" dirty="0" smtClean="0">
                <a:hlinkClick r:id="rId2"/>
              </a:rPr>
              <a:t>, </a:t>
            </a:r>
            <a:r>
              <a:rPr lang="cs-CZ" dirty="0" err="1" smtClean="0">
                <a:hlinkClick r:id="rId2"/>
              </a:rPr>
              <a:t>das</a:t>
            </a:r>
            <a:r>
              <a:rPr lang="cs-CZ" dirty="0" smtClean="0"/>
              <a:t> 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1857364"/>
            <a:ext cx="7500990" cy="4214842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Poslední večeře znamená důležitou událost ze života </a:t>
            </a:r>
            <a:r>
              <a:rPr lang="cs-CZ" b="1" dirty="0" smtClean="0">
                <a:hlinkClick r:id="rId3" tooltip="Ježíš Kristus"/>
              </a:rPr>
              <a:t>Ježíše Krista</a:t>
            </a:r>
            <a:r>
              <a:rPr lang="cs-CZ" b="1" dirty="0" smtClean="0"/>
              <a:t>, který den před svým umučením slavil se svými učedníky velikonoční slavnost </a:t>
            </a:r>
            <a:r>
              <a:rPr lang="cs-CZ" b="1" dirty="0" smtClean="0">
                <a:hlinkClick r:id="rId4" tooltip="Pesach"/>
              </a:rPr>
              <a:t>Pesach</a:t>
            </a:r>
            <a:r>
              <a:rPr lang="cs-CZ" b="1" dirty="0" smtClean="0"/>
              <a:t>. Při této večeři, která je vylíčena </a:t>
            </a:r>
            <a:r>
              <a:rPr lang="cs-CZ" b="1" dirty="0" err="1" smtClean="0"/>
              <a:t>v</a:t>
            </a:r>
            <a:r>
              <a:rPr lang="cs-CZ" b="1" dirty="0" err="1" smtClean="0">
                <a:hlinkClick r:id="rId5" tooltip="Evangelium"/>
              </a:rPr>
              <a:t>evangeliích</a:t>
            </a:r>
            <a:r>
              <a:rPr lang="cs-CZ" b="1" dirty="0" smtClean="0"/>
              <a:t>, jim rozděloval chléb a víno jako „své tělo a svou krev“ a přikázal jim, aby to opakovali na jeho památku. Tak vzniklo křesťanské slavení a </a:t>
            </a:r>
            <a:r>
              <a:rPr lang="cs-CZ" b="1" dirty="0" smtClean="0">
                <a:hlinkClick r:id="rId6" tooltip="Svátost"/>
              </a:rPr>
              <a:t>svátost</a:t>
            </a:r>
            <a:r>
              <a:rPr lang="cs-CZ" b="1" dirty="0" smtClean="0"/>
              <a:t> </a:t>
            </a:r>
            <a:r>
              <a:rPr lang="cs-CZ" b="1" dirty="0" smtClean="0">
                <a:hlinkClick r:id="rId7" tooltip="Eucharistie"/>
              </a:rPr>
              <a:t>eucharistie</a:t>
            </a:r>
            <a:r>
              <a:rPr lang="cs-CZ" b="1" dirty="0" smtClean="0"/>
              <a:t>.</a:t>
            </a:r>
            <a:r>
              <a:rPr lang="de-DE" b="1" dirty="0" smtClean="0"/>
              <a:t> </a:t>
            </a:r>
            <a:endParaRPr lang="cs-CZ" b="1" dirty="0" smtClean="0"/>
          </a:p>
          <a:p>
            <a:endParaRPr lang="cs-CZ" b="1" dirty="0" smtClean="0"/>
          </a:p>
          <a:p>
            <a:r>
              <a:rPr lang="de-DE" b="1" dirty="0" smtClean="0"/>
              <a:t>Das Abendmahl ist ein wichtiges Ereignis im Leben von Jesus Christus, dem Tag vor seinem Leiden und seinen Jüngern </a:t>
            </a:r>
            <a:r>
              <a:rPr lang="de-DE" b="1" dirty="0" err="1" smtClean="0"/>
              <a:t>dasPascha</a:t>
            </a:r>
            <a:r>
              <a:rPr lang="de-DE" b="1" dirty="0" smtClean="0"/>
              <a:t> Osterfest gefeiert. An diesem Abend, was in den </a:t>
            </a:r>
            <a:r>
              <a:rPr lang="de-DE" b="1" dirty="0" err="1" smtClean="0"/>
              <a:t>Evangeliendargestellt</a:t>
            </a:r>
            <a:r>
              <a:rPr lang="de-DE" b="1" dirty="0" smtClean="0"/>
              <a:t> wird, verteilt </a:t>
            </a:r>
            <a:r>
              <a:rPr lang="cs-CZ" b="1" dirty="0" err="1" smtClean="0"/>
              <a:t>er</a:t>
            </a:r>
            <a:r>
              <a:rPr lang="de-DE" b="1" dirty="0" smtClean="0"/>
              <a:t> Brot und Wein als "</a:t>
            </a:r>
            <a:r>
              <a:rPr lang="de-DE" b="1" dirty="0" smtClean="0"/>
              <a:t>seinen </a:t>
            </a:r>
            <a:r>
              <a:rPr lang="de-DE" b="1" dirty="0" smtClean="0"/>
              <a:t>Leib und </a:t>
            </a:r>
            <a:r>
              <a:rPr lang="de-DE" b="1" dirty="0" smtClean="0"/>
              <a:t>sein</a:t>
            </a:r>
            <a:r>
              <a:rPr lang="cs-CZ" b="1" dirty="0" smtClean="0"/>
              <a:t> </a:t>
            </a:r>
            <a:r>
              <a:rPr lang="de-DE" b="1" dirty="0" smtClean="0"/>
              <a:t>Blut</a:t>
            </a:r>
            <a:r>
              <a:rPr lang="de-DE" b="1" dirty="0" smtClean="0"/>
              <a:t>" und befahl ihnen, </a:t>
            </a:r>
            <a:r>
              <a:rPr lang="cs-CZ" b="1" dirty="0" smtClean="0"/>
              <a:t>S</a:t>
            </a:r>
            <a:r>
              <a:rPr lang="de-DE" b="1" dirty="0" err="1" smtClean="0"/>
              <a:t>ie</a:t>
            </a:r>
            <a:r>
              <a:rPr lang="de-DE" b="1" dirty="0" smtClean="0"/>
              <a:t> in seinem Gedächtnis zu </a:t>
            </a:r>
            <a:r>
              <a:rPr lang="de-DE" b="1" dirty="0" err="1" smtClean="0"/>
              <a:t>wiederholen.Dies</a:t>
            </a:r>
            <a:r>
              <a:rPr lang="de-DE" b="1" dirty="0" smtClean="0"/>
              <a:t> ist, wie die christliche Feier der Eucharistie und dem Sakrament.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170" name="Picture 2" descr="C:\Users\Tom\Desktop\jidas-iskariotsk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0991" y="357166"/>
            <a:ext cx="8191557" cy="61436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Velikonoční </a:t>
            </a:r>
            <a:r>
              <a:rPr lang="cs-CZ" b="1" dirty="0" err="1" smtClean="0"/>
              <a:t>jidáše</a:t>
            </a:r>
            <a:r>
              <a:rPr lang="cs-CZ" b="1" dirty="0" smtClean="0"/>
              <a:t>-</a:t>
            </a:r>
            <a:r>
              <a:rPr lang="cs-CZ" dirty="0" err="1" smtClean="0">
                <a:hlinkClick r:id="rId2"/>
              </a:rPr>
              <a:t>Oster</a:t>
            </a:r>
            <a:r>
              <a:rPr lang="cs-CZ" dirty="0" err="1" smtClean="0"/>
              <a:t>Judas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>
                <a:hlinkClick r:id="rId3"/>
              </a:rPr>
              <a:t>falešný jako Jidáš</a:t>
            </a:r>
            <a:r>
              <a:rPr lang="cs-CZ" dirty="0" smtClean="0"/>
              <a:t>-</a:t>
            </a:r>
            <a:r>
              <a:rPr lang="cs-CZ" dirty="0" err="1" smtClean="0">
                <a:hlinkClick r:id="rId4"/>
              </a:rPr>
              <a:t>falsch</a:t>
            </a:r>
            <a:r>
              <a:rPr lang="cs-CZ" dirty="0" smtClean="0">
                <a:hlinkClick r:id="rId4"/>
              </a:rPr>
              <a:t> </a:t>
            </a:r>
            <a:r>
              <a:rPr lang="cs-CZ" dirty="0" err="1" smtClean="0">
                <a:hlinkClick r:id="rId4"/>
              </a:rPr>
              <a:t>wie</a:t>
            </a:r>
            <a:r>
              <a:rPr lang="cs-CZ" dirty="0" smtClean="0">
                <a:hlinkClick r:id="rId4"/>
              </a:rPr>
              <a:t> </a:t>
            </a:r>
            <a:r>
              <a:rPr lang="cs-CZ" dirty="0" err="1" smtClean="0">
                <a:hlinkClick r:id="rId4"/>
              </a:rPr>
              <a:t>Judas</a:t>
            </a:r>
            <a:r>
              <a:rPr lang="cs-CZ" dirty="0" smtClean="0">
                <a:hlinkClick r:id="rId4"/>
              </a:rPr>
              <a:t> </a:t>
            </a:r>
            <a:r>
              <a:rPr lang="cs-CZ" dirty="0" err="1" smtClean="0">
                <a:hlinkClick r:id="rId4"/>
              </a:rPr>
              <a:t>sein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8194" name="Picture 2" descr="C:\Users\Tom\Desktop\recept-2661-531a09ae11b541455c2d7462921e13b9--c190xc19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28794" y="1428736"/>
            <a:ext cx="4881584" cy="4881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218" name="Picture 2" descr="C:\Users\Tom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57166"/>
            <a:ext cx="8096296" cy="6072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42" name="Picture 2" descr="C:\Users\Tom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7"/>
            <a:ext cx="8296316" cy="6222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1266" name="Picture 2" descr="C:\Users\Tom\Desktop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14290"/>
            <a:ext cx="7358107" cy="3679056"/>
          </a:xfrm>
          <a:prstGeom prst="rect">
            <a:avLst/>
          </a:prstGeom>
          <a:noFill/>
        </p:spPr>
      </p:pic>
      <p:pic>
        <p:nvPicPr>
          <p:cNvPr id="11267" name="Picture 3" descr="C:\Users\Tom\Desktop\NH371b4d_DSC_60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667107"/>
            <a:ext cx="4786340" cy="3190893"/>
          </a:xfrm>
          <a:prstGeom prst="rect">
            <a:avLst/>
          </a:prstGeom>
          <a:noFill/>
        </p:spPr>
      </p:pic>
      <p:pic>
        <p:nvPicPr>
          <p:cNvPr id="11268" name="Picture 4" descr="C:\Users\Tom\Desktop\images (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2786058"/>
            <a:ext cx="3143272" cy="40176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Velikonoční </a:t>
            </a:r>
            <a:r>
              <a:rPr lang="cs-CZ" b="1" dirty="0" err="1" smtClean="0"/>
              <a:t>jidáše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Vytvoříme si kvásek: Ve 100 ml vlažného mléka rozmícháme droždí s jednou lžící cukru a lžící mouky, necháme to přikryté ubrouskem kynout 5-10 minut. Změklý tuk utřeme se žloutky a medem do pěny. Postupně vmícháme </a:t>
            </a:r>
            <a:r>
              <a:rPr lang="cs-CZ" dirty="0" err="1" smtClean="0"/>
              <a:t>prosátou</a:t>
            </a:r>
            <a:r>
              <a:rPr lang="cs-CZ" dirty="0" smtClean="0"/>
              <a:t> mouku, zbylé mléko, kvásek, nastrouhanou citronovou kůru a sůl. Vypracujeme těsto a necháme ho 40 – 60 min kynout. Z těsta oddělujeme kousky a vyválíme z nich válečky, které stočíme do tvaru spirály. Klademe je na tukem vymazaný plech a necháme ještě 15 min kynout. Jidáše vložíme do předehřáté trouby na 200°C a pečeme 20 minut dozlatova. Ještě horké </a:t>
            </a:r>
            <a:r>
              <a:rPr lang="cs-CZ" dirty="0" err="1" smtClean="0"/>
              <a:t>jidáše</a:t>
            </a:r>
            <a:r>
              <a:rPr lang="cs-CZ" dirty="0" smtClean="0"/>
              <a:t> potřeme medem.</a:t>
            </a:r>
          </a:p>
          <a:p>
            <a:r>
              <a:rPr lang="cs-CZ" b="1" dirty="0" smtClean="0">
                <a:hlinkClick r:id="rId2" tooltip="Uložit recept do kuchařky"/>
              </a:rPr>
              <a:t/>
            </a:r>
            <a:br>
              <a:rPr lang="cs-CZ" b="1" dirty="0" smtClean="0">
                <a:hlinkClick r:id="rId2" tooltip="Uložit recept do kuchařky"/>
              </a:rPr>
            </a:br>
            <a:r>
              <a:rPr lang="de-DE" dirty="0" smtClean="0"/>
              <a:t>Erstellen Sie Ihre Hefe: in 100 ml lauwarme Milch, mischen die Hefe mit einem EsslöffelZucker und Mehl mit einem Löffel, aufgehen lassen, bedeckt von Handtuch für 5-10 Minuten. Wischen Sie Fett erweicht mit Honig und Eigelb schaumig rühren. Allmählich </a:t>
            </a:r>
            <a:r>
              <a:rPr lang="de-DE" dirty="0" err="1" smtClean="0"/>
              <a:t>ingesiebte</a:t>
            </a:r>
            <a:r>
              <a:rPr lang="de-DE" dirty="0" smtClean="0"/>
              <a:t> Mehl rühren, restliche Milch, Hefe, Zitronenschale und Salz. Teig und lassen Sie es 40-60 Minuten zu steigen. Trennen Sie die Teigstücke und rollen sie auf </a:t>
            </a:r>
            <a:r>
              <a:rPr lang="de-DE" dirty="0" err="1" smtClean="0"/>
              <a:t>Rollen,stočíme</a:t>
            </a:r>
            <a:r>
              <a:rPr lang="de-DE" dirty="0" smtClean="0"/>
              <a:t> in Form einer Spirale. Wir stellen sie auf gefettetes Backblech legen undaufgehen lassen für 15 Minuten. Judas wird in einen vorgeheizten Backofen bei 200 ° </a:t>
            </a:r>
            <a:r>
              <a:rPr lang="de-DE" dirty="0" err="1" smtClean="0"/>
              <a:t>Cund</a:t>
            </a:r>
            <a:r>
              <a:rPr lang="de-DE" dirty="0" smtClean="0"/>
              <a:t> 20 Minuten backen bis sie goldbraun sind gestellt. Still Hot Judas mit Honig bestreichen.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Velikonoční </a:t>
            </a:r>
            <a:r>
              <a:rPr lang="cs-CZ" dirty="0" err="1" smtClean="0"/>
              <a:t>jidáše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30 g droždí 80 g </a:t>
            </a:r>
            <a:r>
              <a:rPr lang="cs-CZ" dirty="0" smtClean="0">
                <a:hlinkClick r:id="rId2" tooltip="med"/>
              </a:rPr>
              <a:t>med</a:t>
            </a:r>
            <a:r>
              <a:rPr lang="cs-CZ" dirty="0" smtClean="0"/>
              <a:t> 500 g </a:t>
            </a:r>
            <a:r>
              <a:rPr lang="cs-CZ" dirty="0" smtClean="0">
                <a:hlinkClick r:id="rId3" tooltip="hladká mouka"/>
              </a:rPr>
              <a:t>hladká mouka</a:t>
            </a:r>
            <a:r>
              <a:rPr lang="cs-CZ" dirty="0" smtClean="0"/>
              <a:t> </a:t>
            </a:r>
            <a:r>
              <a:rPr lang="cs-CZ" dirty="0" smtClean="0">
                <a:hlinkClick r:id="rId4" tooltip="citron"/>
              </a:rPr>
              <a:t>citron</a:t>
            </a:r>
            <a:r>
              <a:rPr lang="cs-CZ" dirty="0" smtClean="0"/>
              <a:t> 120 g </a:t>
            </a:r>
            <a:r>
              <a:rPr lang="cs-CZ" dirty="0" smtClean="0">
                <a:hlinkClick r:id="rId5" tooltip="máslo nebo rostlinný tuk"/>
              </a:rPr>
              <a:t>máslo nebo rostlinný tuk</a:t>
            </a:r>
            <a:r>
              <a:rPr lang="cs-CZ" dirty="0" smtClean="0"/>
              <a:t> 2</a:t>
            </a:r>
            <a:r>
              <a:rPr lang="cs-CZ" dirty="0" smtClean="0">
                <a:hlinkClick r:id="rId6" tooltip="žloutky"/>
              </a:rPr>
              <a:t>žloutky</a:t>
            </a:r>
            <a:r>
              <a:rPr lang="cs-CZ" dirty="0" smtClean="0"/>
              <a:t> </a:t>
            </a:r>
            <a:r>
              <a:rPr lang="cs-CZ" dirty="0" smtClean="0">
                <a:hlinkClick r:id="rId7" tooltip="špetka soli"/>
              </a:rPr>
              <a:t>špetka soli</a:t>
            </a:r>
            <a:r>
              <a:rPr lang="cs-CZ" dirty="0" smtClean="0"/>
              <a:t> 250 ml </a:t>
            </a:r>
            <a:r>
              <a:rPr lang="cs-CZ" dirty="0" smtClean="0">
                <a:hlinkClick r:id="rId8" tooltip="mléko"/>
              </a:rPr>
              <a:t>mléko</a:t>
            </a:r>
            <a:r>
              <a:rPr lang="cs-CZ" dirty="0" smtClean="0"/>
              <a:t> 1 lžíce </a:t>
            </a:r>
            <a:r>
              <a:rPr lang="cs-CZ" dirty="0" smtClean="0">
                <a:hlinkClick r:id="rId9" tooltip="pískový cukr"/>
              </a:rPr>
              <a:t>pískový cukr</a:t>
            </a:r>
            <a:endParaRPr lang="cs-CZ" dirty="0" smtClean="0"/>
          </a:p>
          <a:p>
            <a:endParaRPr lang="cs-CZ" dirty="0" smtClean="0"/>
          </a:p>
          <a:p>
            <a:r>
              <a:rPr lang="de-DE" dirty="0" smtClean="0"/>
              <a:t>30 g Hefe 80 g Honig 500 g Mehl citron120g Butter oder Pflanzenöl 2 Eigelb Prise Salz250 ml Milch 1 EL Puderzucker</a:t>
            </a:r>
          </a:p>
          <a:p>
            <a:r>
              <a:rPr lang="de-DE" dirty="0" smtClean="0"/>
              <a:t/>
            </a:r>
            <a:br>
              <a:rPr lang="de-DE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:\Users\Tom\Desktop\220px-Vitrail_Cathédrale_de_Meaux_010808_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85728"/>
            <a:ext cx="7643866" cy="65174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C:\Users\Tom\Desktop\220px-Comunione_degli_apostoli,_cella_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-1"/>
            <a:ext cx="9144000" cy="6955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C:\Users\Tom\Desktop\220px-Simon_ushakov_last_supper_168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05" y="0"/>
            <a:ext cx="9144506" cy="6500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 descr="C:\Users\Tom\Desktop\c3124c22c7_29729589_o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571480"/>
            <a:ext cx="7482443" cy="56118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 descr="C:\Users\Tom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000" y="0"/>
            <a:ext cx="8891000" cy="6500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Zrada-</a:t>
            </a:r>
            <a:r>
              <a:rPr lang="cs-CZ" dirty="0" err="1" smtClean="0">
                <a:hlinkClick r:id="rId2"/>
              </a:rPr>
              <a:t>Verrat</a:t>
            </a:r>
            <a:r>
              <a:rPr lang="cs-CZ" dirty="0" smtClean="0">
                <a:hlinkClick r:id="rId2"/>
              </a:rPr>
              <a:t>, der</a:t>
            </a:r>
            <a:r>
              <a:rPr lang="cs-CZ" dirty="0" smtClean="0"/>
              <a:t>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600" b="1" dirty="0" smtClean="0"/>
              <a:t>Jidášem dodnes označujeme podlého zrádce, věrolomného, bezcharakterního a falešného člověka. Dodnes připomíná Jidášův čin Škaredá středa, údajně den, kdy Jidáš za třicet šekelů stříbra Krista </a:t>
            </a:r>
            <a:r>
              <a:rPr lang="cs-CZ" sz="2800" b="1" dirty="0" smtClean="0"/>
              <a:t>prodal</a:t>
            </a:r>
            <a:r>
              <a:rPr lang="cs-CZ" sz="1600" b="1" dirty="0" smtClean="0"/>
              <a:t> farizejům. Zrada tohoto Ježíšova učedníka spočívala v tom, že v Getsemanské zahradě přistoupil k Ježíšovi a políbil ho, čímž jej identifikoval pro pochopy, kteří jej přišli zatknout. Následovalo Ježíšovo odsouzení na kříž a Jidášova sebevražda. Na rozdíl od mnoha významných mužů Ježíšovy éry, o kterých dnes nikdo nic neví, zůstal Jidáš v povědomí lidstva dodnes</a:t>
            </a:r>
          </a:p>
          <a:p>
            <a:endParaRPr lang="cs-CZ" sz="1600" b="1" dirty="0" smtClean="0"/>
          </a:p>
          <a:p>
            <a:r>
              <a:rPr lang="cs-CZ" sz="1600" b="1" dirty="0" smtClean="0"/>
              <a:t>.</a:t>
            </a:r>
            <a:r>
              <a:rPr lang="de-DE" sz="1600" b="1" dirty="0" smtClean="0"/>
              <a:t> Noch unter dem Vorbehalt nennen Judas ein Verräter, treulos, </a:t>
            </a:r>
            <a:r>
              <a:rPr lang="de-DE" sz="1600" b="1" dirty="0" smtClean="0"/>
              <a:t>falsch</a:t>
            </a:r>
            <a:r>
              <a:rPr lang="de-DE" sz="1600" b="1" dirty="0" smtClean="0"/>
              <a:t> und Menschen. Dennoch erinnert Judas </a:t>
            </a:r>
            <a:r>
              <a:rPr lang="de-DE" sz="1600" b="1" dirty="0" err="1" smtClean="0"/>
              <a:t>handelnhässlich</a:t>
            </a:r>
            <a:r>
              <a:rPr lang="de-DE" sz="1600" b="1" dirty="0" smtClean="0"/>
              <a:t> Mittwoch, angeblich dem Tag, als Judas für </a:t>
            </a:r>
            <a:r>
              <a:rPr lang="de-DE" sz="1600" b="1" dirty="0" err="1" smtClean="0"/>
              <a:t>dreißigSilberlinge</a:t>
            </a:r>
            <a:r>
              <a:rPr lang="de-DE" sz="1600" b="1" dirty="0" smtClean="0"/>
              <a:t> er die Pharisäer Christi</a:t>
            </a:r>
            <a:r>
              <a:rPr lang="de-DE" sz="2800" b="1" dirty="0" smtClean="0"/>
              <a:t> verkauft</a:t>
            </a:r>
            <a:r>
              <a:rPr lang="de-DE" sz="1600" b="1" dirty="0" smtClean="0"/>
              <a:t>. Verrat an der </a:t>
            </a:r>
            <a:r>
              <a:rPr lang="de-DE" sz="1600" b="1" dirty="0" err="1" smtClean="0"/>
              <a:t>JüngerJesu</a:t>
            </a:r>
            <a:r>
              <a:rPr lang="de-DE" sz="1600" b="1" dirty="0" smtClean="0"/>
              <a:t> lag in der Tatsache, dass in den Garten Gethsemane kam </a:t>
            </a:r>
            <a:r>
              <a:rPr lang="de-DE" sz="1600" b="1" dirty="0" err="1" smtClean="0"/>
              <a:t>zuJesus</a:t>
            </a:r>
            <a:r>
              <a:rPr lang="de-DE" sz="1600" b="1" dirty="0" smtClean="0"/>
              <a:t> und </a:t>
            </a:r>
            <a:r>
              <a:rPr lang="de-DE" sz="1600" b="1" dirty="0" err="1" smtClean="0"/>
              <a:t>küßte</a:t>
            </a:r>
            <a:r>
              <a:rPr lang="de-DE" sz="1600" b="1" dirty="0" smtClean="0"/>
              <a:t> ihn, was es für die Schergen, die ihn verhaften kamidentifiziert. Dies wurde durch Jesu Verurteilung des Kreuzes und der Selbstmord des Judas gefolgt. Anders als viele </a:t>
            </a:r>
            <a:r>
              <a:rPr lang="de-DE" sz="1600" b="1" dirty="0" err="1" smtClean="0"/>
              <a:t>prominenteMänner</a:t>
            </a:r>
            <a:r>
              <a:rPr lang="de-DE" sz="1600" b="1" dirty="0" smtClean="0"/>
              <a:t> von Jesus 'Epoche, die heute niemand weiß, Judas blieb </a:t>
            </a:r>
            <a:r>
              <a:rPr lang="de-DE" sz="1600" b="1" dirty="0" err="1" smtClean="0"/>
              <a:t>imBewusstsein</a:t>
            </a:r>
            <a:r>
              <a:rPr lang="de-DE" sz="1600" b="1" dirty="0" smtClean="0"/>
              <a:t> der Menschheit heute.</a:t>
            </a:r>
          </a:p>
          <a:p>
            <a:r>
              <a:rPr lang="de-DE" sz="1600" b="1" dirty="0" smtClean="0"/>
              <a:t/>
            </a:r>
            <a:br>
              <a:rPr lang="de-DE" sz="1600" b="1" dirty="0" smtClean="0"/>
            </a:br>
            <a:endParaRPr lang="cs-CZ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Proč je středa škaredá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Říkáme jí tak všichni, ale jestli pak víme, proč tohle přízvisko dostala?</a:t>
            </a:r>
          </a:p>
          <a:p>
            <a:r>
              <a:rPr lang="cs-CZ" dirty="0" smtClean="0"/>
              <a:t>Jedním z vysvětlení je, že se jedná o den, kdy Jidáš za 30 stříbrných zradil a prodal Krista a zle se něho škaredil.</a:t>
            </a:r>
          </a:p>
          <a:p>
            <a:r>
              <a:rPr lang="cs-CZ" dirty="0" smtClean="0"/>
              <a:t>Další možností je, že se ten den dělaly škaredé práce, přesněji se vymetaly a čistily kamna a komíny, však se také někdy říká, že jde o středu „sazometnou“.</a:t>
            </a:r>
          </a:p>
          <a:p>
            <a:r>
              <a:rPr lang="cs-CZ" dirty="0" smtClean="0"/>
              <a:t>Tento den prý kdysi hospodyňky vařily sice dobré, ale škaredé jídlo. Obvykle to byly nějaké placky, které se trochu připálily a trochu potrhaly, aby byly dostatečně škaredé.</a:t>
            </a:r>
          </a:p>
          <a:p>
            <a:r>
              <a:rPr lang="cs-CZ" dirty="0" smtClean="0"/>
              <a:t>Také se o škaredé středě stloukalo máslo, pak se přepustilo a dávalo do kostela na svícení.</a:t>
            </a:r>
          </a:p>
          <a:p>
            <a:r>
              <a:rPr lang="cs-CZ" dirty="0" smtClean="0"/>
              <a:t>A to nejdůležitější na konec: 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Pokud patříte mezi pověrčivé jedince vězte, že není dobré se tento den mračit, protože pak hrozí, že se budete škaredit i po všechny středy a také jiné dny v roce!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146" name="Picture 2" descr="C:\Users\Tom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534453" cy="6506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273</Words>
  <PresentationFormat>Předvádění na obrazovce (4:3)</PresentationFormat>
  <Paragraphs>25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Večeře- Abendessen, das </vt:lpstr>
      <vt:lpstr>Snímek 2</vt:lpstr>
      <vt:lpstr>Snímek 3</vt:lpstr>
      <vt:lpstr>Snímek 4</vt:lpstr>
      <vt:lpstr>Snímek 5</vt:lpstr>
      <vt:lpstr>Snímek 6</vt:lpstr>
      <vt:lpstr>Zrada-Verrat, der </vt:lpstr>
      <vt:lpstr>Proč je středa škaredá </vt:lpstr>
      <vt:lpstr>Snímek 9</vt:lpstr>
      <vt:lpstr>Snímek 10</vt:lpstr>
      <vt:lpstr>Velikonoční jidáše-OsterJudas falešný jako Jidáš-falsch wie Judas sein </vt:lpstr>
      <vt:lpstr>Snímek 12</vt:lpstr>
      <vt:lpstr>Snímek 13</vt:lpstr>
      <vt:lpstr>Snímek 14</vt:lpstr>
      <vt:lpstr>Velikonoční jidáše </vt:lpstr>
      <vt:lpstr>Velikonoční jidáše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Večeře- Abendessen, das</dc:title>
  <dc:creator>Tom</dc:creator>
  <cp:lastModifiedBy>Tom</cp:lastModifiedBy>
  <cp:revision>11</cp:revision>
  <dcterms:created xsi:type="dcterms:W3CDTF">2011-05-15T08:48:59Z</dcterms:created>
  <dcterms:modified xsi:type="dcterms:W3CDTF">2011-05-15T20:53:43Z</dcterms:modified>
</cp:coreProperties>
</file>