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Lst>
  <p:sldSz cx="9144000" cy="6858000" type="screen4x3"/>
  <p:notesSz cx="6858000" cy="9737725"/>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9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3A7F30F8-0EAD-4AD7-8F00-EE2DA95A4394}" type="datetimeFigureOut">
              <a:rPr lang="cs-CZ" smtClean="0"/>
              <a:pPr/>
              <a:t>18.3.2010</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1696498-33A2-4445-955A-126FECCD18AB}" type="slidenum">
              <a:rPr lang="cs-CZ" smtClean="0"/>
              <a:pPr/>
              <a:t>‹#›</a:t>
            </a:fld>
            <a:endParaRPr lang="cs-CZ"/>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A7F30F8-0EAD-4AD7-8F00-EE2DA95A4394}" type="datetimeFigureOut">
              <a:rPr lang="cs-CZ" smtClean="0"/>
              <a:pPr/>
              <a:t>18.3.2010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1696498-33A2-4445-955A-126FECCD18AB}"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6915912" y="3009901"/>
            <a:ext cx="457200" cy="441325"/>
          </a:xfrm>
        </p:spPr>
        <p:txBody>
          <a:bodyPr/>
          <a:lstStyle/>
          <a:p>
            <a:fld id="{71696498-33A2-4445-955A-126FECCD18AB}" type="slidenum">
              <a:rPr lang="cs-CZ" smtClean="0"/>
              <a:pPr/>
              <a:t>‹#›</a:t>
            </a:fld>
            <a:endParaRPr lang="cs-CZ"/>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A7F30F8-0EAD-4AD7-8F00-EE2DA95A4394}" type="datetimeFigureOut">
              <a:rPr lang="cs-CZ" smtClean="0"/>
              <a:pPr/>
              <a:t>18.3.2010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3A7F30F8-0EAD-4AD7-8F00-EE2DA95A4394}" type="datetimeFigureOut">
              <a:rPr lang="cs-CZ" smtClean="0"/>
              <a:pPr/>
              <a:t>18.3.2010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4361688" y="1026372"/>
            <a:ext cx="457200" cy="441325"/>
          </a:xfrm>
        </p:spPr>
        <p:txBody>
          <a:bodyPr/>
          <a:lstStyle/>
          <a:p>
            <a:fld id="{71696498-33A2-4445-955A-126FECCD18AB}" type="slidenum">
              <a:rPr lang="cs-CZ" smtClean="0"/>
              <a:pPr/>
              <a:t>‹#›</a:t>
            </a:fld>
            <a:endParaRPr lang="cs-CZ"/>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a:p>
        </p:txBody>
      </p:sp>
      <p:sp>
        <p:nvSpPr>
          <p:cNvPr id="4" name="Zástupný symbol pro datum 3"/>
          <p:cNvSpPr>
            <a:spLocks noGrp="1"/>
          </p:cNvSpPr>
          <p:nvPr>
            <p:ph type="dt" sz="half" idx="10"/>
          </p:nvPr>
        </p:nvSpPr>
        <p:spPr/>
        <p:txBody>
          <a:bodyPr/>
          <a:lstStyle/>
          <a:p>
            <a:fld id="{3A7F30F8-0EAD-4AD7-8F00-EE2DA95A4394}" type="datetimeFigureOut">
              <a:rPr lang="cs-CZ" smtClean="0"/>
              <a:pPr/>
              <a:t>18.3.2010</a:t>
            </a:fld>
            <a:endParaRPr lang="cs-CZ"/>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1696498-33A2-4445-955A-126FECCD18AB}" type="slidenum">
              <a:rPr lang="cs-CZ" smtClean="0"/>
              <a:pPr/>
              <a:t>‹#›</a:t>
            </a:fld>
            <a:endParaRPr lang="cs-CZ"/>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3A7F30F8-0EAD-4AD7-8F00-EE2DA95A4394}" type="datetimeFigureOut">
              <a:rPr lang="cs-CZ" smtClean="0"/>
              <a:pPr/>
              <a:t>18.3.2010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1696498-33A2-4445-955A-126FECCD18AB}" type="slidenum">
              <a:rPr lang="cs-CZ" smtClean="0"/>
              <a:pPr/>
              <a:t>‹#›</a:t>
            </a:fld>
            <a:endParaRPr lang="cs-CZ"/>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3A7F30F8-0EAD-4AD7-8F00-EE2DA95A4394}" type="datetimeFigureOut">
              <a:rPr lang="cs-CZ" smtClean="0"/>
              <a:pPr/>
              <a:t>18.3.2010</a:t>
            </a:fld>
            <a:endParaRPr lang="cs-CZ"/>
          </a:p>
        </p:txBody>
      </p:sp>
      <p:sp>
        <p:nvSpPr>
          <p:cNvPr id="8" name="Zástupný symbol pro zápatí 7"/>
          <p:cNvSpPr>
            <a:spLocks noGrp="1"/>
          </p:cNvSpPr>
          <p:nvPr>
            <p:ph type="ftr" sz="quarter" idx="11"/>
          </p:nvPr>
        </p:nvSpPr>
        <p:spPr>
          <a:xfrm>
            <a:off x="304800" y="6409944"/>
            <a:ext cx="3581400" cy="365760"/>
          </a:xfrm>
        </p:spPr>
        <p:txBody>
          <a:bodyPr/>
          <a:lstStyle/>
          <a:p>
            <a:endParaRPr lang="cs-CZ"/>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71696498-33A2-4445-955A-126FECCD18AB}" type="slidenum">
              <a:rPr lang="cs-CZ" smtClean="0"/>
              <a:pPr/>
              <a:t>‹#›</a:t>
            </a:fld>
            <a:endParaRPr lang="cs-CZ"/>
          </a:p>
        </p:txBody>
      </p:sp>
      <p:sp>
        <p:nvSpPr>
          <p:cNvPr id="23" name="Nadpis 22"/>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3A7F30F8-0EAD-4AD7-8F00-EE2DA95A4394}" type="datetimeFigureOut">
              <a:rPr lang="cs-CZ" smtClean="0"/>
              <a:pPr/>
              <a:t>18.3.2010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a:xfrm>
            <a:off x="4343400" y="1036020"/>
            <a:ext cx="457200" cy="441325"/>
          </a:xfrm>
        </p:spPr>
        <p:txBody>
          <a:bodyPr/>
          <a:lstStyle/>
          <a:p>
            <a:fld id="{71696498-33A2-4445-955A-126FECCD18AB}"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3A7F30F8-0EAD-4AD7-8F00-EE2DA95A4394}" type="datetimeFigureOut">
              <a:rPr lang="cs-CZ" smtClean="0"/>
              <a:pPr/>
              <a:t>18.3.2010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1696498-33A2-4445-955A-126FECCD18AB}"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1696498-33A2-4445-955A-126FECCD18AB}" type="slidenum">
              <a:rPr lang="cs-CZ" smtClean="0"/>
              <a:pPr/>
              <a:t>‹#›</a:t>
            </a:fld>
            <a:endParaRPr lang="cs-CZ"/>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p:txBody>
          <a:bodyPr/>
          <a:lstStyle/>
          <a:p>
            <a:fld id="{3A7F30F8-0EAD-4AD7-8F00-EE2DA95A4394}" type="datetimeFigureOut">
              <a:rPr lang="cs-CZ" smtClean="0"/>
              <a:pPr/>
              <a:t>18.3.2010</a:t>
            </a:fld>
            <a:endParaRPr lang="cs-CZ"/>
          </a:p>
        </p:txBody>
      </p:sp>
      <p:sp>
        <p:nvSpPr>
          <p:cNvPr id="6" name="Zástupný symbol pro zápatí 5"/>
          <p:cNvSpPr>
            <a:spLocks noGrp="1"/>
          </p:cNvSpPr>
          <p:nvPr>
            <p:ph type="ftr" sz="quarter" idx="11"/>
          </p:nvPr>
        </p:nvSpPr>
        <p:spPr>
          <a:xfrm>
            <a:off x="301752" y="6410848"/>
            <a:ext cx="3383280" cy="365760"/>
          </a:xfrm>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Zástupný symbol pro číslo snímku 6"/>
          <p:cNvSpPr>
            <a:spLocks noGrp="1"/>
          </p:cNvSpPr>
          <p:nvPr>
            <p:ph type="sldNum" sz="quarter" idx="12"/>
          </p:nvPr>
        </p:nvSpPr>
        <p:spPr>
          <a:xfrm>
            <a:off x="1371600" y="312738"/>
            <a:ext cx="457200" cy="441325"/>
          </a:xfrm>
        </p:spPr>
        <p:txBody>
          <a:bodyPr/>
          <a:lstStyle/>
          <a:p>
            <a:fld id="{71696498-33A2-4445-955A-126FECCD18AB}" type="slidenum">
              <a:rPr lang="cs-CZ" smtClean="0"/>
              <a:pPr/>
              <a:t>‹#›</a:t>
            </a:fld>
            <a:endParaRPr lang="cs-CZ"/>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Zástupný symbol pro datum 4"/>
          <p:cNvSpPr>
            <a:spLocks noGrp="1"/>
          </p:cNvSpPr>
          <p:nvPr>
            <p:ph type="dt" sz="half" idx="10"/>
          </p:nvPr>
        </p:nvSpPr>
        <p:spPr>
          <a:xfrm>
            <a:off x="5788152" y="6404984"/>
            <a:ext cx="3044952" cy="365760"/>
          </a:xfrm>
        </p:spPr>
        <p:txBody>
          <a:bodyPr/>
          <a:lstStyle/>
          <a:p>
            <a:fld id="{3A7F30F8-0EAD-4AD7-8F00-EE2DA95A4394}" type="datetimeFigureOut">
              <a:rPr lang="cs-CZ" smtClean="0"/>
              <a:pPr/>
              <a:t>18.3.2010</a:t>
            </a:fld>
            <a:endParaRPr lang="cs-CZ"/>
          </a:p>
        </p:txBody>
      </p:sp>
      <p:sp>
        <p:nvSpPr>
          <p:cNvPr id="6" name="Zástupný symbol pro zápatí 5"/>
          <p:cNvSpPr>
            <a:spLocks noGrp="1"/>
          </p:cNvSpPr>
          <p:nvPr>
            <p:ph type="ftr" sz="quarter" idx="11"/>
          </p:nvPr>
        </p:nvSpPr>
        <p:spPr>
          <a:xfrm>
            <a:off x="301752" y="6410848"/>
            <a:ext cx="3584448" cy="365760"/>
          </a:xfrm>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A7F30F8-0EAD-4AD7-8F00-EE2DA95A4394}" type="datetimeFigureOut">
              <a:rPr lang="cs-CZ" smtClean="0"/>
              <a:pPr/>
              <a:t>18.3.2010</a:t>
            </a:fld>
            <a:endParaRPr lang="cs-CZ"/>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1696498-33A2-4445-955A-126FECCD18AB}" type="slidenum">
              <a:rPr lang="cs-CZ" smtClean="0"/>
              <a:pPr/>
              <a:t>‹#›</a:t>
            </a:fld>
            <a:endParaRPr lang="cs-CZ"/>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normAutofit lnSpcReduction="10000"/>
          </a:bodyPr>
          <a:lstStyle/>
          <a:p>
            <a:r>
              <a:rPr lang="cs-CZ" sz="3600" dirty="0" smtClean="0"/>
              <a:t>Neziskové organizace</a:t>
            </a:r>
          </a:p>
          <a:p>
            <a:r>
              <a:rPr lang="cs-CZ" sz="3600" dirty="0" smtClean="0"/>
              <a:t>- </a:t>
            </a:r>
            <a:r>
              <a:rPr lang="cs-CZ" sz="2800" dirty="0" smtClean="0"/>
              <a:t>výklad pojmu</a:t>
            </a:r>
            <a:endParaRPr lang="cs-CZ" sz="3600" dirty="0"/>
          </a:p>
        </p:txBody>
      </p:sp>
      <p:sp>
        <p:nvSpPr>
          <p:cNvPr id="2" name="Nadpis 1"/>
          <p:cNvSpPr>
            <a:spLocks noGrp="1"/>
          </p:cNvSpPr>
          <p:nvPr>
            <p:ph type="ctrTitle"/>
          </p:nvPr>
        </p:nvSpPr>
        <p:spPr>
          <a:xfrm>
            <a:off x="685800" y="381000"/>
            <a:ext cx="7772400" cy="1190612"/>
          </a:xfrm>
        </p:spPr>
        <p:txBody>
          <a:bodyPr>
            <a:normAutofit/>
          </a:bodyPr>
          <a:lstStyle/>
          <a:p>
            <a:r>
              <a:rPr lang="cs-CZ" sz="6000" dirty="0" smtClean="0"/>
              <a:t>EKONOMIKA</a:t>
            </a:r>
            <a:endParaRPr lang="cs-CZ" sz="6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14282" y="285728"/>
            <a:ext cx="8715436" cy="6093976"/>
          </a:xfrm>
          <a:prstGeom prst="rect">
            <a:avLst/>
          </a:prstGeom>
        </p:spPr>
        <p:txBody>
          <a:bodyPr wrap="square">
            <a:spAutoFit/>
          </a:bodyPr>
          <a:lstStyle/>
          <a:p>
            <a:r>
              <a:rPr lang="cs-CZ" sz="2400" b="1" i="1" dirty="0" smtClean="0">
                <a:solidFill>
                  <a:schemeClr val="accent1">
                    <a:lumMod val="75000"/>
                  </a:schemeClr>
                </a:solidFill>
              </a:rPr>
              <a:t>2. Uplatňuje odpočet daru</a:t>
            </a:r>
            <a:endParaRPr lang="cs-CZ" sz="2400" dirty="0" smtClean="0">
              <a:solidFill>
                <a:schemeClr val="accent1">
                  <a:lumMod val="75000"/>
                </a:schemeClr>
              </a:solidFill>
            </a:endParaRPr>
          </a:p>
          <a:p>
            <a:r>
              <a:rPr lang="cs-CZ" sz="2400" i="1" dirty="0" smtClean="0"/>
              <a:t>Základ daně snížený o nezdanitelné části základu daně a položky odčitatelné od základu daně (zaokrouhleno na stokoruny dolů) = </a:t>
            </a:r>
            <a:r>
              <a:rPr lang="cs-CZ" sz="2400" b="1" i="1" dirty="0" smtClean="0"/>
              <a:t>160 900 Kč</a:t>
            </a:r>
            <a:r>
              <a:rPr lang="cs-CZ" sz="2400" i="1" dirty="0" smtClean="0"/>
              <a:t>                                                   (200 000 Kč - 38 040 Kč -1 000 Kč).</a:t>
            </a:r>
          </a:p>
          <a:p>
            <a:endParaRPr lang="cs-CZ" sz="1200" dirty="0" smtClean="0"/>
          </a:p>
          <a:p>
            <a:r>
              <a:rPr lang="cs-CZ" sz="2400" i="1" dirty="0" smtClean="0"/>
              <a:t>Daň z příjmů = 26 720 Kč (16 380 Kč + 20 % z (160 900 Kč - 109 200 Kč)).</a:t>
            </a:r>
          </a:p>
          <a:p>
            <a:endParaRPr lang="cs-CZ" sz="1200" dirty="0" smtClean="0"/>
          </a:p>
          <a:p>
            <a:r>
              <a:rPr lang="cs-CZ" sz="2200" i="1" dirty="0" smtClean="0"/>
              <a:t>Uplatněním odpočtu daru ve výši </a:t>
            </a:r>
            <a:r>
              <a:rPr lang="cs-CZ" sz="2200" b="1" i="1" dirty="0" smtClean="0">
                <a:solidFill>
                  <a:schemeClr val="accent1">
                    <a:lumMod val="75000"/>
                  </a:schemeClr>
                </a:solidFill>
              </a:rPr>
              <a:t>1 000,- Kč</a:t>
            </a:r>
            <a:r>
              <a:rPr lang="cs-CZ" sz="2200" i="1" dirty="0" smtClean="0"/>
              <a:t> tedy poplatník zaplatí na dani o </a:t>
            </a:r>
            <a:r>
              <a:rPr lang="cs-CZ" sz="2200" b="1" i="1" dirty="0" smtClean="0">
                <a:solidFill>
                  <a:schemeClr val="accent1">
                    <a:lumMod val="75000"/>
                  </a:schemeClr>
                </a:solidFill>
              </a:rPr>
              <a:t>200 Kč méně</a:t>
            </a:r>
            <a:r>
              <a:rPr lang="cs-CZ" sz="2200" i="1" dirty="0" smtClean="0"/>
              <a:t>, resp. je mu vrácen přeplatek na dani o 200 Kč vyšší. Poplatník tedy v tomto případě dostane od státu úlevu ve výši 20 % daru (část roční mzdy přesahující 109 200 Kč je zdaňována 20 %). U poplatníků s podprůměrnými příjmy tato úleva činí 15 %, naopak u poplatníků s nejvyššími příjmy může úleva činit až 32 % z hodnoty daru. Tato fyzická osoba může uplatnit odpočet daru v hodnotě 1 000 Kč až 20 000 Kč (10 % základu daně).</a:t>
            </a:r>
            <a:endParaRPr lang="cs-CZ"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85720" y="357166"/>
            <a:ext cx="8501122" cy="6001643"/>
          </a:xfrm>
          <a:prstGeom prst="rect">
            <a:avLst/>
          </a:prstGeom>
        </p:spPr>
        <p:txBody>
          <a:bodyPr wrap="square">
            <a:spAutoFit/>
          </a:bodyPr>
          <a:lstStyle/>
          <a:p>
            <a:r>
              <a:rPr lang="cs-CZ" sz="2000" dirty="0" smtClean="0"/>
              <a:t>Je-li poskytovatelem podpory </a:t>
            </a:r>
            <a:r>
              <a:rPr lang="cs-CZ" sz="2000" b="1" dirty="0" smtClean="0">
                <a:solidFill>
                  <a:schemeClr val="accent1">
                    <a:lumMod val="75000"/>
                  </a:schemeClr>
                </a:solidFill>
              </a:rPr>
              <a:t>firma nebo organizace</a:t>
            </a:r>
            <a:r>
              <a:rPr lang="cs-CZ" sz="2000" dirty="0" smtClean="0"/>
              <a:t>, rozlišujeme dvě možnosti, jak podporovat neziskovou organizaci                                             </a:t>
            </a:r>
            <a:r>
              <a:rPr lang="cs-CZ" sz="2400" dirty="0" smtClean="0">
                <a:solidFill>
                  <a:schemeClr val="accent1">
                    <a:lumMod val="75000"/>
                  </a:schemeClr>
                </a:solidFill>
              </a:rPr>
              <a:t>– </a:t>
            </a:r>
            <a:r>
              <a:rPr lang="cs-CZ" sz="2400" b="1" dirty="0" smtClean="0">
                <a:solidFill>
                  <a:schemeClr val="accent1">
                    <a:lumMod val="75000"/>
                  </a:schemeClr>
                </a:solidFill>
              </a:rPr>
              <a:t>darování</a:t>
            </a:r>
            <a:r>
              <a:rPr lang="cs-CZ" sz="2400" dirty="0" smtClean="0">
                <a:solidFill>
                  <a:schemeClr val="accent1">
                    <a:lumMod val="75000"/>
                  </a:schemeClr>
                </a:solidFill>
              </a:rPr>
              <a:t> a </a:t>
            </a:r>
            <a:r>
              <a:rPr lang="cs-CZ" sz="2400" b="1" dirty="0" smtClean="0">
                <a:solidFill>
                  <a:schemeClr val="accent1">
                    <a:lumMod val="75000"/>
                  </a:schemeClr>
                </a:solidFill>
              </a:rPr>
              <a:t>sponzoring</a:t>
            </a:r>
            <a:r>
              <a:rPr lang="cs-CZ" sz="2400" dirty="0" smtClean="0">
                <a:solidFill>
                  <a:schemeClr val="accent1">
                    <a:lumMod val="75000"/>
                  </a:schemeClr>
                </a:solidFill>
              </a:rPr>
              <a:t>.</a:t>
            </a:r>
            <a:r>
              <a:rPr lang="cs-CZ" sz="2000" dirty="0" smtClean="0"/>
              <a:t> </a:t>
            </a:r>
          </a:p>
          <a:p>
            <a:endParaRPr lang="cs-CZ" sz="2000" dirty="0" smtClean="0"/>
          </a:p>
          <a:p>
            <a:r>
              <a:rPr lang="cs-CZ" sz="2000" b="1" dirty="0" smtClean="0">
                <a:solidFill>
                  <a:schemeClr val="accent1">
                    <a:lumMod val="75000"/>
                  </a:schemeClr>
                </a:solidFill>
              </a:rPr>
              <a:t>Darem</a:t>
            </a:r>
            <a:r>
              <a:rPr lang="cs-CZ" sz="2000" dirty="0" smtClean="0"/>
              <a:t> rozumíme bezúplatný převod majetku (peněžní prostředky, movitá věc, nemovitost nebo jiný majetkový prospěch), který realizujeme na základě darovací smlouvy dle občanského zákoníku § 628 a </a:t>
            </a:r>
            <a:r>
              <a:rPr lang="cs-CZ" sz="2000" dirty="0" err="1" smtClean="0"/>
              <a:t>násl</a:t>
            </a:r>
            <a:r>
              <a:rPr lang="cs-CZ" sz="2000" dirty="0" smtClean="0"/>
              <a:t>. Pro potřeby zvýhodnění při zdanění je třeba v darovací smlouvě uvést účel podle zákona č. 586/1992 Sb., § 20 odstavec 8. </a:t>
            </a:r>
          </a:p>
          <a:p>
            <a:endParaRPr lang="cs-CZ" sz="2000" dirty="0" smtClean="0"/>
          </a:p>
          <a:p>
            <a:r>
              <a:rPr lang="cs-CZ" sz="2000" dirty="0" smtClean="0"/>
              <a:t>Od darování je nutné odlišit </a:t>
            </a:r>
            <a:r>
              <a:rPr lang="cs-CZ" sz="2000" b="1" dirty="0" smtClean="0">
                <a:solidFill>
                  <a:schemeClr val="accent1">
                    <a:lumMod val="75000"/>
                  </a:schemeClr>
                </a:solidFill>
              </a:rPr>
              <a:t>sponzorování</a:t>
            </a:r>
            <a:r>
              <a:rPr lang="cs-CZ" sz="2000" dirty="0" smtClean="0"/>
              <a:t>, které je založeno na poskytnutí propagační a reklamní služby neziskovou organizací sponzorovi. Sponzorský příspěvek je chápán jako platba za poskytnutí takovéto služby. Smlouva v tomto případě není smlouvou darovací, ale smlouvou o reklamě.</a:t>
            </a:r>
          </a:p>
          <a:p>
            <a:endParaRPr lang="cs-CZ" sz="2000" dirty="0" smtClean="0"/>
          </a:p>
          <a:p>
            <a:r>
              <a:rPr lang="cs-CZ" sz="2000" dirty="0" smtClean="0"/>
              <a:t>Dárce na rozdíl od sponzora neziskové organizaci dává jasně najevo, že podporuje činnost organizace bez ohledu na další možné výhody pro firmu.</a:t>
            </a:r>
            <a:endParaRPr lang="cs-CZ"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57158" y="357166"/>
            <a:ext cx="8429684" cy="5724644"/>
          </a:xfrm>
          <a:prstGeom prst="rect">
            <a:avLst/>
          </a:prstGeom>
        </p:spPr>
        <p:txBody>
          <a:bodyPr wrap="square">
            <a:spAutoFit/>
          </a:bodyPr>
          <a:lstStyle/>
          <a:p>
            <a:r>
              <a:rPr lang="cs-CZ" sz="2400" b="1" i="1" dirty="0" smtClean="0">
                <a:solidFill>
                  <a:schemeClr val="accent1">
                    <a:lumMod val="75000"/>
                  </a:schemeClr>
                </a:solidFill>
              </a:rPr>
              <a:t>DAROVÁNÍ</a:t>
            </a:r>
            <a:endParaRPr lang="cs-CZ" sz="2400" dirty="0" smtClean="0">
              <a:solidFill>
                <a:schemeClr val="accent1">
                  <a:lumMod val="75000"/>
                </a:schemeClr>
              </a:solidFill>
            </a:endParaRPr>
          </a:p>
          <a:p>
            <a:r>
              <a:rPr lang="cs-CZ" sz="2400" b="1" dirty="0" smtClean="0">
                <a:solidFill>
                  <a:schemeClr val="accent1">
                    <a:lumMod val="75000"/>
                  </a:schemeClr>
                </a:solidFill>
              </a:rPr>
              <a:t>Hledisko dárce – právnické osoby</a:t>
            </a:r>
          </a:p>
          <a:p>
            <a:endParaRPr lang="cs-CZ" sz="2400" b="1" dirty="0" smtClean="0"/>
          </a:p>
          <a:p>
            <a:r>
              <a:rPr lang="cs-CZ" b="1" dirty="0" smtClean="0"/>
              <a:t/>
            </a:r>
            <a:br>
              <a:rPr lang="cs-CZ" b="1" dirty="0" smtClean="0"/>
            </a:br>
            <a:r>
              <a:rPr lang="cs-CZ" sz="2400" dirty="0" smtClean="0"/>
              <a:t>V případě darování může dárce použít odčitatelnou položku snižující základ daně z příjmů. Dárce – právnická osoba má nárok na odčitatelnou položku, pokud hodnota jednoho daru (nebo všech darů jedné organizaci) bude činit alespoň 2000 Kč. </a:t>
            </a:r>
          </a:p>
          <a:p>
            <a:endParaRPr lang="cs-CZ" sz="1200" dirty="0" smtClean="0"/>
          </a:p>
          <a:p>
            <a:r>
              <a:rPr lang="cs-CZ" sz="2400" b="1" dirty="0" smtClean="0">
                <a:solidFill>
                  <a:schemeClr val="accent1">
                    <a:lumMod val="75000"/>
                  </a:schemeClr>
                </a:solidFill>
              </a:rPr>
              <a:t>Základ daně lze snížit nejvýše o 5 % základu daně</a:t>
            </a:r>
            <a:r>
              <a:rPr lang="cs-CZ" sz="2400" dirty="0" smtClean="0">
                <a:solidFill>
                  <a:schemeClr val="accent1">
                    <a:lumMod val="75000"/>
                  </a:schemeClr>
                </a:solidFill>
              </a:rPr>
              <a:t>. </a:t>
            </a:r>
          </a:p>
          <a:p>
            <a:endParaRPr lang="cs-CZ" sz="1200" dirty="0" smtClean="0">
              <a:solidFill>
                <a:schemeClr val="accent1">
                  <a:lumMod val="75000"/>
                </a:schemeClr>
              </a:solidFill>
            </a:endParaRPr>
          </a:p>
          <a:p>
            <a:r>
              <a:rPr lang="cs-CZ" sz="2400" dirty="0" smtClean="0"/>
              <a:t>Pokud je dárce plátcem DPH a poskytuje věcný dar, je nutné odvést DPH z hodnoty daru. Finanční dary nejsou předmětem daně z přidané hodnoty. Tato DPH je pro dárce dalším nákladem spojeným s darem.</a:t>
            </a:r>
            <a:endParaRPr lang="cs-CZ"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14282" y="197346"/>
            <a:ext cx="8643998" cy="6463308"/>
          </a:xfrm>
          <a:prstGeom prst="rect">
            <a:avLst/>
          </a:prstGeom>
        </p:spPr>
        <p:txBody>
          <a:bodyPr wrap="square">
            <a:spAutoFit/>
          </a:bodyPr>
          <a:lstStyle/>
          <a:p>
            <a:r>
              <a:rPr lang="cs-CZ" sz="2400" b="1" dirty="0" smtClean="0">
                <a:solidFill>
                  <a:schemeClr val="accent1">
                    <a:lumMod val="75000"/>
                  </a:schemeClr>
                </a:solidFill>
              </a:rPr>
              <a:t>Hledisko neziskové organizace</a:t>
            </a:r>
          </a:p>
          <a:p>
            <a:r>
              <a:rPr lang="cs-CZ" b="1" dirty="0" smtClean="0"/>
              <a:t/>
            </a:r>
            <a:br>
              <a:rPr lang="cs-CZ" b="1" dirty="0" smtClean="0"/>
            </a:br>
            <a:r>
              <a:rPr lang="cs-CZ" sz="2400" dirty="0" smtClean="0"/>
              <a:t>Nadace a nadační fondy, obecně prospěšné společnosti, registrované církve a náboženské společnosti mohou       </a:t>
            </a:r>
            <a:r>
              <a:rPr lang="cs-CZ" sz="2400" b="1" dirty="0" smtClean="0">
                <a:solidFill>
                  <a:schemeClr val="accent1">
                    <a:lumMod val="75000"/>
                  </a:schemeClr>
                </a:solidFill>
              </a:rPr>
              <a:t>uplatnit osvobození od daně darovací </a:t>
            </a:r>
            <a:r>
              <a:rPr lang="cs-CZ" sz="2400" dirty="0" smtClean="0"/>
              <a:t>na základě zákona                     č. 357/1992 Sb. § 20 v případě, že </a:t>
            </a:r>
            <a:r>
              <a:rPr lang="cs-CZ" sz="2400" b="1" dirty="0" smtClean="0">
                <a:solidFill>
                  <a:schemeClr val="accent1">
                    <a:lumMod val="75000"/>
                  </a:schemeClr>
                </a:solidFill>
              </a:rPr>
              <a:t>dar bude použit pro realizaci cílů</a:t>
            </a:r>
            <a:r>
              <a:rPr lang="cs-CZ" sz="2400" dirty="0" smtClean="0"/>
              <a:t>, ke kterým byly organizace založeny (je uvedeno v zakládacích listinách, statutech atp.). Ostatní neziskové organizace, zejména občanská sdružení, mohou uplatnit osvobození tehdy, pokud je dar určen na účely v taxativně vyjmenovaných oblastech: kultura, školství, věda a vzdělávání, zdravotnictví, sociální péče, ekologie, tělovýchova, sport, výchova a ochrana dětí a mládeže a požární ochrana – viz § 20 odstav. 4, písm. a). </a:t>
            </a:r>
          </a:p>
          <a:p>
            <a:endParaRPr lang="cs-CZ" sz="1200" dirty="0" smtClean="0"/>
          </a:p>
          <a:p>
            <a:r>
              <a:rPr lang="cs-CZ" sz="2000" b="1" dirty="0" smtClean="0">
                <a:solidFill>
                  <a:schemeClr val="accent1">
                    <a:lumMod val="75000"/>
                  </a:schemeClr>
                </a:solidFill>
              </a:rPr>
              <a:t>Získá-li nezisková organizace pouze dary osvobozené od daně darovací, musí sice podat daňové přiznání, a to po skončení každého pololetí v daném roce, ale daň platit nebude.</a:t>
            </a:r>
            <a:endParaRPr lang="cs-CZ" sz="2000" b="1" dirty="0">
              <a:solidFill>
                <a:schemeClr val="accent1">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357158" y="428604"/>
            <a:ext cx="8429684" cy="4154984"/>
          </a:xfrm>
          <a:prstGeom prst="rect">
            <a:avLst/>
          </a:prstGeom>
        </p:spPr>
        <p:txBody>
          <a:bodyPr wrap="square">
            <a:spAutoFit/>
          </a:bodyPr>
          <a:lstStyle/>
          <a:p>
            <a:r>
              <a:rPr lang="cs-CZ" sz="2400" b="1" i="1" dirty="0" smtClean="0"/>
              <a:t>SPONZORING</a:t>
            </a:r>
            <a:endParaRPr lang="cs-CZ" sz="2400" dirty="0" smtClean="0"/>
          </a:p>
          <a:p>
            <a:r>
              <a:rPr lang="cs-CZ" sz="2400" b="1" dirty="0" smtClean="0"/>
              <a:t>Hledisko sponzora</a:t>
            </a:r>
          </a:p>
          <a:p>
            <a:r>
              <a:rPr lang="cs-CZ" sz="2400" dirty="0" smtClean="0"/>
              <a:t/>
            </a:r>
            <a:br>
              <a:rPr lang="cs-CZ" sz="2400" dirty="0" smtClean="0"/>
            </a:br>
            <a:r>
              <a:rPr lang="cs-CZ" sz="2400" dirty="0" smtClean="0"/>
              <a:t>Náklady na propagaci a reklamu jsou daňově uznatelnými náklady a sponzor je může                                                               </a:t>
            </a:r>
            <a:r>
              <a:rPr lang="cs-CZ" sz="2400" b="1" dirty="0" smtClean="0">
                <a:solidFill>
                  <a:schemeClr val="accent1">
                    <a:lumMod val="75000"/>
                  </a:schemeClr>
                </a:solidFill>
              </a:rPr>
              <a:t>v plné výši zahrnout do základu daně</a:t>
            </a:r>
            <a:r>
              <a:rPr lang="cs-CZ" sz="2400" dirty="0" smtClean="0">
                <a:solidFill>
                  <a:schemeClr val="accent1">
                    <a:lumMod val="75000"/>
                  </a:schemeClr>
                </a:solidFill>
              </a:rPr>
              <a:t>. </a:t>
            </a:r>
          </a:p>
          <a:p>
            <a:endParaRPr lang="cs-CZ" sz="2400" dirty="0" smtClean="0"/>
          </a:p>
          <a:p>
            <a:r>
              <a:rPr lang="cs-CZ" sz="2400" dirty="0" smtClean="0"/>
              <a:t>Na rozdíl od odčitatelné položky „dary“ tak sponzorský příspěvek snižuje základ daně v plné výši. Pokud je nezisková organizace plátcem DPH, musí „cena“ za reklamu obsahovat DPH (reklama je zdanitelným plněním).</a:t>
            </a:r>
            <a:endParaRPr lang="cs-CZ"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85720" y="214290"/>
            <a:ext cx="8643998" cy="5632311"/>
          </a:xfrm>
          <a:prstGeom prst="rect">
            <a:avLst/>
          </a:prstGeom>
        </p:spPr>
        <p:txBody>
          <a:bodyPr wrap="square">
            <a:spAutoFit/>
          </a:bodyPr>
          <a:lstStyle/>
          <a:p>
            <a:r>
              <a:rPr lang="cs-CZ" sz="2400" b="1" dirty="0" smtClean="0">
                <a:solidFill>
                  <a:schemeClr val="accent1">
                    <a:lumMod val="75000"/>
                  </a:schemeClr>
                </a:solidFill>
              </a:rPr>
              <a:t>Hledisko neziskové organizace</a:t>
            </a:r>
          </a:p>
          <a:p>
            <a:r>
              <a:rPr lang="cs-CZ" sz="2400" dirty="0" smtClean="0"/>
              <a:t/>
            </a:r>
            <a:br>
              <a:rPr lang="cs-CZ" sz="2400" dirty="0" smtClean="0"/>
            </a:br>
            <a:r>
              <a:rPr lang="cs-CZ" sz="2400" dirty="0" smtClean="0"/>
              <a:t>Příjmy ze sponzorského vztahu jsou v neziskové organizaci považovány za příjmy příp. výnosy z reklamy, které jsou předmětem daně z příjmů a v každém případě jsou zahrnuty do základu daně. Neplatí pro ně žádné osvobození od daně. </a:t>
            </a:r>
          </a:p>
          <a:p>
            <a:endParaRPr lang="cs-CZ" sz="2400" dirty="0" smtClean="0"/>
          </a:p>
          <a:p>
            <a:r>
              <a:rPr lang="cs-CZ" sz="2400" dirty="0" smtClean="0"/>
              <a:t>Neziskové organizace musí pro daňové účely rozlišovat různé druhy činností, příp. i jednotlivé činnosti v rámci jednoho druhu a příjmy a výdaje (výnosy – náklady) spojené s jednotlivými činnostmi, musí být příjmy za reklamu odlišeny od ostatních příjmů a musí k nim být přiřazeny odpovídající výdaje. To jsou výdaje za zajištění reklamní, propagační služby pro sponzora. Tyto výdaje však mohou tvořit malou část příjmů. </a:t>
            </a:r>
            <a:endParaRPr lang="cs-CZ"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14282" y="214291"/>
            <a:ext cx="8715436" cy="5262979"/>
          </a:xfrm>
          <a:prstGeom prst="rect">
            <a:avLst/>
          </a:prstGeom>
        </p:spPr>
        <p:txBody>
          <a:bodyPr wrap="square">
            <a:spAutoFit/>
          </a:bodyPr>
          <a:lstStyle/>
          <a:p>
            <a:r>
              <a:rPr lang="cs-CZ" sz="2400" dirty="0" smtClean="0"/>
              <a:t>Rozdíl mezi příjmy a výdaji je součástí daňového základu.</a:t>
            </a:r>
            <a:r>
              <a:rPr lang="cs-CZ" sz="2400" b="1" dirty="0" smtClean="0">
                <a:solidFill>
                  <a:schemeClr val="accent1">
                    <a:lumMod val="75000"/>
                  </a:schemeClr>
                </a:solidFill>
              </a:rPr>
              <a:t> </a:t>
            </a:r>
          </a:p>
          <a:p>
            <a:endParaRPr lang="cs-CZ" sz="2400" dirty="0" smtClean="0"/>
          </a:p>
          <a:p>
            <a:r>
              <a:rPr lang="cs-CZ" sz="2400" dirty="0" smtClean="0"/>
              <a:t>Neziskové organizace mají nárok na odčitatelnou položku ve výši 30 % základu daně, maximálně však 1 000 </a:t>
            </a:r>
            <a:r>
              <a:rPr lang="cs-CZ" sz="2400" dirty="0" err="1" smtClean="0"/>
              <a:t>000</a:t>
            </a:r>
            <a:r>
              <a:rPr lang="cs-CZ" sz="2400" dirty="0" smtClean="0"/>
              <a:t> Kč, použijí-li takto získané prostředky ke krytí nákladů souvisejících s činnostmi, z nichž získané příjmy nejsou předmětem daně, a to ve třech bezprostředně následujících zdaňovacích obdobích. </a:t>
            </a:r>
          </a:p>
          <a:p>
            <a:endParaRPr lang="cs-CZ" sz="2400" dirty="0" smtClean="0"/>
          </a:p>
          <a:p>
            <a:r>
              <a:rPr lang="cs-CZ" sz="2400" dirty="0" smtClean="0"/>
              <a:t>Pokud 30% snížení činí méně než 300 000 Kč, lze odečíst částku ve výši 300 000 Kč, maximálně však do výše základu daně. Lze tudíž kalkulovat s tím,   </a:t>
            </a:r>
          </a:p>
          <a:p>
            <a:r>
              <a:rPr lang="cs-CZ" sz="2400" b="1" dirty="0" smtClean="0">
                <a:solidFill>
                  <a:schemeClr val="accent1">
                    <a:lumMod val="75000"/>
                  </a:schemeClr>
                </a:solidFill>
              </a:rPr>
              <a:t>že až do výše 300 000 Kč základu daně nebude nezisková organizace z celkových příjmů z reklamy a ostatní výdělečné činnosti platit daň.</a:t>
            </a:r>
            <a:endParaRPr lang="cs-CZ" sz="2400" b="1" dirty="0">
              <a:solidFill>
                <a:schemeClr val="accent1">
                  <a:lumMod val="7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14282" y="285728"/>
            <a:ext cx="8786874" cy="3416320"/>
          </a:xfrm>
          <a:prstGeom prst="rect">
            <a:avLst/>
          </a:prstGeom>
        </p:spPr>
        <p:txBody>
          <a:bodyPr wrap="square">
            <a:spAutoFit/>
          </a:bodyPr>
          <a:lstStyle/>
          <a:p>
            <a:r>
              <a:rPr lang="cs-CZ" b="1" dirty="0" smtClean="0"/>
              <a:t>Veřejné sbírky</a:t>
            </a:r>
            <a:endParaRPr lang="cs-CZ" dirty="0" smtClean="0"/>
          </a:p>
          <a:p>
            <a:r>
              <a:rPr lang="cs-CZ" dirty="0" smtClean="0"/>
              <a:t>Další dárcovskou možností je darovat prostřednictvím veřejné sbírky. Nejčastěji se tak přispívá na konkrétní projekt dané neziskové organizace. Veřejnou sbírkou podle zákona č. 117/2001 Sb., o veřejných sbírkách získávání a shromažďování dobrovolných peněžitých příspěvků od předem neurčeného okruhu přispěvatelů pro předem stanovený veřejně prospěšný účel, zejména humanitární nebo charitativní, rozvoj vzdělání, tělovýchovy nebo sportu, nebo ochrana kulturních památek, tradic nebo životního prostředí. Sbírku je oprávněna konat pouze právnická osoba. Sbírku lze realizovat několika způsoby – shromažďováním příspěvků na předem vyhlášeném zvláštním bankovním účtu, sběracími listinami, pokladničkami, prodejem předmětů, prodejem vstupenek, či pronájmem telefonní linky. Veřejnou sbírkou jsou také tzv. dárcovské SMS (DMS).</a:t>
            </a:r>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85720" y="285728"/>
            <a:ext cx="8643998" cy="3416320"/>
          </a:xfrm>
          <a:prstGeom prst="rect">
            <a:avLst/>
          </a:prstGeom>
        </p:spPr>
        <p:txBody>
          <a:bodyPr wrap="square">
            <a:spAutoFit/>
          </a:bodyPr>
          <a:lstStyle/>
          <a:p>
            <a:r>
              <a:rPr lang="cs-CZ" b="1" dirty="0" smtClean="0"/>
              <a:t>Co není veřejná sbírka</a:t>
            </a:r>
            <a:endParaRPr lang="cs-CZ" dirty="0" smtClean="0"/>
          </a:p>
          <a:p>
            <a:r>
              <a:rPr lang="cs-CZ" dirty="0" smtClean="0"/>
              <a:t>Veřejnou sbírkou podle tohoto zákona není shromažďování finančních prostředků, které konají organizace mezi svými členy za účelem dosažení prostředků k plnění svých úkolů. Veřejnou sbírkou není ani shromažďování finančních prostředků církvemi a náboženskými společnostmi k církevním a náboženským účelům, pokud se koná v kostelech, modlitebnách a jiných místech určených k provádění náboženských úkonů, bohoslužeb a obřadů.</a:t>
            </a:r>
          </a:p>
          <a:p>
            <a:endParaRPr lang="cs-CZ" dirty="0" smtClean="0"/>
          </a:p>
          <a:p>
            <a:r>
              <a:rPr lang="cs-CZ" b="1" i="1" dirty="0" smtClean="0"/>
              <a:t>Příklad veřejných sbírek:</a:t>
            </a:r>
            <a:r>
              <a:rPr lang="cs-CZ" i="1" dirty="0" smtClean="0"/>
              <a:t/>
            </a:r>
            <a:br>
              <a:rPr lang="cs-CZ" i="1" dirty="0" smtClean="0"/>
            </a:br>
            <a:r>
              <a:rPr lang="cs-CZ" i="1" dirty="0" smtClean="0"/>
              <a:t>Pomozte dětem!</a:t>
            </a:r>
            <a:br>
              <a:rPr lang="cs-CZ" i="1" dirty="0" smtClean="0"/>
            </a:br>
            <a:r>
              <a:rPr lang="cs-CZ" i="1" dirty="0" smtClean="0"/>
              <a:t>Tříkrálová sbírka</a:t>
            </a:r>
            <a:br>
              <a:rPr lang="cs-CZ" i="1" dirty="0" smtClean="0"/>
            </a:br>
            <a:r>
              <a:rPr lang="cs-CZ" i="1" dirty="0" smtClean="0"/>
              <a:t>SOS Pákistán</a:t>
            </a:r>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14282" y="285728"/>
            <a:ext cx="8715436" cy="2862322"/>
          </a:xfrm>
          <a:prstGeom prst="rect">
            <a:avLst/>
          </a:prstGeom>
        </p:spPr>
        <p:txBody>
          <a:bodyPr wrap="square">
            <a:spAutoFit/>
          </a:bodyPr>
          <a:lstStyle/>
          <a:p>
            <a:r>
              <a:rPr lang="cs-CZ" b="1" dirty="0" smtClean="0"/>
              <a:t>Dobrovolnictví</a:t>
            </a:r>
            <a:endParaRPr lang="cs-CZ" dirty="0" smtClean="0"/>
          </a:p>
          <a:p>
            <a:r>
              <a:rPr lang="cs-CZ" dirty="0" smtClean="0"/>
              <a:t>Dobrovolnictví je svobodně zvolená činnost, konaná ve prospěch druhých bez nároku na odměnu. Dobrovolník dává část svého času, energie a schopností ve prospěch činnosti, která je časově i obsahově vymezena. Za tuto činnost nedostává finanční odměnu, ale často nedocenitelný dobrý pocit z pomoci ostatním, získává zkušenosti.</a:t>
            </a:r>
          </a:p>
          <a:p>
            <a:r>
              <a:rPr lang="cs-CZ" b="1" i="1" dirty="0" smtClean="0"/>
              <a:t>Příklady dobrovolnických programů</a:t>
            </a:r>
            <a:r>
              <a:rPr lang="cs-CZ" i="1" dirty="0" smtClean="0"/>
              <a:t/>
            </a:r>
            <a:br>
              <a:rPr lang="cs-CZ" i="1" dirty="0" smtClean="0"/>
            </a:br>
            <a:r>
              <a:rPr lang="cs-CZ" i="1" dirty="0" smtClean="0"/>
              <a:t>Pět P</a:t>
            </a:r>
            <a:br>
              <a:rPr lang="cs-CZ" i="1" dirty="0" smtClean="0"/>
            </a:br>
            <a:r>
              <a:rPr lang="cs-CZ" i="1" dirty="0" err="1" smtClean="0"/>
              <a:t>Make</a:t>
            </a:r>
            <a:r>
              <a:rPr lang="cs-CZ" i="1" dirty="0" smtClean="0"/>
              <a:t> a </a:t>
            </a:r>
            <a:r>
              <a:rPr lang="cs-CZ" i="1" dirty="0" err="1" smtClean="0"/>
              <a:t>Connection</a:t>
            </a:r>
            <a:r>
              <a:rPr lang="cs-CZ" i="1" dirty="0" smtClean="0"/>
              <a:t> - Připoj se</a:t>
            </a:r>
            <a:br>
              <a:rPr lang="cs-CZ" i="1" dirty="0" smtClean="0"/>
            </a:br>
            <a:r>
              <a:rPr lang="cs-CZ" i="1" dirty="0" smtClean="0"/>
              <a:t>Dobrovolníci v nemocnicích</a:t>
            </a: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Současný stav a právní úprava</a:t>
            </a:r>
            <a:endParaRPr lang="cs-CZ" dirty="0"/>
          </a:p>
        </p:txBody>
      </p:sp>
      <p:sp>
        <p:nvSpPr>
          <p:cNvPr id="3" name="Zástupný symbol pro obsah 2"/>
          <p:cNvSpPr>
            <a:spLocks noGrp="1"/>
          </p:cNvSpPr>
          <p:nvPr>
            <p:ph sz="quarter" idx="1"/>
          </p:nvPr>
        </p:nvSpPr>
        <p:spPr/>
        <p:txBody>
          <a:bodyPr/>
          <a:lstStyle/>
          <a:p>
            <a:r>
              <a:rPr lang="cs-CZ" dirty="0" smtClean="0"/>
              <a:t>Neziskové organizace – obecně používaný pojem bez jakékoli definice nějakým platným právním předpisem v ČR /vznik, hospodaření,zdanění, …/.</a:t>
            </a:r>
          </a:p>
          <a:p>
            <a:r>
              <a:rPr lang="cs-CZ" dirty="0" smtClean="0"/>
              <a:t>Objevují se snahy definovat veřejnou prospěšnost      - aby neziskovost nebyla založena na právní subjektivitě, ale na činnosti.</a:t>
            </a:r>
          </a:p>
          <a:p>
            <a:r>
              <a:rPr lang="cs-CZ" dirty="0" smtClean="0"/>
              <a:t>Zákon č.586/1992 Sb. – hromadně se o neziskových organizacích zmiňuje bez bližšího vysvětlení a specifikace /výčet v jedné skupině s vymezením skupiny TV, </a:t>
            </a:r>
            <a:r>
              <a:rPr lang="cs-CZ" dirty="0" err="1" smtClean="0"/>
              <a:t>Rozhl</a:t>
            </a:r>
            <a:r>
              <a:rPr lang="cs-CZ" dirty="0" smtClean="0"/>
              <a:t>., VVŠ, </a:t>
            </a:r>
            <a:r>
              <a:rPr lang="cs-CZ" dirty="0" err="1" smtClean="0"/>
              <a:t>Zdr.zař</a:t>
            </a:r>
            <a:r>
              <a:rPr lang="cs-CZ" dirty="0" smtClean="0"/>
              <a:t>./.</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285720" y="285728"/>
            <a:ext cx="8572560" cy="4801314"/>
          </a:xfrm>
          <a:prstGeom prst="rect">
            <a:avLst/>
          </a:prstGeom>
        </p:spPr>
        <p:txBody>
          <a:bodyPr wrap="square">
            <a:spAutoFit/>
          </a:bodyPr>
          <a:lstStyle/>
          <a:p>
            <a:r>
              <a:rPr lang="cs-CZ" b="1" dirty="0" smtClean="0"/>
              <a:t>Benefiční akce</a:t>
            </a:r>
          </a:p>
          <a:p>
            <a:endParaRPr lang="cs-CZ" dirty="0" smtClean="0"/>
          </a:p>
          <a:p>
            <a:r>
              <a:rPr lang="cs-CZ" dirty="0" smtClean="0"/>
              <a:t>Neziskovou organizaci lze také podpořit účastí na benefiční akci. Dárci prostřednictvím zaplacení vstupného na kulturní, zábavní či sportovní akci přispívají na dobročinné aktivity. Specifickou formu těchto akcí představuje prodej výrobků či služeb, kdy firma či organizátor poukazuje celý zisk nebo jeho část na dobročinné účely. Dárce tak přispívá samotným zakoupením daného produktu.</a:t>
            </a:r>
          </a:p>
          <a:p>
            <a:r>
              <a:rPr lang="cs-CZ" dirty="0" smtClean="0"/>
              <a:t>Daňové hledisko benefičních akcí</a:t>
            </a:r>
            <a:br>
              <a:rPr lang="cs-CZ" dirty="0" smtClean="0"/>
            </a:br>
            <a:r>
              <a:rPr lang="cs-CZ" dirty="0" smtClean="0"/>
              <a:t>Pořádá-li nezisková organizace akci a vstupné "zahrnuje" sponzorský příspěvek, jde o příjmy z vlastní činnosti, které podléhají dani z příjmů. Podobně při prodeji předmětů se upozorňuje na skutečnost, že zákazníci zakoupením přispívají na dobročinné účely, jde o příjmy z vlastní činnosti a zisk je zdaněn.</a:t>
            </a:r>
          </a:p>
          <a:p>
            <a:endParaRPr lang="cs-CZ" dirty="0" smtClean="0"/>
          </a:p>
          <a:p>
            <a:r>
              <a:rPr lang="cs-CZ" b="1" i="1" dirty="0" smtClean="0"/>
              <a:t>Příklad benefiční akce:</a:t>
            </a:r>
            <a:r>
              <a:rPr lang="cs-CZ" i="1" dirty="0" smtClean="0"/>
              <a:t/>
            </a:r>
            <a:br>
              <a:rPr lang="cs-CZ" i="1" dirty="0" smtClean="0"/>
            </a:br>
            <a:r>
              <a:rPr lang="cs-CZ" i="1" dirty="0" smtClean="0"/>
              <a:t>Umělci pro Srí Lanku</a:t>
            </a:r>
            <a:br>
              <a:rPr lang="cs-CZ" i="1" dirty="0" smtClean="0"/>
            </a:br>
            <a:r>
              <a:rPr lang="cs-CZ" i="1" dirty="0" smtClean="0"/>
              <a:t>Děkujeme, že pomáháte</a:t>
            </a:r>
            <a:br>
              <a:rPr lang="cs-CZ" i="1" dirty="0" smtClean="0"/>
            </a:br>
            <a:r>
              <a:rPr lang="cs-CZ" i="1" dirty="0" smtClean="0"/>
              <a:t>Benefiční večer pro SANANIM</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285720" y="357166"/>
            <a:ext cx="8572560" cy="2308324"/>
          </a:xfrm>
          <a:prstGeom prst="rect">
            <a:avLst/>
          </a:prstGeom>
        </p:spPr>
        <p:txBody>
          <a:bodyPr wrap="square">
            <a:spAutoFit/>
          </a:bodyPr>
          <a:lstStyle/>
          <a:p>
            <a:r>
              <a:rPr lang="cs-CZ" b="1" dirty="0" smtClean="0"/>
              <a:t>Závěti</a:t>
            </a:r>
            <a:endParaRPr lang="cs-CZ" dirty="0" smtClean="0"/>
          </a:p>
          <a:p>
            <a:r>
              <a:rPr lang="cs-CZ" dirty="0" smtClean="0"/>
              <a:t>Dárce formou sepsání závěti může rozhodnout o přidělení svého osobního majetku nebo jeho části neziskové organizaci. Činí tak zpravidla dlouhodobí příznivci, členové či dobrovolníci organizací, pro které představuje odkaz v závěti přirozené vyústění jejich celoživotní snahy a podpory dobré věci.</a:t>
            </a:r>
          </a:p>
          <a:p>
            <a:endParaRPr lang="cs-CZ" dirty="0" smtClean="0"/>
          </a:p>
          <a:p>
            <a:r>
              <a:rPr lang="cs-CZ" b="1" i="1" dirty="0" smtClean="0"/>
              <a:t>Příklad</a:t>
            </a:r>
            <a:r>
              <a:rPr lang="cs-CZ" i="1" dirty="0" smtClean="0"/>
              <a:t/>
            </a:r>
            <a:br>
              <a:rPr lang="cs-CZ" i="1" dirty="0" smtClean="0"/>
            </a:br>
            <a:r>
              <a:rPr lang="cs-CZ" i="1" dirty="0" smtClean="0"/>
              <a:t>Závěť Alfreda Nobela – vznik Nobelovy nadace</a:t>
            </a:r>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428596" y="571480"/>
            <a:ext cx="4432624" cy="2031325"/>
          </a:xfrm>
          <a:prstGeom prst="rect">
            <a:avLst/>
          </a:prstGeom>
          <a:noFill/>
        </p:spPr>
        <p:txBody>
          <a:bodyPr wrap="none" rtlCol="0">
            <a:spAutoFit/>
          </a:bodyPr>
          <a:lstStyle/>
          <a:p>
            <a:r>
              <a:rPr lang="cs-CZ" b="1" dirty="0" smtClean="0">
                <a:solidFill>
                  <a:schemeClr val="accent1">
                    <a:lumMod val="50000"/>
                  </a:schemeClr>
                </a:solidFill>
              </a:rPr>
              <a:t>Hodnocení národního hospodářství</a:t>
            </a:r>
          </a:p>
          <a:p>
            <a:r>
              <a:rPr lang="cs-CZ" dirty="0" smtClean="0"/>
              <a:t>/základní makroekonomické agregáty/</a:t>
            </a:r>
          </a:p>
          <a:p>
            <a:endParaRPr lang="cs-CZ" dirty="0" smtClean="0"/>
          </a:p>
          <a:p>
            <a:pPr>
              <a:buFont typeface="Arial" pitchFamily="34" charset="0"/>
              <a:buChar char="•"/>
            </a:pPr>
            <a:r>
              <a:rPr lang="cs-CZ" b="1" dirty="0" smtClean="0"/>
              <a:t>Hrubý domácí produkt</a:t>
            </a:r>
          </a:p>
          <a:p>
            <a:pPr>
              <a:buFont typeface="Arial" pitchFamily="34" charset="0"/>
              <a:buChar char="•"/>
            </a:pPr>
            <a:r>
              <a:rPr lang="cs-CZ" b="1" dirty="0" smtClean="0"/>
              <a:t>Hrubý národní produkt</a:t>
            </a:r>
          </a:p>
          <a:p>
            <a:pPr>
              <a:buFont typeface="Arial" pitchFamily="34" charset="0"/>
              <a:buChar char="•"/>
            </a:pPr>
            <a:r>
              <a:rPr lang="cs-CZ" b="1" dirty="0" smtClean="0"/>
              <a:t>Národní důchod</a:t>
            </a:r>
          </a:p>
          <a:p>
            <a:pPr>
              <a:buFont typeface="Arial" pitchFamily="34" charset="0"/>
              <a:buChar char="•"/>
            </a:pPr>
            <a:r>
              <a:rPr lang="cs-CZ" b="1" dirty="0" smtClean="0"/>
              <a:t> atd.</a:t>
            </a:r>
            <a:endParaRPr lang="cs-CZ" b="1" dirty="0"/>
          </a:p>
        </p:txBody>
      </p:sp>
      <p:sp>
        <p:nvSpPr>
          <p:cNvPr id="4" name="TextovéPole 3"/>
          <p:cNvSpPr txBox="1"/>
          <p:nvPr/>
        </p:nvSpPr>
        <p:spPr>
          <a:xfrm>
            <a:off x="500034" y="2643182"/>
            <a:ext cx="7343677" cy="369332"/>
          </a:xfrm>
          <a:prstGeom prst="rect">
            <a:avLst/>
          </a:prstGeom>
          <a:noFill/>
        </p:spPr>
        <p:txBody>
          <a:bodyPr wrap="none" rtlCol="0">
            <a:spAutoFit/>
          </a:bodyPr>
          <a:lstStyle/>
          <a:p>
            <a:r>
              <a:rPr lang="cs-CZ" dirty="0" smtClean="0"/>
              <a:t>Všechny tyto pojmy / veličiny spolu úzce souvisí a nelze je oddělovat !!</a:t>
            </a:r>
            <a:endParaRPr lang="cs-CZ" dirty="0"/>
          </a:p>
        </p:txBody>
      </p:sp>
      <p:sp>
        <p:nvSpPr>
          <p:cNvPr id="5" name="TextovéPole 4"/>
          <p:cNvSpPr txBox="1"/>
          <p:nvPr/>
        </p:nvSpPr>
        <p:spPr>
          <a:xfrm>
            <a:off x="500034" y="3071810"/>
            <a:ext cx="5068319" cy="646331"/>
          </a:xfrm>
          <a:prstGeom prst="rect">
            <a:avLst/>
          </a:prstGeom>
          <a:noFill/>
        </p:spPr>
        <p:txBody>
          <a:bodyPr wrap="square" rtlCol="0">
            <a:spAutoFit/>
          </a:bodyPr>
          <a:lstStyle/>
          <a:p>
            <a:r>
              <a:rPr lang="cs-CZ" dirty="0" smtClean="0"/>
              <a:t>HP – velikost vyprodukovaných statků a služeb</a:t>
            </a:r>
          </a:p>
          <a:p>
            <a:r>
              <a:rPr lang="cs-CZ" dirty="0" smtClean="0"/>
              <a:t>- HDP, HNP</a:t>
            </a:r>
            <a:endParaRPr lang="cs-CZ" dirty="0"/>
          </a:p>
        </p:txBody>
      </p:sp>
      <p:sp>
        <p:nvSpPr>
          <p:cNvPr id="6" name="TextovéPole 5"/>
          <p:cNvSpPr txBox="1"/>
          <p:nvPr/>
        </p:nvSpPr>
        <p:spPr>
          <a:xfrm>
            <a:off x="357158" y="4000504"/>
            <a:ext cx="9453646" cy="923330"/>
          </a:xfrm>
          <a:prstGeom prst="rect">
            <a:avLst/>
          </a:prstGeom>
          <a:noFill/>
        </p:spPr>
        <p:txBody>
          <a:bodyPr wrap="square" rtlCol="0">
            <a:spAutoFit/>
          </a:bodyPr>
          <a:lstStyle/>
          <a:p>
            <a:r>
              <a:rPr lang="cs-CZ" b="1" dirty="0" smtClean="0">
                <a:solidFill>
                  <a:schemeClr val="accent1"/>
                </a:solidFill>
              </a:rPr>
              <a:t>Hrubý domácí produkt /HDP/- souhrn statků a služeb vyjádřený </a:t>
            </a:r>
          </a:p>
          <a:p>
            <a:r>
              <a:rPr lang="cs-CZ" b="1" dirty="0" smtClean="0">
                <a:solidFill>
                  <a:schemeClr val="accent1"/>
                </a:solidFill>
              </a:rPr>
              <a:t>v penězích vytvořený za určité období výrobními faktory na území státu</a:t>
            </a:r>
          </a:p>
          <a:p>
            <a:r>
              <a:rPr lang="cs-CZ" dirty="0" smtClean="0">
                <a:solidFill>
                  <a:schemeClr val="accent1"/>
                </a:solidFill>
              </a:rPr>
              <a:t>(bez ohledu na to, zda jsou vlastněny občany státu nebo cizinci )</a:t>
            </a:r>
            <a:endParaRPr lang="cs-CZ" dirty="0">
              <a:solidFill>
                <a:schemeClr val="accent1"/>
              </a:solidFill>
            </a:endParaRPr>
          </a:p>
        </p:txBody>
      </p:sp>
      <p:sp>
        <p:nvSpPr>
          <p:cNvPr id="7" name="TextovéPole 6"/>
          <p:cNvSpPr txBox="1"/>
          <p:nvPr/>
        </p:nvSpPr>
        <p:spPr>
          <a:xfrm>
            <a:off x="357158" y="5072074"/>
            <a:ext cx="8518679" cy="1200329"/>
          </a:xfrm>
          <a:prstGeom prst="rect">
            <a:avLst/>
          </a:prstGeom>
          <a:noFill/>
        </p:spPr>
        <p:txBody>
          <a:bodyPr wrap="none" rtlCol="0">
            <a:spAutoFit/>
          </a:bodyPr>
          <a:lstStyle/>
          <a:p>
            <a:r>
              <a:rPr lang="cs-CZ" b="1" dirty="0" smtClean="0">
                <a:solidFill>
                  <a:schemeClr val="accent1"/>
                </a:solidFill>
              </a:rPr>
              <a:t>Hrubý národní produkt /HNP/ - souhrn statků a služeb vyjádřený</a:t>
            </a:r>
          </a:p>
          <a:p>
            <a:r>
              <a:rPr lang="cs-CZ" b="1" dirty="0" smtClean="0">
                <a:solidFill>
                  <a:schemeClr val="accent1"/>
                </a:solidFill>
              </a:rPr>
              <a:t>v penězích vytvořený za určité období výrobními faktory ve vlastnictví </a:t>
            </a:r>
          </a:p>
          <a:p>
            <a:r>
              <a:rPr lang="cs-CZ" b="1" dirty="0" smtClean="0">
                <a:solidFill>
                  <a:schemeClr val="accent1"/>
                </a:solidFill>
              </a:rPr>
              <a:t>občanů příslušné země</a:t>
            </a:r>
          </a:p>
          <a:p>
            <a:r>
              <a:rPr lang="cs-CZ" dirty="0" smtClean="0">
                <a:solidFill>
                  <a:schemeClr val="accent1"/>
                </a:solidFill>
              </a:rPr>
              <a:t>(bez ohledu na to, zda výroba probíhala na území státu nebo v zahraničí)</a:t>
            </a:r>
            <a:endParaRPr lang="cs-CZ" dirty="0">
              <a:solidFill>
                <a:schemeClr val="accent1"/>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5720" y="428604"/>
            <a:ext cx="3993401" cy="1477328"/>
          </a:xfrm>
          <a:prstGeom prst="rect">
            <a:avLst/>
          </a:prstGeom>
          <a:noFill/>
        </p:spPr>
        <p:txBody>
          <a:bodyPr wrap="none" rtlCol="0">
            <a:spAutoFit/>
          </a:bodyPr>
          <a:lstStyle/>
          <a:p>
            <a:r>
              <a:rPr lang="cs-CZ" b="1" dirty="0" smtClean="0">
                <a:solidFill>
                  <a:schemeClr val="accent1"/>
                </a:solidFill>
              </a:rPr>
              <a:t>Výpočet HDP</a:t>
            </a:r>
          </a:p>
          <a:p>
            <a:endParaRPr lang="cs-CZ" b="1" dirty="0" smtClean="0">
              <a:solidFill>
                <a:schemeClr val="accent1"/>
              </a:solidFill>
            </a:endParaRPr>
          </a:p>
          <a:p>
            <a:pPr marL="342900" indent="-342900">
              <a:buFont typeface="+mj-lt"/>
              <a:buAutoNum type="arabicPeriod"/>
            </a:pPr>
            <a:r>
              <a:rPr lang="cs-CZ" b="1" dirty="0" smtClean="0"/>
              <a:t>Zbožová /produkční/ metoda</a:t>
            </a:r>
          </a:p>
          <a:p>
            <a:pPr marL="342900" indent="-342900">
              <a:buFont typeface="+mj-lt"/>
              <a:buAutoNum type="arabicPeriod"/>
            </a:pPr>
            <a:r>
              <a:rPr lang="cs-CZ" b="1" dirty="0" smtClean="0"/>
              <a:t>Důchodová metoda</a:t>
            </a:r>
          </a:p>
          <a:p>
            <a:pPr marL="342900" indent="-342900"/>
            <a:endParaRPr lang="cs-CZ" b="1" dirty="0"/>
          </a:p>
        </p:txBody>
      </p:sp>
      <p:sp>
        <p:nvSpPr>
          <p:cNvPr id="3" name="TextovéPole 2"/>
          <p:cNvSpPr txBox="1"/>
          <p:nvPr/>
        </p:nvSpPr>
        <p:spPr>
          <a:xfrm>
            <a:off x="357158" y="1785926"/>
            <a:ext cx="8369599" cy="1477328"/>
          </a:xfrm>
          <a:prstGeom prst="rect">
            <a:avLst/>
          </a:prstGeom>
          <a:noFill/>
        </p:spPr>
        <p:txBody>
          <a:bodyPr wrap="none" rtlCol="0">
            <a:spAutoFit/>
          </a:bodyPr>
          <a:lstStyle/>
          <a:p>
            <a:pPr marL="342900" indent="-342900">
              <a:buAutoNum type="arabicPeriod"/>
            </a:pPr>
            <a:r>
              <a:rPr lang="cs-CZ" dirty="0" smtClean="0"/>
              <a:t>Vychází z výroby a sčítá všechny vyrobené finální statky a služby, které firmy </a:t>
            </a:r>
          </a:p>
          <a:p>
            <a:pPr marL="342900" indent="-342900"/>
            <a:r>
              <a:rPr lang="cs-CZ" dirty="0" smtClean="0"/>
              <a:t>	za dané období prodaly domácnostem, vládě, jiným firmám + čisté vývozy</a:t>
            </a:r>
          </a:p>
          <a:p>
            <a:pPr marL="342900" indent="-342900"/>
            <a:endParaRPr lang="cs-CZ" dirty="0" smtClean="0"/>
          </a:p>
          <a:p>
            <a:pPr marL="342900" indent="-342900"/>
            <a:r>
              <a:rPr lang="cs-CZ" b="1" dirty="0" smtClean="0">
                <a:solidFill>
                  <a:schemeClr val="accent1"/>
                </a:solidFill>
              </a:rPr>
              <a:t>HDP = spotřeba domácností + investice soukromých domácích firem</a:t>
            </a:r>
          </a:p>
          <a:p>
            <a:pPr marL="342900" indent="-342900"/>
            <a:r>
              <a:rPr lang="cs-CZ" b="1" dirty="0" smtClean="0">
                <a:solidFill>
                  <a:schemeClr val="accent1"/>
                </a:solidFill>
              </a:rPr>
              <a:t>	       + vládní nákupy + čistý vývoz </a:t>
            </a:r>
            <a:r>
              <a:rPr lang="cs-CZ" dirty="0" smtClean="0"/>
              <a:t>	</a:t>
            </a:r>
            <a:endParaRPr lang="cs-CZ" dirty="0"/>
          </a:p>
        </p:txBody>
      </p:sp>
      <p:sp>
        <p:nvSpPr>
          <p:cNvPr id="4" name="TextovéPole 3"/>
          <p:cNvSpPr txBox="1"/>
          <p:nvPr/>
        </p:nvSpPr>
        <p:spPr>
          <a:xfrm>
            <a:off x="285720" y="3286124"/>
            <a:ext cx="8733481" cy="2031325"/>
          </a:xfrm>
          <a:prstGeom prst="rect">
            <a:avLst/>
          </a:prstGeom>
          <a:noFill/>
        </p:spPr>
        <p:txBody>
          <a:bodyPr wrap="none" rtlCol="0">
            <a:spAutoFit/>
          </a:bodyPr>
          <a:lstStyle/>
          <a:p>
            <a:r>
              <a:rPr lang="cs-CZ" b="1" dirty="0" smtClean="0"/>
              <a:t>Spotřeba domácností </a:t>
            </a:r>
            <a:r>
              <a:rPr lang="cs-CZ" dirty="0" smtClean="0"/>
              <a:t>– výdaje za konečné produkty /zboží/ uskutečněné občany</a:t>
            </a:r>
          </a:p>
          <a:p>
            <a:r>
              <a:rPr lang="cs-CZ" dirty="0" smtClean="0"/>
              <a:t>(2/3 HDP, krátkodobá i dlouhodobá spotřeba vyjma koupi nových bytů)</a:t>
            </a:r>
          </a:p>
          <a:p>
            <a:endParaRPr lang="cs-CZ" dirty="0" smtClean="0"/>
          </a:p>
          <a:p>
            <a:r>
              <a:rPr lang="cs-CZ" b="1" dirty="0" smtClean="0"/>
              <a:t>Vládní nákupy </a:t>
            </a:r>
            <a:r>
              <a:rPr lang="cs-CZ" dirty="0" smtClean="0"/>
              <a:t>– výdaje na infrastrukturu, obranu státu, školství, zdravotnictví,</a:t>
            </a:r>
          </a:p>
          <a:p>
            <a:r>
              <a:rPr lang="cs-CZ" dirty="0" smtClean="0"/>
              <a:t>ochranu životního prostředí, atd. (vyjma transferové platby státu)</a:t>
            </a:r>
          </a:p>
          <a:p>
            <a:endParaRPr lang="cs-CZ" dirty="0" smtClean="0"/>
          </a:p>
          <a:p>
            <a:r>
              <a:rPr lang="cs-CZ" b="1" dirty="0" smtClean="0"/>
              <a:t>Čistý vývoz </a:t>
            </a:r>
            <a:r>
              <a:rPr lang="cs-CZ" dirty="0" smtClean="0"/>
              <a:t>= export – import </a:t>
            </a:r>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57158" y="428604"/>
            <a:ext cx="8510663" cy="923330"/>
          </a:xfrm>
          <a:prstGeom prst="rect">
            <a:avLst/>
          </a:prstGeom>
          <a:noFill/>
        </p:spPr>
        <p:txBody>
          <a:bodyPr wrap="none" rtlCol="0">
            <a:spAutoFit/>
          </a:bodyPr>
          <a:lstStyle/>
          <a:p>
            <a:r>
              <a:rPr lang="cs-CZ" dirty="0" smtClean="0"/>
              <a:t>2. </a:t>
            </a:r>
            <a:r>
              <a:rPr lang="cs-CZ" b="1" dirty="0" smtClean="0">
                <a:solidFill>
                  <a:schemeClr val="accent1"/>
                </a:solidFill>
              </a:rPr>
              <a:t>Důchodová metoda </a:t>
            </a:r>
            <a:r>
              <a:rPr lang="cs-CZ" dirty="0" smtClean="0"/>
              <a:t>: vychází z fáze rozdělování, kdy každý z účastníků získá </a:t>
            </a:r>
          </a:p>
          <a:p>
            <a:r>
              <a:rPr lang="cs-CZ" dirty="0" smtClean="0"/>
              <a:t>     svůj podíl na vyrobených statcích a službách jako odměnu za vynaložení </a:t>
            </a:r>
          </a:p>
          <a:p>
            <a:r>
              <a:rPr lang="cs-CZ" dirty="0" smtClean="0"/>
              <a:t>     svých výrobních faktorů.</a:t>
            </a:r>
            <a:endParaRPr lang="cs-CZ" dirty="0"/>
          </a:p>
        </p:txBody>
      </p:sp>
      <p:sp>
        <p:nvSpPr>
          <p:cNvPr id="3" name="TextovéPole 2"/>
          <p:cNvSpPr txBox="1"/>
          <p:nvPr/>
        </p:nvSpPr>
        <p:spPr>
          <a:xfrm>
            <a:off x="357158" y="1500175"/>
            <a:ext cx="6429420" cy="12003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cs-CZ" dirty="0" smtClean="0"/>
              <a:t>Zaměstnanci – </a:t>
            </a:r>
            <a:r>
              <a:rPr lang="cs-CZ" b="1" dirty="0" smtClean="0"/>
              <a:t>mzdy a platy</a:t>
            </a:r>
          </a:p>
          <a:p>
            <a:r>
              <a:rPr lang="cs-CZ" dirty="0" smtClean="0"/>
              <a:t>Majitelé půdy – </a:t>
            </a:r>
            <a:r>
              <a:rPr lang="cs-CZ" b="1" dirty="0" smtClean="0"/>
              <a:t>renty</a:t>
            </a:r>
          </a:p>
          <a:p>
            <a:r>
              <a:rPr lang="cs-CZ" dirty="0" smtClean="0"/>
              <a:t>Majitelé kapitálu – </a:t>
            </a:r>
            <a:r>
              <a:rPr lang="cs-CZ" b="1" dirty="0" smtClean="0"/>
              <a:t>úrok a zisky </a:t>
            </a:r>
            <a:r>
              <a:rPr lang="cs-CZ" dirty="0" smtClean="0"/>
              <a:t>/finanční a reálný kapitál/</a:t>
            </a:r>
          </a:p>
          <a:p>
            <a:endParaRPr lang="cs-CZ" dirty="0"/>
          </a:p>
        </p:txBody>
      </p:sp>
      <p:sp>
        <p:nvSpPr>
          <p:cNvPr id="4" name="TextovéPole 3"/>
          <p:cNvSpPr txBox="1"/>
          <p:nvPr/>
        </p:nvSpPr>
        <p:spPr>
          <a:xfrm>
            <a:off x="428596" y="3000372"/>
            <a:ext cx="7277954" cy="923330"/>
          </a:xfrm>
          <a:prstGeom prst="rect">
            <a:avLst/>
          </a:prstGeom>
          <a:noFill/>
        </p:spPr>
        <p:txBody>
          <a:bodyPr wrap="none" rtlCol="0">
            <a:spAutoFit/>
          </a:bodyPr>
          <a:lstStyle/>
          <a:p>
            <a:r>
              <a:rPr lang="cs-CZ" dirty="0" smtClean="0"/>
              <a:t>Započítáváme taktéž </a:t>
            </a:r>
            <a:r>
              <a:rPr lang="cs-CZ" b="1" dirty="0" smtClean="0"/>
              <a:t>opotřebení investic </a:t>
            </a:r>
            <a:r>
              <a:rPr lang="cs-CZ" dirty="0" smtClean="0"/>
              <a:t>/dlouhodobého majetku/</a:t>
            </a:r>
          </a:p>
          <a:p>
            <a:r>
              <a:rPr lang="cs-CZ" dirty="0" smtClean="0"/>
              <a:t>a </a:t>
            </a:r>
            <a:r>
              <a:rPr lang="cs-CZ" b="1" dirty="0" smtClean="0"/>
              <a:t>nepřímé daně</a:t>
            </a:r>
            <a:r>
              <a:rPr lang="cs-CZ" dirty="0" smtClean="0"/>
              <a:t>.</a:t>
            </a:r>
          </a:p>
          <a:p>
            <a:r>
              <a:rPr lang="cs-CZ" dirty="0" smtClean="0"/>
              <a:t>Naopak nezahrnujeme platby firem jiným firmám z důvodů duplicity.</a:t>
            </a:r>
            <a:endParaRPr lang="cs-CZ" dirty="0"/>
          </a:p>
        </p:txBody>
      </p:sp>
      <p:sp>
        <p:nvSpPr>
          <p:cNvPr id="5" name="TextovéPole 4"/>
          <p:cNvSpPr txBox="1"/>
          <p:nvPr/>
        </p:nvSpPr>
        <p:spPr>
          <a:xfrm>
            <a:off x="500034" y="4214818"/>
            <a:ext cx="6970178" cy="923330"/>
          </a:xfrm>
          <a:prstGeom prst="rect">
            <a:avLst/>
          </a:prstGeom>
          <a:noFill/>
        </p:spPr>
        <p:txBody>
          <a:bodyPr wrap="none" rtlCol="0">
            <a:spAutoFit/>
          </a:bodyPr>
          <a:lstStyle/>
          <a:p>
            <a:r>
              <a:rPr lang="cs-CZ" b="1" dirty="0" smtClean="0">
                <a:solidFill>
                  <a:schemeClr val="accent1">
                    <a:lumMod val="75000"/>
                  </a:schemeClr>
                </a:solidFill>
              </a:rPr>
              <a:t>HDP = mzdy+renty+zisky+úroky+odpisy+nepřímé daně</a:t>
            </a:r>
          </a:p>
          <a:p>
            <a:endParaRPr lang="cs-CZ" dirty="0" smtClean="0"/>
          </a:p>
          <a:p>
            <a:r>
              <a:rPr lang="cs-CZ" b="1" dirty="0" smtClean="0">
                <a:solidFill>
                  <a:schemeClr val="accent1">
                    <a:lumMod val="75000"/>
                  </a:schemeClr>
                </a:solidFill>
              </a:rPr>
              <a:t>HDP = národní důchod + opotřebení investic + DPH + SD</a:t>
            </a:r>
            <a:endParaRPr lang="cs-CZ" b="1" dirty="0">
              <a:solidFill>
                <a:schemeClr val="accent1">
                  <a:lumMod val="75000"/>
                </a:schemeClr>
              </a:solidFill>
            </a:endParaRPr>
          </a:p>
        </p:txBody>
      </p:sp>
      <p:sp>
        <p:nvSpPr>
          <p:cNvPr id="6" name="TextovéPole 5"/>
          <p:cNvSpPr txBox="1"/>
          <p:nvPr/>
        </p:nvSpPr>
        <p:spPr>
          <a:xfrm>
            <a:off x="500034" y="5357826"/>
            <a:ext cx="6819496" cy="923330"/>
          </a:xfrm>
          <a:prstGeom prst="rect">
            <a:avLst/>
          </a:prstGeom>
          <a:noFill/>
        </p:spPr>
        <p:txBody>
          <a:bodyPr wrap="none" rtlCol="0">
            <a:spAutoFit/>
          </a:bodyPr>
          <a:lstStyle/>
          <a:p>
            <a:r>
              <a:rPr lang="cs-CZ" dirty="0" smtClean="0"/>
              <a:t>Pozn.: velmi záleží na cenách /běžné ceny, stálé ceny/ a na inflaci</a:t>
            </a:r>
          </a:p>
          <a:p>
            <a:r>
              <a:rPr lang="cs-CZ" dirty="0" smtClean="0"/>
              <a:t>HDP – nominální a reálný</a:t>
            </a:r>
          </a:p>
          <a:p>
            <a:r>
              <a:rPr lang="cs-CZ" b="1" dirty="0" smtClean="0"/>
              <a:t>HDP ČR 2009 ≥ 3 700 mld. Kč</a:t>
            </a:r>
            <a:endParaRPr lang="cs-CZ" b="1"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5720" y="357166"/>
            <a:ext cx="6785832" cy="369332"/>
          </a:xfrm>
          <a:prstGeom prst="rect">
            <a:avLst/>
          </a:prstGeom>
          <a:noFill/>
        </p:spPr>
        <p:txBody>
          <a:bodyPr wrap="none" rtlCol="0">
            <a:spAutoFit/>
          </a:bodyPr>
          <a:lstStyle/>
          <a:p>
            <a:r>
              <a:rPr lang="cs-CZ" b="1" dirty="0" smtClean="0">
                <a:solidFill>
                  <a:schemeClr val="accent1">
                    <a:lumMod val="75000"/>
                  </a:schemeClr>
                </a:solidFill>
              </a:rPr>
              <a:t>Čisté ekonomické bohatství</a:t>
            </a:r>
            <a:r>
              <a:rPr lang="cs-CZ" dirty="0" smtClean="0"/>
              <a:t> (NEW – Net </a:t>
            </a:r>
            <a:r>
              <a:rPr lang="cs-CZ" dirty="0" err="1" smtClean="0"/>
              <a:t>Economic</a:t>
            </a:r>
            <a:r>
              <a:rPr lang="cs-CZ" dirty="0" smtClean="0"/>
              <a:t> </a:t>
            </a:r>
            <a:r>
              <a:rPr lang="cs-CZ" dirty="0" err="1" smtClean="0"/>
              <a:t>Welfare</a:t>
            </a:r>
            <a:r>
              <a:rPr lang="cs-CZ" dirty="0" smtClean="0"/>
              <a:t>)</a:t>
            </a:r>
            <a:endParaRPr lang="cs-CZ" dirty="0"/>
          </a:p>
        </p:txBody>
      </p:sp>
      <p:sp>
        <p:nvSpPr>
          <p:cNvPr id="3" name="TextovéPole 2"/>
          <p:cNvSpPr txBox="1"/>
          <p:nvPr/>
        </p:nvSpPr>
        <p:spPr>
          <a:xfrm>
            <a:off x="357158" y="857232"/>
            <a:ext cx="8068234" cy="923330"/>
          </a:xfrm>
          <a:prstGeom prst="rect">
            <a:avLst/>
          </a:prstGeom>
        </p:spPr>
        <p:style>
          <a:lnRef idx="3">
            <a:schemeClr val="lt1"/>
          </a:lnRef>
          <a:fillRef idx="1">
            <a:schemeClr val="accent3"/>
          </a:fillRef>
          <a:effectRef idx="1">
            <a:schemeClr val="accent3"/>
          </a:effectRef>
          <a:fontRef idx="minor">
            <a:schemeClr val="lt1"/>
          </a:fontRef>
        </p:style>
        <p:txBody>
          <a:bodyPr wrap="none" rtlCol="0">
            <a:spAutoFit/>
          </a:bodyPr>
          <a:lstStyle/>
          <a:p>
            <a:r>
              <a:rPr lang="cs-CZ" b="1" dirty="0" smtClean="0"/>
              <a:t>NEW = HDP + nelegálně produkované výrobky a služby + výrobky </a:t>
            </a:r>
          </a:p>
          <a:p>
            <a:r>
              <a:rPr lang="cs-CZ" b="1" dirty="0" smtClean="0"/>
              <a:t>	produkované ve volném čase pro svou potřebu – negativní </a:t>
            </a:r>
          </a:p>
          <a:p>
            <a:r>
              <a:rPr lang="cs-CZ" b="1" dirty="0" smtClean="0"/>
              <a:t>	dopady hospodářské činnosti na kvalitu života</a:t>
            </a:r>
            <a:r>
              <a:rPr lang="cs-CZ" dirty="0" smtClean="0"/>
              <a:t>	</a:t>
            </a:r>
            <a:endParaRPr lang="cs-CZ" dirty="0"/>
          </a:p>
        </p:txBody>
      </p:sp>
      <p:sp>
        <p:nvSpPr>
          <p:cNvPr id="4" name="TextovéPole 3"/>
          <p:cNvSpPr txBox="1"/>
          <p:nvPr/>
        </p:nvSpPr>
        <p:spPr>
          <a:xfrm>
            <a:off x="357158" y="2071678"/>
            <a:ext cx="8166018" cy="369332"/>
          </a:xfrm>
          <a:prstGeom prst="rect">
            <a:avLst/>
          </a:prstGeom>
          <a:noFill/>
        </p:spPr>
        <p:txBody>
          <a:bodyPr wrap="none" rtlCol="0">
            <a:spAutoFit/>
          </a:bodyPr>
          <a:lstStyle/>
          <a:p>
            <a:r>
              <a:rPr lang="cs-CZ" b="1" dirty="0" smtClean="0">
                <a:solidFill>
                  <a:schemeClr val="accent1">
                    <a:lumMod val="75000"/>
                  </a:schemeClr>
                </a:solidFill>
              </a:rPr>
              <a:t>Nelegálně produkované výrobky a služby = šedá a černá ekonomika</a:t>
            </a:r>
            <a:endParaRPr lang="cs-CZ" b="1" dirty="0">
              <a:solidFill>
                <a:schemeClr val="accent1">
                  <a:lumMod val="75000"/>
                </a:schemeClr>
              </a:solidFill>
            </a:endParaRPr>
          </a:p>
        </p:txBody>
      </p:sp>
      <p:sp>
        <p:nvSpPr>
          <p:cNvPr id="5" name="TextovéPole 4"/>
          <p:cNvSpPr txBox="1"/>
          <p:nvPr/>
        </p:nvSpPr>
        <p:spPr>
          <a:xfrm>
            <a:off x="357158" y="2714620"/>
            <a:ext cx="6521337" cy="461665"/>
          </a:xfrm>
          <a:prstGeom prst="rect">
            <a:avLst/>
          </a:prstGeom>
          <a:noFill/>
        </p:spPr>
        <p:txBody>
          <a:bodyPr wrap="none" rtlCol="0">
            <a:spAutoFit/>
          </a:bodyPr>
          <a:lstStyle/>
          <a:p>
            <a:r>
              <a:rPr lang="cs-CZ" sz="2400" b="1" u="sng" dirty="0" smtClean="0">
                <a:solidFill>
                  <a:srgbClr val="002060"/>
                </a:solidFill>
              </a:rPr>
              <a:t>Problematika „černé a šedé“ ekonomiky</a:t>
            </a:r>
            <a:endParaRPr lang="cs-CZ" sz="2400" b="1" u="sng" dirty="0">
              <a:solidFill>
                <a:srgbClr val="002060"/>
              </a:solidFill>
            </a:endParaRPr>
          </a:p>
        </p:txBody>
      </p:sp>
      <p:sp>
        <p:nvSpPr>
          <p:cNvPr id="6" name="TextovéPole 5"/>
          <p:cNvSpPr txBox="1"/>
          <p:nvPr/>
        </p:nvSpPr>
        <p:spPr>
          <a:xfrm>
            <a:off x="428596" y="3500438"/>
            <a:ext cx="7909538" cy="1508105"/>
          </a:xfrm>
          <a:prstGeom prst="rect">
            <a:avLst/>
          </a:prstGeom>
          <a:noFill/>
        </p:spPr>
        <p:txBody>
          <a:bodyPr wrap="none" rtlCol="0">
            <a:spAutoFit/>
          </a:bodyPr>
          <a:lstStyle/>
          <a:p>
            <a:r>
              <a:rPr lang="cs-CZ" b="1" dirty="0" smtClean="0"/>
              <a:t>zákony a etické normy</a:t>
            </a:r>
            <a:r>
              <a:rPr lang="cs-CZ" dirty="0" smtClean="0"/>
              <a:t>  </a:t>
            </a:r>
            <a:r>
              <a:rPr lang="cs-CZ" sz="2000" b="1" dirty="0" smtClean="0">
                <a:solidFill>
                  <a:schemeClr val="accent1">
                    <a:lumMod val="75000"/>
                  </a:schemeClr>
                </a:solidFill>
                <a:sym typeface="Wingdings"/>
              </a:rPr>
              <a:t></a:t>
            </a:r>
            <a:r>
              <a:rPr lang="cs-CZ" dirty="0" smtClean="0">
                <a:sym typeface="Wingdings"/>
              </a:rPr>
              <a:t>  </a:t>
            </a:r>
            <a:r>
              <a:rPr lang="cs-CZ" b="1" dirty="0" smtClean="0"/>
              <a:t>stát</a:t>
            </a:r>
            <a:r>
              <a:rPr lang="cs-CZ" dirty="0" smtClean="0"/>
              <a:t>  </a:t>
            </a:r>
            <a:r>
              <a:rPr lang="cs-CZ" sz="2000" b="1" dirty="0" smtClean="0">
                <a:solidFill>
                  <a:schemeClr val="accent1">
                    <a:lumMod val="75000"/>
                  </a:schemeClr>
                </a:solidFill>
                <a:sym typeface="Wingdings"/>
              </a:rPr>
              <a:t></a:t>
            </a:r>
            <a:r>
              <a:rPr lang="cs-CZ" dirty="0" smtClean="0">
                <a:sym typeface="Wingdings"/>
              </a:rPr>
              <a:t>  </a:t>
            </a:r>
            <a:r>
              <a:rPr lang="cs-CZ" b="1" dirty="0" smtClean="0"/>
              <a:t>nástroje na dodržování zákonů</a:t>
            </a:r>
          </a:p>
          <a:p>
            <a:endParaRPr lang="cs-CZ" b="1" dirty="0" smtClean="0"/>
          </a:p>
          <a:p>
            <a:r>
              <a:rPr lang="cs-CZ" b="1" dirty="0" smtClean="0">
                <a:solidFill>
                  <a:schemeClr val="tx2">
                    <a:lumMod val="75000"/>
                  </a:schemeClr>
                </a:solidFill>
              </a:rPr>
              <a:t>Hospodářská kriminalita – problematika stará jako lidstvo samo</a:t>
            </a:r>
          </a:p>
          <a:p>
            <a:endParaRPr lang="cs-CZ" b="1" dirty="0" smtClean="0">
              <a:solidFill>
                <a:schemeClr val="tx2">
                  <a:lumMod val="75000"/>
                </a:schemeClr>
              </a:solidFill>
            </a:endParaRPr>
          </a:p>
          <a:p>
            <a:r>
              <a:rPr lang="cs-CZ" b="1" dirty="0" smtClean="0">
                <a:solidFill>
                  <a:schemeClr val="tx2">
                    <a:lumMod val="75000"/>
                  </a:schemeClr>
                </a:solidFill>
              </a:rPr>
              <a:t>- stát musí znát míru nelegálních toků peněz vůči tokům legálním</a:t>
            </a:r>
            <a:endParaRPr lang="cs-CZ" b="1" dirty="0">
              <a:solidFill>
                <a:schemeClr val="tx2">
                  <a:lumMod val="75000"/>
                </a:schemeClr>
              </a:solidFill>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58234" y="428604"/>
            <a:ext cx="8885766" cy="1461939"/>
          </a:xfrm>
          <a:prstGeom prst="rect">
            <a:avLst/>
          </a:prstGeom>
          <a:noFill/>
        </p:spPr>
        <p:txBody>
          <a:bodyPr wrap="none" rtlCol="0">
            <a:spAutoFit/>
          </a:bodyPr>
          <a:lstStyle/>
          <a:p>
            <a:r>
              <a:rPr lang="cs-CZ" sz="2000" b="1" dirty="0" smtClean="0">
                <a:solidFill>
                  <a:schemeClr val="tx1">
                    <a:lumMod val="75000"/>
                    <a:lumOff val="25000"/>
                  </a:schemeClr>
                </a:solidFill>
              </a:rPr>
              <a:t>ŠEDÁ  EKONOMIKA </a:t>
            </a:r>
          </a:p>
          <a:p>
            <a:endParaRPr lang="cs-CZ" sz="900" b="1" dirty="0" smtClean="0">
              <a:solidFill>
                <a:schemeClr val="tx1">
                  <a:lumMod val="75000"/>
                  <a:lumOff val="25000"/>
                </a:schemeClr>
              </a:solidFill>
            </a:endParaRPr>
          </a:p>
          <a:p>
            <a:pPr>
              <a:buFontTx/>
              <a:buChar char="-"/>
            </a:pPr>
            <a:r>
              <a:rPr lang="cs-CZ" sz="2000" b="1" dirty="0" smtClean="0">
                <a:solidFill>
                  <a:schemeClr val="tx1">
                    <a:lumMod val="75000"/>
                    <a:lumOff val="25000"/>
                  </a:schemeClr>
                </a:solidFill>
              </a:rPr>
              <a:t>je souhrn ekonomických vztahů, které porušují běžné etické </a:t>
            </a:r>
          </a:p>
          <a:p>
            <a:r>
              <a:rPr lang="cs-CZ" sz="2000" b="1" dirty="0" smtClean="0">
                <a:solidFill>
                  <a:schemeClr val="tx1">
                    <a:lumMod val="75000"/>
                    <a:lumOff val="25000"/>
                  </a:schemeClr>
                </a:solidFill>
              </a:rPr>
              <a:t>  a morální normy společnosti, ale většinou jsou na hranici zákona</a:t>
            </a:r>
          </a:p>
          <a:p>
            <a:r>
              <a:rPr lang="cs-CZ" sz="2000" b="1" dirty="0" smtClean="0">
                <a:solidFill>
                  <a:schemeClr val="tx1">
                    <a:lumMod val="75000"/>
                    <a:lumOff val="25000"/>
                  </a:schemeClr>
                </a:solidFill>
              </a:rPr>
              <a:t>  a proto těžce postižitelné </a:t>
            </a:r>
          </a:p>
        </p:txBody>
      </p:sp>
      <p:sp>
        <p:nvSpPr>
          <p:cNvPr id="4" name="TextovéPole 3"/>
          <p:cNvSpPr txBox="1"/>
          <p:nvPr/>
        </p:nvSpPr>
        <p:spPr>
          <a:xfrm>
            <a:off x="168466" y="2071678"/>
            <a:ext cx="8975534" cy="2062103"/>
          </a:xfrm>
          <a:prstGeom prst="rect">
            <a:avLst/>
          </a:prstGeom>
          <a:noFill/>
        </p:spPr>
        <p:txBody>
          <a:bodyPr wrap="none" rtlCol="0">
            <a:spAutoFit/>
          </a:bodyPr>
          <a:lstStyle/>
          <a:p>
            <a:r>
              <a:rPr lang="cs-CZ" sz="2000" b="1" u="sng" dirty="0" smtClean="0">
                <a:solidFill>
                  <a:schemeClr val="accent1">
                    <a:lumMod val="50000"/>
                  </a:schemeClr>
                </a:solidFill>
              </a:rPr>
              <a:t>Podplácení a korupce</a:t>
            </a:r>
          </a:p>
          <a:p>
            <a:endParaRPr lang="cs-CZ" sz="2000" b="1" dirty="0" smtClean="0">
              <a:solidFill>
                <a:schemeClr val="accent1">
                  <a:lumMod val="50000"/>
                </a:schemeClr>
              </a:solidFill>
            </a:endParaRPr>
          </a:p>
          <a:p>
            <a:pPr>
              <a:buFontTx/>
              <a:buChar char="-"/>
            </a:pPr>
            <a:r>
              <a:rPr lang="cs-CZ" dirty="0" smtClean="0">
                <a:solidFill>
                  <a:schemeClr val="tx1">
                    <a:lumMod val="65000"/>
                    <a:lumOff val="35000"/>
                  </a:schemeClr>
                </a:solidFill>
              </a:rPr>
              <a:t> </a:t>
            </a:r>
            <a:r>
              <a:rPr lang="cs-CZ" b="1" dirty="0" smtClean="0">
                <a:solidFill>
                  <a:schemeClr val="tx1">
                    <a:lumMod val="65000"/>
                    <a:lumOff val="35000"/>
                  </a:schemeClr>
                </a:solidFill>
              </a:rPr>
              <a:t>vážné nebezpečí pro ekonomiku státu, které narušuje hospodářskou </a:t>
            </a:r>
          </a:p>
          <a:p>
            <a:r>
              <a:rPr lang="cs-CZ" b="1" dirty="0" smtClean="0">
                <a:solidFill>
                  <a:schemeClr val="tx1">
                    <a:lumMod val="65000"/>
                    <a:lumOff val="35000"/>
                  </a:schemeClr>
                </a:solidFill>
              </a:rPr>
              <a:t>   soutěž a vede k neefektivnosti a plýtvání !! </a:t>
            </a:r>
          </a:p>
          <a:p>
            <a:endParaRPr lang="cs-CZ" sz="800" b="1" dirty="0" smtClean="0">
              <a:solidFill>
                <a:schemeClr val="tx1">
                  <a:lumMod val="65000"/>
                  <a:lumOff val="35000"/>
                </a:schemeClr>
              </a:solidFill>
            </a:endParaRPr>
          </a:p>
          <a:p>
            <a:pPr>
              <a:buFontTx/>
              <a:buChar char="-"/>
            </a:pPr>
            <a:r>
              <a:rPr lang="cs-CZ" b="1" dirty="0" smtClean="0">
                <a:solidFill>
                  <a:schemeClr val="tx1">
                    <a:lumMod val="65000"/>
                    <a:lumOff val="35000"/>
                  </a:schemeClr>
                </a:solidFill>
              </a:rPr>
              <a:t>reálná hrozba vstupu inflačních peněz do ekonomiky</a:t>
            </a:r>
          </a:p>
          <a:p>
            <a:pPr>
              <a:buFontTx/>
              <a:buChar char="-"/>
            </a:pPr>
            <a:endParaRPr lang="cs-CZ" sz="800" b="1" dirty="0" smtClean="0">
              <a:solidFill>
                <a:schemeClr val="tx1">
                  <a:lumMod val="65000"/>
                  <a:lumOff val="35000"/>
                </a:schemeClr>
              </a:solidFill>
            </a:endParaRPr>
          </a:p>
          <a:p>
            <a:pPr>
              <a:buFontTx/>
              <a:buChar char="-"/>
            </a:pPr>
            <a:r>
              <a:rPr lang="cs-CZ" b="1" dirty="0" smtClean="0">
                <a:solidFill>
                  <a:schemeClr val="tx1">
                    <a:lumMod val="65000"/>
                    <a:lumOff val="35000"/>
                  </a:schemeClr>
                </a:solidFill>
              </a:rPr>
              <a:t> úplatky musí vždy někdo zaplatit !! a většinou to bývá spotřebitel /občan/</a:t>
            </a:r>
            <a:endParaRPr lang="cs-CZ" b="1" dirty="0">
              <a:solidFill>
                <a:schemeClr val="tx1">
                  <a:lumMod val="65000"/>
                  <a:lumOff val="35000"/>
                </a:schemeClr>
              </a:solidFill>
            </a:endParaRPr>
          </a:p>
        </p:txBody>
      </p:sp>
      <p:sp>
        <p:nvSpPr>
          <p:cNvPr id="5" name="TextovéPole 4"/>
          <p:cNvSpPr txBox="1"/>
          <p:nvPr/>
        </p:nvSpPr>
        <p:spPr>
          <a:xfrm>
            <a:off x="285720" y="4429132"/>
            <a:ext cx="7499169" cy="1200329"/>
          </a:xfrm>
          <a:prstGeom prst="rect">
            <a:avLst/>
          </a:prstGeom>
          <a:noFill/>
        </p:spPr>
        <p:txBody>
          <a:bodyPr wrap="none" rtlCol="0">
            <a:spAutoFit/>
          </a:bodyPr>
          <a:lstStyle/>
          <a:p>
            <a:r>
              <a:rPr lang="cs-CZ" b="1" dirty="0" smtClean="0">
                <a:solidFill>
                  <a:schemeClr val="accent1">
                    <a:lumMod val="50000"/>
                  </a:schemeClr>
                </a:solidFill>
              </a:rPr>
              <a:t>ČR v r. 2008 : 45. místo na světě  </a:t>
            </a:r>
            <a:r>
              <a:rPr lang="cs-CZ" dirty="0" smtClean="0">
                <a:solidFill>
                  <a:schemeClr val="accent1">
                    <a:lumMod val="50000"/>
                  </a:schemeClr>
                </a:solidFill>
              </a:rPr>
              <a:t>/dle </a:t>
            </a:r>
            <a:r>
              <a:rPr lang="cs-CZ" dirty="0" err="1" smtClean="0">
                <a:solidFill>
                  <a:schemeClr val="accent1">
                    <a:lumMod val="50000"/>
                  </a:schemeClr>
                </a:solidFill>
              </a:rPr>
              <a:t>Transparency</a:t>
            </a:r>
            <a:r>
              <a:rPr lang="cs-CZ" dirty="0" smtClean="0">
                <a:solidFill>
                  <a:schemeClr val="accent1">
                    <a:lumMod val="50000"/>
                  </a:schemeClr>
                </a:solidFill>
              </a:rPr>
              <a:t> </a:t>
            </a:r>
            <a:r>
              <a:rPr lang="cs-CZ" dirty="0" err="1" smtClean="0">
                <a:solidFill>
                  <a:schemeClr val="accent1">
                    <a:lumMod val="50000"/>
                  </a:schemeClr>
                </a:solidFill>
              </a:rPr>
              <a:t>International</a:t>
            </a:r>
            <a:r>
              <a:rPr lang="cs-CZ" dirty="0" smtClean="0">
                <a:solidFill>
                  <a:schemeClr val="accent1">
                    <a:lumMod val="50000"/>
                  </a:schemeClr>
                </a:solidFill>
              </a:rPr>
              <a:t>/</a:t>
            </a:r>
          </a:p>
          <a:p>
            <a:r>
              <a:rPr lang="cs-CZ" dirty="0" smtClean="0">
                <a:solidFill>
                  <a:schemeClr val="accent1">
                    <a:lumMod val="50000"/>
                  </a:schemeClr>
                </a:solidFill>
              </a:rPr>
              <a:t>Hodnotící známka = 3,9 </a:t>
            </a:r>
          </a:p>
          <a:p>
            <a:endParaRPr lang="cs-CZ" dirty="0" smtClean="0">
              <a:solidFill>
                <a:schemeClr val="accent1">
                  <a:lumMod val="50000"/>
                </a:schemeClr>
              </a:solidFill>
            </a:endParaRPr>
          </a:p>
          <a:p>
            <a:r>
              <a:rPr lang="cs-CZ" dirty="0" smtClean="0">
                <a:solidFill>
                  <a:schemeClr val="tx1">
                    <a:lumMod val="65000"/>
                    <a:lumOff val="35000"/>
                  </a:schemeClr>
                </a:solidFill>
              </a:rPr>
              <a:t>- je to poslední místo za všemi státy EU na úrovni </a:t>
            </a:r>
            <a:r>
              <a:rPr lang="cs-CZ" dirty="0" smtClean="0"/>
              <a:t> </a:t>
            </a:r>
            <a:r>
              <a:rPr lang="cs-CZ" dirty="0" smtClean="0">
                <a:solidFill>
                  <a:schemeClr val="tx1">
                    <a:lumMod val="65000"/>
                    <a:lumOff val="35000"/>
                  </a:schemeClr>
                </a:solidFill>
              </a:rPr>
              <a:t>např. Nigérie</a:t>
            </a:r>
            <a:endParaRPr lang="cs-CZ"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357158" y="428604"/>
            <a:ext cx="7915950" cy="923330"/>
          </a:xfrm>
          <a:prstGeom prst="rect">
            <a:avLst/>
          </a:prstGeom>
        </p:spPr>
        <p:style>
          <a:lnRef idx="3">
            <a:schemeClr val="lt1"/>
          </a:lnRef>
          <a:fillRef idx="1">
            <a:schemeClr val="accent4"/>
          </a:fillRef>
          <a:effectRef idx="1">
            <a:schemeClr val="accent4"/>
          </a:effectRef>
          <a:fontRef idx="minor">
            <a:schemeClr val="lt1"/>
          </a:fontRef>
        </p:style>
        <p:txBody>
          <a:bodyPr wrap="none" rtlCol="0">
            <a:spAutoFit/>
          </a:bodyPr>
          <a:lstStyle/>
          <a:p>
            <a:r>
              <a:rPr lang="cs-CZ" b="1" dirty="0" smtClean="0"/>
              <a:t>Černá ekonomika:</a:t>
            </a:r>
          </a:p>
          <a:p>
            <a:r>
              <a:rPr lang="cs-CZ" b="1" dirty="0" smtClean="0"/>
              <a:t>Je souhrnem ekonomických vztahů, které porušují zákony země, </a:t>
            </a:r>
          </a:p>
          <a:p>
            <a:r>
              <a:rPr lang="cs-CZ" b="1" dirty="0" smtClean="0"/>
              <a:t>popř. mezinárodní zákony.</a:t>
            </a:r>
            <a:endParaRPr lang="cs-CZ" b="1" dirty="0"/>
          </a:p>
        </p:txBody>
      </p:sp>
      <p:sp>
        <p:nvSpPr>
          <p:cNvPr id="3" name="TextovéPole 2"/>
          <p:cNvSpPr txBox="1"/>
          <p:nvPr/>
        </p:nvSpPr>
        <p:spPr>
          <a:xfrm>
            <a:off x="500034" y="1714488"/>
            <a:ext cx="8691803" cy="2031325"/>
          </a:xfrm>
          <a:prstGeom prst="rect">
            <a:avLst/>
          </a:prstGeom>
          <a:noFill/>
        </p:spPr>
        <p:txBody>
          <a:bodyPr wrap="none" rtlCol="0">
            <a:spAutoFit/>
          </a:bodyPr>
          <a:lstStyle/>
          <a:p>
            <a:pPr>
              <a:buFontTx/>
              <a:buChar char="-"/>
            </a:pPr>
            <a:r>
              <a:rPr lang="cs-CZ" dirty="0" smtClean="0"/>
              <a:t> </a:t>
            </a:r>
            <a:r>
              <a:rPr lang="cs-CZ" b="1" dirty="0" smtClean="0"/>
              <a:t>hospodářská kriminalita jednotlivců</a:t>
            </a:r>
          </a:p>
          <a:p>
            <a:pPr>
              <a:buFontTx/>
              <a:buChar char="-"/>
            </a:pPr>
            <a:r>
              <a:rPr lang="cs-CZ" b="1" dirty="0" smtClean="0"/>
              <a:t> trestná činnost organizovaných zločinců a mafií</a:t>
            </a:r>
          </a:p>
          <a:p>
            <a:pPr>
              <a:buFontTx/>
              <a:buChar char="-"/>
            </a:pPr>
            <a:endParaRPr lang="cs-CZ" b="1" dirty="0" smtClean="0"/>
          </a:p>
          <a:p>
            <a:r>
              <a:rPr lang="cs-CZ" b="1" dirty="0" smtClean="0"/>
              <a:t>Způsobuje velice vážné škody národním ekonomikám, </a:t>
            </a:r>
          </a:p>
          <a:p>
            <a:r>
              <a:rPr lang="cs-CZ" b="1" dirty="0" smtClean="0"/>
              <a:t>kdy kromě kriminality </a:t>
            </a:r>
            <a:r>
              <a:rPr lang="cs-CZ" b="1" dirty="0" smtClean="0">
                <a:solidFill>
                  <a:srgbClr val="C00000"/>
                </a:solidFill>
              </a:rPr>
              <a:t>se do legálního oběhu dostávají nelegální peníze</a:t>
            </a:r>
            <a:r>
              <a:rPr lang="cs-CZ" b="1" dirty="0" smtClean="0"/>
              <a:t>.</a:t>
            </a:r>
          </a:p>
          <a:p>
            <a:endParaRPr lang="cs-CZ" b="1" dirty="0" smtClean="0"/>
          </a:p>
          <a:p>
            <a:r>
              <a:rPr lang="cs-CZ" b="1" dirty="0" smtClean="0"/>
              <a:t>Legislativa ČR:   </a:t>
            </a:r>
            <a:r>
              <a:rPr lang="cs-CZ" b="1" dirty="0" smtClean="0">
                <a:solidFill>
                  <a:srgbClr val="C00000"/>
                </a:solidFill>
              </a:rPr>
              <a:t>Zákon proti praní špinavých peněz</a:t>
            </a:r>
            <a:endParaRPr lang="cs-CZ" b="1" dirty="0"/>
          </a:p>
        </p:txBody>
      </p:sp>
      <p:sp>
        <p:nvSpPr>
          <p:cNvPr id="4" name="TextovéPole 3"/>
          <p:cNvSpPr txBox="1"/>
          <p:nvPr/>
        </p:nvSpPr>
        <p:spPr>
          <a:xfrm>
            <a:off x="571472" y="4143380"/>
            <a:ext cx="7378943" cy="400110"/>
          </a:xfrm>
          <a:prstGeom prst="rect">
            <a:avLst/>
          </a:prstGeom>
        </p:spPr>
        <p:style>
          <a:lnRef idx="3">
            <a:schemeClr val="lt1"/>
          </a:lnRef>
          <a:fillRef idx="1">
            <a:schemeClr val="accent5"/>
          </a:fillRef>
          <a:effectRef idx="1">
            <a:schemeClr val="accent5"/>
          </a:effectRef>
          <a:fontRef idx="minor">
            <a:schemeClr val="lt1"/>
          </a:fontRef>
        </p:style>
        <p:txBody>
          <a:bodyPr wrap="none" rtlCol="0">
            <a:spAutoFit/>
          </a:bodyPr>
          <a:lstStyle/>
          <a:p>
            <a:r>
              <a:rPr lang="cs-CZ" sz="2000" b="1" dirty="0" smtClean="0"/>
              <a:t>Podíl stínové ekonomiky na HDP v ČR:   18,4% (odhad)</a:t>
            </a:r>
            <a:endParaRPr lang="cs-CZ" sz="20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14282" y="357166"/>
            <a:ext cx="5767926"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b="1" dirty="0" smtClean="0"/>
              <a:t>Světové trhy a mezinárodní obchod</a:t>
            </a:r>
            <a:endParaRPr lang="cs-CZ" sz="2400" b="1" dirty="0"/>
          </a:p>
        </p:txBody>
      </p:sp>
      <p:sp>
        <p:nvSpPr>
          <p:cNvPr id="3" name="TextovéPole 2"/>
          <p:cNvSpPr txBox="1"/>
          <p:nvPr/>
        </p:nvSpPr>
        <p:spPr>
          <a:xfrm>
            <a:off x="285720" y="928670"/>
            <a:ext cx="8045792" cy="3508653"/>
          </a:xfrm>
          <a:prstGeom prst="rect">
            <a:avLst/>
          </a:prstGeom>
          <a:noFill/>
        </p:spPr>
        <p:txBody>
          <a:bodyPr wrap="none" rtlCol="0">
            <a:spAutoFit/>
          </a:bodyPr>
          <a:lstStyle/>
          <a:p>
            <a:pPr>
              <a:buFont typeface="Arial" pitchFamily="34" charset="0"/>
              <a:buChar char="•"/>
            </a:pPr>
            <a:r>
              <a:rPr lang="cs-CZ" dirty="0" smtClean="0"/>
              <a:t> </a:t>
            </a:r>
            <a:r>
              <a:rPr lang="cs-CZ" b="1" dirty="0" smtClean="0"/>
              <a:t>ekonomické vztahy neznají hranice</a:t>
            </a:r>
          </a:p>
          <a:p>
            <a:endParaRPr lang="cs-CZ" sz="800" b="1" dirty="0" smtClean="0"/>
          </a:p>
          <a:p>
            <a:pPr>
              <a:buFont typeface="Arial" pitchFamily="34" charset="0"/>
              <a:buChar char="•"/>
            </a:pPr>
            <a:r>
              <a:rPr lang="cs-CZ" b="1" dirty="0" smtClean="0"/>
              <a:t> </a:t>
            </a:r>
            <a:r>
              <a:rPr lang="cs-CZ" b="1" dirty="0" smtClean="0"/>
              <a:t>kapitál se vždy přesunoval tam, kde byly nějaké vyhlídky na zisk </a:t>
            </a:r>
          </a:p>
          <a:p>
            <a:r>
              <a:rPr lang="cs-CZ" b="1" dirty="0" smtClean="0"/>
              <a:t>	</a:t>
            </a:r>
            <a:r>
              <a:rPr lang="cs-CZ" b="1" dirty="0" smtClean="0"/>
              <a:t>/zámořské objevné cesty, migrace za prací, atd./</a:t>
            </a:r>
          </a:p>
          <a:p>
            <a:endParaRPr lang="cs-CZ" sz="800" b="1" dirty="0" smtClean="0"/>
          </a:p>
          <a:p>
            <a:pPr>
              <a:buFont typeface="Arial" pitchFamily="34" charset="0"/>
              <a:buChar char="•"/>
            </a:pPr>
            <a:r>
              <a:rPr lang="cs-CZ" b="1" dirty="0" smtClean="0"/>
              <a:t> </a:t>
            </a:r>
            <a:r>
              <a:rPr lang="cs-CZ" b="1" dirty="0" smtClean="0"/>
              <a:t>přistěhovalectví a vstup kapitálu přináší i ekonomické </a:t>
            </a:r>
          </a:p>
          <a:p>
            <a:r>
              <a:rPr lang="cs-CZ" b="1" dirty="0" smtClean="0"/>
              <a:t> </a:t>
            </a:r>
            <a:r>
              <a:rPr lang="cs-CZ" b="1" dirty="0" smtClean="0"/>
              <a:t> a politické nebezpečí</a:t>
            </a:r>
          </a:p>
          <a:p>
            <a:endParaRPr lang="cs-CZ" sz="800" b="1" dirty="0" smtClean="0"/>
          </a:p>
          <a:p>
            <a:pPr>
              <a:buFont typeface="Arial" pitchFamily="34" charset="0"/>
              <a:buChar char="•"/>
            </a:pPr>
            <a:r>
              <a:rPr lang="cs-CZ" b="1" dirty="0" smtClean="0"/>
              <a:t> </a:t>
            </a:r>
            <a:r>
              <a:rPr lang="cs-CZ" b="1" dirty="0" smtClean="0"/>
              <a:t>nutnost vnitřní ochrany trhu </a:t>
            </a:r>
            <a:r>
              <a:rPr lang="cs-CZ" dirty="0" smtClean="0"/>
              <a:t>– </a:t>
            </a:r>
            <a:r>
              <a:rPr lang="cs-CZ" b="1" dirty="0" smtClean="0">
                <a:solidFill>
                  <a:schemeClr val="accent5">
                    <a:lumMod val="75000"/>
                  </a:schemeClr>
                </a:solidFill>
              </a:rPr>
              <a:t>PROTEKCIONISMUS</a:t>
            </a:r>
          </a:p>
          <a:p>
            <a:pPr>
              <a:buFont typeface="Arial" pitchFamily="34" charset="0"/>
              <a:buChar char="•"/>
            </a:pPr>
            <a:r>
              <a:rPr lang="cs-CZ" b="1" dirty="0" smtClean="0"/>
              <a:t> </a:t>
            </a:r>
            <a:r>
              <a:rPr lang="cs-CZ" b="1" dirty="0" smtClean="0">
                <a:solidFill>
                  <a:schemeClr val="accent1">
                    <a:lumMod val="75000"/>
                  </a:schemeClr>
                </a:solidFill>
              </a:rPr>
              <a:t>r.1947 – GATT  </a:t>
            </a:r>
            <a:r>
              <a:rPr lang="cs-CZ" b="1" dirty="0" smtClean="0"/>
              <a:t>/mezinárodní organizace na odstranění </a:t>
            </a:r>
            <a:r>
              <a:rPr lang="cs-CZ" b="1" dirty="0" smtClean="0"/>
              <a:t>překážek </a:t>
            </a:r>
            <a:endParaRPr lang="cs-CZ" b="1" dirty="0" smtClean="0"/>
          </a:p>
          <a:p>
            <a:r>
              <a:rPr lang="cs-CZ" b="1" dirty="0" smtClean="0"/>
              <a:t>	</a:t>
            </a:r>
            <a:r>
              <a:rPr lang="cs-CZ" b="1" dirty="0" smtClean="0"/>
              <a:t>	   ve vzájemném obchodě/</a:t>
            </a:r>
          </a:p>
          <a:p>
            <a:r>
              <a:rPr lang="cs-CZ" b="1" dirty="0" smtClean="0"/>
              <a:t>	</a:t>
            </a:r>
            <a:r>
              <a:rPr lang="cs-CZ" b="1" dirty="0" smtClean="0"/>
              <a:t>     	   /</a:t>
            </a:r>
            <a:r>
              <a:rPr lang="cs-CZ" b="1" dirty="0" err="1" smtClean="0">
                <a:solidFill>
                  <a:schemeClr val="accent5">
                    <a:lumMod val="75000"/>
                  </a:schemeClr>
                </a:solidFill>
              </a:rPr>
              <a:t>General</a:t>
            </a:r>
            <a:r>
              <a:rPr lang="cs-CZ" b="1" dirty="0" smtClean="0">
                <a:solidFill>
                  <a:schemeClr val="accent5">
                    <a:lumMod val="75000"/>
                  </a:schemeClr>
                </a:solidFill>
              </a:rPr>
              <a:t> </a:t>
            </a:r>
            <a:r>
              <a:rPr lang="cs-CZ" b="1" dirty="0" err="1" smtClean="0">
                <a:solidFill>
                  <a:schemeClr val="accent5">
                    <a:lumMod val="75000"/>
                  </a:schemeClr>
                </a:solidFill>
              </a:rPr>
              <a:t>Agreement</a:t>
            </a:r>
            <a:r>
              <a:rPr lang="cs-CZ" b="1" dirty="0" smtClean="0">
                <a:solidFill>
                  <a:schemeClr val="accent5">
                    <a:lumMod val="75000"/>
                  </a:schemeClr>
                </a:solidFill>
              </a:rPr>
              <a:t> </a:t>
            </a:r>
            <a:r>
              <a:rPr lang="cs-CZ" b="1" dirty="0" err="1" smtClean="0">
                <a:solidFill>
                  <a:schemeClr val="accent5">
                    <a:lumMod val="75000"/>
                  </a:schemeClr>
                </a:solidFill>
              </a:rPr>
              <a:t>an</a:t>
            </a:r>
            <a:r>
              <a:rPr lang="cs-CZ" b="1" dirty="0" smtClean="0">
                <a:solidFill>
                  <a:schemeClr val="accent5">
                    <a:lumMod val="75000"/>
                  </a:schemeClr>
                </a:solidFill>
              </a:rPr>
              <a:t> </a:t>
            </a:r>
            <a:r>
              <a:rPr lang="cs-CZ" b="1" dirty="0" err="1" smtClean="0">
                <a:solidFill>
                  <a:schemeClr val="accent5">
                    <a:lumMod val="75000"/>
                  </a:schemeClr>
                </a:solidFill>
              </a:rPr>
              <a:t>Tariffs</a:t>
            </a:r>
            <a:r>
              <a:rPr lang="cs-CZ" b="1" dirty="0" smtClean="0">
                <a:solidFill>
                  <a:schemeClr val="accent5">
                    <a:lumMod val="75000"/>
                  </a:schemeClr>
                </a:solidFill>
              </a:rPr>
              <a:t> </a:t>
            </a:r>
            <a:r>
              <a:rPr lang="cs-CZ" b="1" dirty="0" err="1" smtClean="0">
                <a:solidFill>
                  <a:schemeClr val="accent5">
                    <a:lumMod val="75000"/>
                  </a:schemeClr>
                </a:solidFill>
              </a:rPr>
              <a:t>and</a:t>
            </a:r>
            <a:r>
              <a:rPr lang="cs-CZ" b="1" dirty="0" smtClean="0">
                <a:solidFill>
                  <a:schemeClr val="accent5">
                    <a:lumMod val="75000"/>
                  </a:schemeClr>
                </a:solidFill>
              </a:rPr>
              <a:t> </a:t>
            </a:r>
            <a:r>
              <a:rPr lang="cs-CZ" b="1" dirty="0" err="1" smtClean="0">
                <a:solidFill>
                  <a:schemeClr val="accent5">
                    <a:lumMod val="75000"/>
                  </a:schemeClr>
                </a:solidFill>
              </a:rPr>
              <a:t>Trade</a:t>
            </a:r>
            <a:r>
              <a:rPr lang="cs-CZ" b="1" dirty="0" smtClean="0"/>
              <a:t>/</a:t>
            </a:r>
          </a:p>
          <a:p>
            <a:r>
              <a:rPr lang="cs-CZ" b="1" dirty="0" smtClean="0"/>
              <a:t> </a:t>
            </a:r>
            <a:r>
              <a:rPr lang="cs-CZ" b="1" dirty="0" smtClean="0"/>
              <a:t>                    </a:t>
            </a:r>
            <a:r>
              <a:rPr lang="cs-CZ" b="1" dirty="0" smtClean="0">
                <a:solidFill>
                  <a:schemeClr val="accent1">
                    <a:lumMod val="75000"/>
                  </a:schemeClr>
                </a:solidFill>
              </a:rPr>
              <a:t>WTO</a:t>
            </a:r>
            <a:r>
              <a:rPr lang="cs-CZ" b="1" dirty="0" smtClean="0"/>
              <a:t>   /</a:t>
            </a:r>
            <a:r>
              <a:rPr lang="cs-CZ" b="1" dirty="0" err="1" smtClean="0">
                <a:solidFill>
                  <a:schemeClr val="accent5">
                    <a:lumMod val="75000"/>
                  </a:schemeClr>
                </a:solidFill>
              </a:rPr>
              <a:t>World</a:t>
            </a:r>
            <a:r>
              <a:rPr lang="cs-CZ" b="1" dirty="0" smtClean="0">
                <a:solidFill>
                  <a:schemeClr val="accent5">
                    <a:lumMod val="75000"/>
                  </a:schemeClr>
                </a:solidFill>
              </a:rPr>
              <a:t> </a:t>
            </a:r>
            <a:r>
              <a:rPr lang="cs-CZ" b="1" dirty="0" err="1" smtClean="0">
                <a:solidFill>
                  <a:schemeClr val="accent5">
                    <a:lumMod val="75000"/>
                  </a:schemeClr>
                </a:solidFill>
              </a:rPr>
              <a:t>Trade</a:t>
            </a:r>
            <a:r>
              <a:rPr lang="cs-CZ" b="1" dirty="0" smtClean="0">
                <a:solidFill>
                  <a:schemeClr val="accent5">
                    <a:lumMod val="75000"/>
                  </a:schemeClr>
                </a:solidFill>
              </a:rPr>
              <a:t> </a:t>
            </a:r>
            <a:r>
              <a:rPr lang="cs-CZ" b="1" dirty="0" err="1" smtClean="0">
                <a:solidFill>
                  <a:schemeClr val="accent5">
                    <a:lumMod val="75000"/>
                  </a:schemeClr>
                </a:solidFill>
              </a:rPr>
              <a:t>Organization</a:t>
            </a:r>
            <a:r>
              <a:rPr lang="cs-CZ" b="1" dirty="0" smtClean="0"/>
              <a:t>/              </a:t>
            </a:r>
            <a:endParaRPr lang="cs-CZ" b="1" dirty="0" smtClean="0"/>
          </a:p>
          <a:p>
            <a:pPr>
              <a:buFont typeface="Arial" pitchFamily="34" charset="0"/>
              <a:buChar char="•"/>
            </a:pPr>
            <a:endParaRPr lang="cs-CZ" b="1" dirty="0">
              <a:solidFill>
                <a:schemeClr val="accent5">
                  <a:lumMod val="75000"/>
                </a:schemeClr>
              </a:solidFill>
            </a:endParaRPr>
          </a:p>
        </p:txBody>
      </p:sp>
      <p:sp>
        <p:nvSpPr>
          <p:cNvPr id="4" name="TextovéPole 3"/>
          <p:cNvSpPr txBox="1"/>
          <p:nvPr/>
        </p:nvSpPr>
        <p:spPr>
          <a:xfrm>
            <a:off x="500034" y="4643446"/>
            <a:ext cx="6971780" cy="461665"/>
          </a:xfrm>
          <a:prstGeom prst="rect">
            <a:avLst/>
          </a:prstGeom>
        </p:spPr>
        <p:style>
          <a:lnRef idx="3">
            <a:schemeClr val="lt1"/>
          </a:lnRef>
          <a:fillRef idx="1">
            <a:schemeClr val="accent5"/>
          </a:fillRef>
          <a:effectRef idx="1">
            <a:schemeClr val="accent5"/>
          </a:effectRef>
          <a:fontRef idx="minor">
            <a:schemeClr val="lt1"/>
          </a:fontRef>
        </p:style>
        <p:txBody>
          <a:bodyPr wrap="none" rtlCol="0">
            <a:spAutoFit/>
          </a:bodyPr>
          <a:lstStyle/>
          <a:p>
            <a:r>
              <a:rPr lang="cs-CZ" sz="2400" b="1" dirty="0" smtClean="0"/>
              <a:t>Ekonomické podmínky pro světový obchod</a:t>
            </a:r>
            <a:endParaRPr lang="cs-CZ" sz="2400" b="1" dirty="0"/>
          </a:p>
        </p:txBody>
      </p:sp>
      <p:sp>
        <p:nvSpPr>
          <p:cNvPr id="5" name="TextovéPole 4"/>
          <p:cNvSpPr txBox="1"/>
          <p:nvPr/>
        </p:nvSpPr>
        <p:spPr>
          <a:xfrm>
            <a:off x="500034" y="5357826"/>
            <a:ext cx="450764" cy="646331"/>
          </a:xfrm>
          <a:prstGeom prst="rect">
            <a:avLst/>
          </a:prstGeom>
          <a:noFill/>
        </p:spPr>
        <p:txBody>
          <a:bodyPr wrap="none" rtlCol="0">
            <a:spAutoFit/>
          </a:bodyPr>
          <a:lstStyle/>
          <a:p>
            <a:pPr>
              <a:buFont typeface="Arial" pitchFamily="34" charset="0"/>
              <a:buChar char="•"/>
            </a:pPr>
            <a:r>
              <a:rPr lang="cs-CZ" b="1" dirty="0" smtClean="0">
                <a:solidFill>
                  <a:srgbClr val="C00000"/>
                </a:solidFill>
              </a:rPr>
              <a:t> </a:t>
            </a:r>
            <a:r>
              <a:rPr lang="cs-CZ" b="1" dirty="0" smtClean="0">
                <a:solidFill>
                  <a:srgbClr val="C00000"/>
                </a:solidFill>
              </a:rPr>
              <a:t>?</a:t>
            </a:r>
          </a:p>
          <a:p>
            <a:pPr>
              <a:buFont typeface="Arial" pitchFamily="34" charset="0"/>
              <a:buChar char="•"/>
            </a:pPr>
            <a:r>
              <a:rPr lang="cs-CZ" b="1" dirty="0" smtClean="0">
                <a:solidFill>
                  <a:srgbClr val="C00000"/>
                </a:solidFill>
              </a:rPr>
              <a:t> </a:t>
            </a:r>
            <a:r>
              <a:rPr lang="cs-CZ" b="1" dirty="0" smtClean="0">
                <a:solidFill>
                  <a:srgbClr val="C00000"/>
                </a:solidFill>
              </a:rPr>
              <a:t>?</a:t>
            </a:r>
            <a:endParaRPr lang="cs-CZ" b="1" dirty="0">
              <a:solidFill>
                <a:srgbClr val="C0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5720" y="357167"/>
            <a:ext cx="8695009" cy="3354765"/>
          </a:xfrm>
          <a:prstGeom prst="rect">
            <a:avLst/>
          </a:prstGeom>
          <a:noFill/>
        </p:spPr>
        <p:txBody>
          <a:bodyPr wrap="square" rtlCol="0">
            <a:spAutoFit/>
          </a:bodyPr>
          <a:lstStyle/>
          <a:p>
            <a:pPr>
              <a:buFont typeface="Arial" pitchFamily="34" charset="0"/>
              <a:buChar char="•"/>
            </a:pPr>
            <a:r>
              <a:rPr lang="cs-CZ" b="1" dirty="0" smtClean="0">
                <a:solidFill>
                  <a:schemeClr val="accent5">
                    <a:lumMod val="75000"/>
                  </a:schemeClr>
                </a:solidFill>
              </a:rPr>
              <a:t> některé druhy zboží se dají vyprodukovat jen v některých částech světa</a:t>
            </a:r>
          </a:p>
          <a:p>
            <a:r>
              <a:rPr lang="cs-CZ" b="1" dirty="0" smtClean="0">
                <a:solidFill>
                  <a:schemeClr val="accent5">
                    <a:lumMod val="75000"/>
                  </a:schemeClr>
                </a:solidFill>
              </a:rPr>
              <a:t>   </a:t>
            </a:r>
            <a:r>
              <a:rPr lang="cs-CZ" b="1" dirty="0" smtClean="0">
                <a:solidFill>
                  <a:schemeClr val="tx1">
                    <a:lumMod val="75000"/>
                    <a:lumOff val="25000"/>
                  </a:schemeClr>
                </a:solidFill>
              </a:rPr>
              <a:t>/ tropické ovoce, nerostné suroviny, živočišné potraviny, …/</a:t>
            </a:r>
          </a:p>
          <a:p>
            <a:endParaRPr lang="cs-CZ" sz="800" b="1" dirty="0" smtClean="0">
              <a:solidFill>
                <a:schemeClr val="tx1">
                  <a:lumMod val="75000"/>
                  <a:lumOff val="25000"/>
                </a:schemeClr>
              </a:solidFill>
            </a:endParaRPr>
          </a:p>
          <a:p>
            <a:r>
              <a:rPr lang="cs-CZ" b="1" dirty="0" smtClean="0">
                <a:solidFill>
                  <a:schemeClr val="tx1">
                    <a:lumMod val="75000"/>
                    <a:lumOff val="25000"/>
                  </a:schemeClr>
                </a:solidFill>
              </a:rPr>
              <a:t> </a:t>
            </a:r>
            <a:r>
              <a:rPr lang="cs-CZ" b="1" dirty="0" smtClean="0">
                <a:solidFill>
                  <a:schemeClr val="tx1">
                    <a:lumMod val="75000"/>
                    <a:lumOff val="25000"/>
                  </a:schemeClr>
                </a:solidFill>
              </a:rPr>
              <a:t>   = monopol přírodních a klimatických podmínek</a:t>
            </a:r>
          </a:p>
          <a:p>
            <a:endParaRPr lang="cs-CZ" sz="800" b="1" dirty="0" smtClean="0">
              <a:solidFill>
                <a:schemeClr val="tx1">
                  <a:lumMod val="75000"/>
                  <a:lumOff val="25000"/>
                </a:schemeClr>
              </a:solidFill>
            </a:endParaRPr>
          </a:p>
          <a:p>
            <a:pPr>
              <a:buFont typeface="Arial" pitchFamily="34" charset="0"/>
              <a:buChar char="•"/>
            </a:pPr>
            <a:r>
              <a:rPr lang="cs-CZ" b="1" dirty="0" smtClean="0">
                <a:solidFill>
                  <a:schemeClr val="accent5">
                    <a:lumMod val="75000"/>
                  </a:schemeClr>
                </a:solidFill>
              </a:rPr>
              <a:t> některé země dosahují při výrobě zboží nižší náklady</a:t>
            </a:r>
          </a:p>
          <a:p>
            <a:r>
              <a:rPr lang="cs-CZ" b="1" dirty="0" smtClean="0">
                <a:solidFill>
                  <a:schemeClr val="accent5">
                    <a:lumMod val="75000"/>
                  </a:schemeClr>
                </a:solidFill>
              </a:rPr>
              <a:t> </a:t>
            </a:r>
            <a:r>
              <a:rPr lang="cs-CZ" b="1" dirty="0" smtClean="0">
                <a:solidFill>
                  <a:schemeClr val="accent5">
                    <a:lumMod val="75000"/>
                  </a:schemeClr>
                </a:solidFill>
              </a:rPr>
              <a:t>   </a:t>
            </a:r>
            <a:r>
              <a:rPr lang="cs-CZ" b="1" dirty="0" smtClean="0">
                <a:solidFill>
                  <a:schemeClr val="tx1">
                    <a:lumMod val="75000"/>
                    <a:lumOff val="25000"/>
                  </a:schemeClr>
                </a:solidFill>
              </a:rPr>
              <a:t>/ mohou nabídnout nižší cenu/</a:t>
            </a:r>
          </a:p>
          <a:p>
            <a:endParaRPr lang="cs-CZ" sz="800" b="1" dirty="0" smtClean="0">
              <a:solidFill>
                <a:schemeClr val="tx1">
                  <a:lumMod val="75000"/>
                  <a:lumOff val="25000"/>
                </a:schemeClr>
              </a:solidFill>
            </a:endParaRPr>
          </a:p>
          <a:p>
            <a:r>
              <a:rPr lang="cs-CZ" b="1" dirty="0" smtClean="0">
                <a:solidFill>
                  <a:schemeClr val="tx1">
                    <a:lumMod val="75000"/>
                    <a:lumOff val="25000"/>
                  </a:schemeClr>
                </a:solidFill>
              </a:rPr>
              <a:t>   = </a:t>
            </a:r>
            <a:r>
              <a:rPr lang="cs-CZ" b="1" dirty="0" smtClean="0">
                <a:solidFill>
                  <a:schemeClr val="accent1"/>
                </a:solidFill>
              </a:rPr>
              <a:t>absolutní výhoda z mezinárodního obchodu </a:t>
            </a:r>
          </a:p>
          <a:p>
            <a:endParaRPr lang="cs-CZ" b="1" dirty="0" smtClean="0">
              <a:solidFill>
                <a:schemeClr val="accent1"/>
              </a:solidFill>
            </a:endParaRPr>
          </a:p>
          <a:p>
            <a:pPr>
              <a:buFont typeface="Arial" pitchFamily="34" charset="0"/>
              <a:buChar char="•"/>
            </a:pPr>
            <a:r>
              <a:rPr lang="cs-CZ" b="1" dirty="0" smtClean="0">
                <a:solidFill>
                  <a:schemeClr val="accent5">
                    <a:lumMod val="75000"/>
                  </a:schemeClr>
                </a:solidFill>
              </a:rPr>
              <a:t> omezené výrobní a produkční faktory země</a:t>
            </a:r>
          </a:p>
          <a:p>
            <a:endParaRPr lang="cs-CZ" sz="800" b="1" dirty="0" smtClean="0">
              <a:solidFill>
                <a:schemeClr val="accent5">
                  <a:lumMod val="75000"/>
                </a:schemeClr>
              </a:solidFill>
            </a:endParaRPr>
          </a:p>
          <a:p>
            <a:r>
              <a:rPr lang="cs-CZ" b="1" dirty="0" smtClean="0">
                <a:solidFill>
                  <a:schemeClr val="accent5">
                    <a:lumMod val="75000"/>
                  </a:schemeClr>
                </a:solidFill>
              </a:rPr>
              <a:t>   </a:t>
            </a:r>
            <a:r>
              <a:rPr lang="cs-CZ" b="1" dirty="0" smtClean="0"/>
              <a:t>= </a:t>
            </a:r>
            <a:r>
              <a:rPr lang="cs-CZ" b="1" dirty="0" smtClean="0">
                <a:solidFill>
                  <a:schemeClr val="accent1"/>
                </a:solidFill>
              </a:rPr>
              <a:t>komparativní výhody</a:t>
            </a:r>
            <a:endParaRPr lang="cs-CZ" b="1" dirty="0" smtClean="0">
              <a:solidFill>
                <a:schemeClr val="accent5">
                  <a:lumMod val="75000"/>
                </a:schemeClr>
              </a:solidFill>
            </a:endParaRPr>
          </a:p>
          <a:p>
            <a:r>
              <a:rPr lang="cs-CZ" b="1" dirty="0" smtClean="0">
                <a:solidFill>
                  <a:schemeClr val="tx1">
                    <a:lumMod val="75000"/>
                    <a:lumOff val="25000"/>
                  </a:schemeClr>
                </a:solidFill>
              </a:rPr>
              <a:t> </a:t>
            </a:r>
            <a:endParaRPr lang="cs-CZ" b="1" dirty="0">
              <a:solidFill>
                <a:schemeClr val="accent5">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Výklad pojmu - NO</a:t>
            </a:r>
            <a:endParaRPr lang="cs-CZ" dirty="0"/>
          </a:p>
        </p:txBody>
      </p:sp>
      <p:sp>
        <p:nvSpPr>
          <p:cNvPr id="3" name="Zástupný symbol pro obsah 2"/>
          <p:cNvSpPr>
            <a:spLocks noGrp="1"/>
          </p:cNvSpPr>
          <p:nvPr>
            <p:ph sz="quarter" idx="1"/>
          </p:nvPr>
        </p:nvSpPr>
        <p:spPr/>
        <p:txBody>
          <a:bodyPr/>
          <a:lstStyle/>
          <a:p>
            <a:r>
              <a:rPr lang="cs-CZ" dirty="0" smtClean="0"/>
              <a:t>Od roku 2003 zavádějí předpisy pro účetnictví nový pojem - </a:t>
            </a:r>
            <a:r>
              <a:rPr lang="cs-CZ" sz="3600" dirty="0" smtClean="0">
                <a:solidFill>
                  <a:srgbClr val="FF0000"/>
                </a:solidFill>
              </a:rPr>
              <a:t>NEVÝDĚLEČNÉ ORGANIZACE</a:t>
            </a:r>
            <a:r>
              <a:rPr lang="cs-CZ" dirty="0" smtClean="0"/>
              <a:t>, podchycují jen určitou část neziskového sektoru. </a:t>
            </a:r>
          </a:p>
          <a:p>
            <a:r>
              <a:rPr lang="cs-CZ" dirty="0" smtClean="0"/>
              <a:t>Nyní tyto subjekty označujeme jako organizace, u nichž hlavním předmětem činnosti není podnikání.</a:t>
            </a:r>
          </a:p>
          <a:p>
            <a:r>
              <a:rPr lang="cs-CZ" dirty="0" smtClean="0"/>
              <a:t>Druhou část NO tvoří organizace veřejného sektoru /</a:t>
            </a:r>
            <a:r>
              <a:rPr lang="cs-CZ" dirty="0" err="1" smtClean="0"/>
              <a:t>org.složky</a:t>
            </a:r>
            <a:r>
              <a:rPr lang="cs-CZ" dirty="0" smtClean="0"/>
              <a:t> státu, ÚSC, příspěvkové organizace/.</a:t>
            </a:r>
          </a:p>
          <a:p>
            <a:r>
              <a:rPr lang="cs-CZ" dirty="0" smtClean="0">
                <a:solidFill>
                  <a:srgbClr val="0070C0"/>
                </a:solidFill>
              </a:rPr>
              <a:t>NO – jsou založeny za účelem provozování činnosti ve prospěch toho, kdo měl zájem na jejich zřízení</a:t>
            </a:r>
            <a:r>
              <a:rPr lang="cs-CZ" dirty="0" smtClean="0"/>
              <a:t>.</a:t>
            </a:r>
          </a:p>
          <a:p>
            <a:pPr>
              <a:buNone/>
            </a:pPr>
            <a:endParaRPr lang="cs-CZ" sz="3600" dirty="0" smtClean="0">
              <a:solidFill>
                <a:srgbClr val="FF0000"/>
              </a:solidFill>
            </a:endParaRPr>
          </a:p>
          <a:p>
            <a:pPr>
              <a:buNone/>
            </a:pPr>
            <a:endParaRPr lang="cs-CZ" sz="3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85720" y="285728"/>
            <a:ext cx="3477234" cy="461665"/>
          </a:xfrm>
          <a:prstGeom prst="rect">
            <a:avLst/>
          </a:prstGeom>
        </p:spPr>
        <p:style>
          <a:lnRef idx="3">
            <a:schemeClr val="lt1"/>
          </a:lnRef>
          <a:fillRef idx="1">
            <a:schemeClr val="accent1"/>
          </a:fillRef>
          <a:effectRef idx="1">
            <a:schemeClr val="accent1"/>
          </a:effectRef>
          <a:fontRef idx="minor">
            <a:schemeClr val="lt1"/>
          </a:fontRef>
        </p:style>
        <p:txBody>
          <a:bodyPr wrap="none" rtlCol="0">
            <a:spAutoFit/>
          </a:bodyPr>
          <a:lstStyle/>
          <a:p>
            <a:r>
              <a:rPr lang="cs-CZ" sz="2400" b="1" dirty="0" smtClean="0"/>
              <a:t>MMF, Světová banka</a:t>
            </a:r>
            <a:endParaRPr lang="cs-CZ" sz="2400" b="1" dirty="0"/>
          </a:p>
        </p:txBody>
      </p:sp>
      <p:sp>
        <p:nvSpPr>
          <p:cNvPr id="3" name="TextovéPole 2"/>
          <p:cNvSpPr txBox="1"/>
          <p:nvPr/>
        </p:nvSpPr>
        <p:spPr>
          <a:xfrm>
            <a:off x="285720" y="1000108"/>
            <a:ext cx="8799204" cy="4370427"/>
          </a:xfrm>
          <a:prstGeom prst="rect">
            <a:avLst/>
          </a:prstGeom>
          <a:noFill/>
        </p:spPr>
        <p:txBody>
          <a:bodyPr wrap="none" rtlCol="0">
            <a:spAutoFit/>
          </a:bodyPr>
          <a:lstStyle/>
          <a:p>
            <a:r>
              <a:rPr lang="cs-CZ" b="1" dirty="0" smtClean="0">
                <a:solidFill>
                  <a:schemeClr val="tx1">
                    <a:lumMod val="75000"/>
                    <a:lumOff val="25000"/>
                  </a:schemeClr>
                </a:solidFill>
              </a:rPr>
              <a:t>r. 1945 – vznik MMF  / je součástí OSN/</a:t>
            </a:r>
          </a:p>
          <a:p>
            <a:endParaRPr lang="cs-CZ" sz="800" b="1" dirty="0" smtClean="0">
              <a:solidFill>
                <a:schemeClr val="tx1">
                  <a:lumMod val="75000"/>
                  <a:lumOff val="25000"/>
                </a:schemeClr>
              </a:solidFill>
            </a:endParaRPr>
          </a:p>
          <a:p>
            <a:r>
              <a:rPr lang="cs-CZ" b="1" dirty="0" smtClean="0">
                <a:solidFill>
                  <a:schemeClr val="tx1">
                    <a:lumMod val="75000"/>
                    <a:lumOff val="25000"/>
                  </a:schemeClr>
                </a:solidFill>
              </a:rPr>
              <a:t>Hlavní účel:</a:t>
            </a:r>
            <a:r>
              <a:rPr lang="cs-CZ" b="1" dirty="0" smtClean="0">
                <a:solidFill>
                  <a:schemeClr val="tx1">
                    <a:lumMod val="85000"/>
                    <a:lumOff val="15000"/>
                  </a:schemeClr>
                </a:solidFill>
              </a:rPr>
              <a:t>  </a:t>
            </a:r>
            <a:r>
              <a:rPr lang="cs-CZ" b="1" dirty="0" smtClean="0">
                <a:solidFill>
                  <a:schemeClr val="accent5">
                    <a:lumMod val="75000"/>
                  </a:schemeClr>
                </a:solidFill>
              </a:rPr>
              <a:t>radit národním ekonomikám , které se odchylují </a:t>
            </a:r>
          </a:p>
          <a:p>
            <a:r>
              <a:rPr lang="cs-CZ" b="1" dirty="0" smtClean="0">
                <a:solidFill>
                  <a:schemeClr val="accent5">
                    <a:lumMod val="75000"/>
                  </a:schemeClr>
                </a:solidFill>
              </a:rPr>
              <a:t>od vyváženého měnového stavu a směřují k měnové krizi,  jak</a:t>
            </a:r>
          </a:p>
          <a:p>
            <a:r>
              <a:rPr lang="cs-CZ" b="1" dirty="0" smtClean="0">
                <a:solidFill>
                  <a:schemeClr val="accent5">
                    <a:lumMod val="75000"/>
                  </a:schemeClr>
                </a:solidFill>
              </a:rPr>
              <a:t>tento vývoj zvrátit</a:t>
            </a:r>
          </a:p>
          <a:p>
            <a:endParaRPr lang="cs-CZ" b="1" dirty="0" smtClean="0">
              <a:solidFill>
                <a:schemeClr val="tx1">
                  <a:lumMod val="75000"/>
                  <a:lumOff val="25000"/>
                </a:schemeClr>
              </a:solidFill>
            </a:endParaRPr>
          </a:p>
          <a:p>
            <a:r>
              <a:rPr lang="cs-CZ" b="1" dirty="0" smtClean="0">
                <a:solidFill>
                  <a:schemeClr val="tx1">
                    <a:lumMod val="75000"/>
                    <a:lumOff val="25000"/>
                  </a:schemeClr>
                </a:solidFill>
              </a:rPr>
              <a:t>Základní úloha:  </a:t>
            </a:r>
            <a:r>
              <a:rPr lang="cs-CZ" b="1" dirty="0" smtClean="0">
                <a:solidFill>
                  <a:schemeClr val="accent5">
                    <a:lumMod val="75000"/>
                  </a:schemeClr>
                </a:solidFill>
              </a:rPr>
              <a:t>prevence a sledování světových ekonomik</a:t>
            </a:r>
          </a:p>
          <a:p>
            <a:endParaRPr lang="cs-CZ" b="1" dirty="0" smtClean="0">
              <a:solidFill>
                <a:schemeClr val="accent5">
                  <a:lumMod val="75000"/>
                </a:schemeClr>
              </a:solidFill>
            </a:endParaRPr>
          </a:p>
          <a:p>
            <a:r>
              <a:rPr lang="cs-CZ" b="1" dirty="0" smtClean="0">
                <a:solidFill>
                  <a:schemeClr val="tx1">
                    <a:lumMod val="75000"/>
                    <a:lumOff val="25000"/>
                  </a:schemeClr>
                </a:solidFill>
              </a:rPr>
              <a:t>r.1945 – vznik Světové banky</a:t>
            </a:r>
          </a:p>
          <a:p>
            <a:r>
              <a:rPr lang="cs-CZ" b="1" dirty="0" smtClean="0">
                <a:solidFill>
                  <a:schemeClr val="tx1">
                    <a:lumMod val="75000"/>
                    <a:lumOff val="25000"/>
                  </a:schemeClr>
                </a:solidFill>
              </a:rPr>
              <a:t>	</a:t>
            </a:r>
            <a:r>
              <a:rPr lang="cs-CZ" b="1" dirty="0" smtClean="0">
                <a:solidFill>
                  <a:schemeClr val="tx1">
                    <a:lumMod val="75000"/>
                    <a:lumOff val="25000"/>
                  </a:schemeClr>
                </a:solidFill>
              </a:rPr>
              <a:t>/původně byla určena na obnovu a rozvoj zemí v Evropě po 2.SV/</a:t>
            </a:r>
          </a:p>
          <a:p>
            <a:endParaRPr lang="cs-CZ" b="1" dirty="0" smtClean="0">
              <a:solidFill>
                <a:schemeClr val="tx1">
                  <a:lumMod val="75000"/>
                  <a:lumOff val="25000"/>
                </a:schemeClr>
              </a:solidFill>
            </a:endParaRPr>
          </a:p>
          <a:p>
            <a:r>
              <a:rPr lang="cs-CZ" b="1" dirty="0" smtClean="0">
                <a:solidFill>
                  <a:schemeClr val="tx1">
                    <a:lumMod val="75000"/>
                    <a:lumOff val="25000"/>
                  </a:schemeClr>
                </a:solidFill>
              </a:rPr>
              <a:t>Nyní významná instituce na podporu ekonomického rozvoje</a:t>
            </a:r>
          </a:p>
          <a:p>
            <a:r>
              <a:rPr lang="cs-CZ" b="1" dirty="0" smtClean="0">
                <a:solidFill>
                  <a:schemeClr val="tx1">
                    <a:lumMod val="75000"/>
                    <a:lumOff val="25000"/>
                  </a:schemeClr>
                </a:solidFill>
              </a:rPr>
              <a:t>členských zemí na základě finanční a technické pomoci, především ale, </a:t>
            </a:r>
          </a:p>
          <a:p>
            <a:r>
              <a:rPr lang="cs-CZ" b="1" dirty="0" smtClean="0">
                <a:solidFill>
                  <a:schemeClr val="tx1">
                    <a:lumMod val="75000"/>
                    <a:lumOff val="25000"/>
                  </a:schemeClr>
                </a:solidFill>
              </a:rPr>
              <a:t>k poskytování pomoci klientským zemím. </a:t>
            </a:r>
          </a:p>
          <a:p>
            <a:r>
              <a:rPr lang="cs-CZ" b="1" dirty="0" smtClean="0">
                <a:solidFill>
                  <a:schemeClr val="tx1">
                    <a:lumMod val="75000"/>
                    <a:lumOff val="25000"/>
                  </a:schemeClr>
                </a:solidFill>
              </a:rPr>
              <a:t>/</a:t>
            </a:r>
            <a:r>
              <a:rPr lang="cs-CZ" b="1" dirty="0" smtClean="0">
                <a:solidFill>
                  <a:schemeClr val="accent1">
                    <a:lumMod val="75000"/>
                  </a:schemeClr>
                </a:solidFill>
              </a:rPr>
              <a:t>ČR od r.2005 = vyspělá země</a:t>
            </a:r>
            <a:r>
              <a:rPr lang="cs-CZ" b="1" dirty="0" smtClean="0">
                <a:solidFill>
                  <a:schemeClr val="tx1">
                    <a:lumMod val="75000"/>
                    <a:lumOff val="25000"/>
                  </a:schemeClr>
                </a:solidFill>
              </a:rPr>
              <a:t>/</a:t>
            </a:r>
            <a:endParaRPr lang="cs-CZ" b="1" dirty="0" smtClean="0">
              <a:solidFill>
                <a:schemeClr val="tx1">
                  <a:lumMod val="75000"/>
                  <a:lumOff val="25000"/>
                </a:schemeClr>
              </a:solidFill>
            </a:endParaRPr>
          </a:p>
          <a:p>
            <a:endParaRPr lang="cs-CZ" b="1" dirty="0">
              <a:solidFill>
                <a:schemeClr val="tx1">
                  <a:lumMod val="75000"/>
                  <a:lumOff val="25000"/>
                </a:schemeClr>
              </a:solidFill>
            </a:endParaRPr>
          </a:p>
        </p:txBody>
      </p:sp>
      <p:sp>
        <p:nvSpPr>
          <p:cNvPr id="4" name="TextovéPole 3"/>
          <p:cNvSpPr txBox="1"/>
          <p:nvPr/>
        </p:nvSpPr>
        <p:spPr>
          <a:xfrm>
            <a:off x="285720" y="5214950"/>
            <a:ext cx="7864653" cy="923330"/>
          </a:xfrm>
          <a:prstGeom prst="rect">
            <a:avLst/>
          </a:prstGeom>
        </p:spPr>
        <p:style>
          <a:lnRef idx="3">
            <a:schemeClr val="lt1"/>
          </a:lnRef>
          <a:fillRef idx="1">
            <a:schemeClr val="accent5"/>
          </a:fillRef>
          <a:effectRef idx="1">
            <a:schemeClr val="accent5"/>
          </a:effectRef>
          <a:fontRef idx="minor">
            <a:schemeClr val="lt1"/>
          </a:fontRef>
        </p:style>
        <p:txBody>
          <a:bodyPr wrap="square" rtlCol="0">
            <a:spAutoFit/>
          </a:bodyPr>
          <a:lstStyle/>
          <a:p>
            <a:r>
              <a:rPr lang="cs-CZ" b="1" dirty="0" smtClean="0"/>
              <a:t>Světová banka: - mezinárodní banka pro obnovu a rozvoj /IBRD/</a:t>
            </a:r>
          </a:p>
          <a:p>
            <a:r>
              <a:rPr lang="cs-CZ" b="1" dirty="0" smtClean="0"/>
              <a:t>	</a:t>
            </a:r>
            <a:r>
              <a:rPr lang="cs-CZ" b="1" dirty="0" smtClean="0"/>
              <a:t>	- mezinárodní finanční společnost /IFC/</a:t>
            </a:r>
          </a:p>
          <a:p>
            <a:r>
              <a:rPr lang="cs-CZ" b="1" dirty="0" smtClean="0"/>
              <a:t>	</a:t>
            </a:r>
            <a:r>
              <a:rPr lang="cs-CZ" b="1" dirty="0" smtClean="0"/>
              <a:t>	- mezinárodní sdružení pro rozvoj</a:t>
            </a:r>
            <a:endParaRPr lang="cs-CZ"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14282" y="214290"/>
            <a:ext cx="4143404"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cs-CZ" sz="2400" b="1" dirty="0" smtClean="0">
                <a:solidFill>
                  <a:schemeClr val="bg1"/>
                </a:solidFill>
              </a:rPr>
              <a:t>EVROPSKÁ  UNIE  / EU / </a:t>
            </a:r>
            <a:endParaRPr lang="cs-CZ" sz="2400" b="1" dirty="0">
              <a:solidFill>
                <a:schemeClr val="bg1"/>
              </a:solidFill>
            </a:endParaRPr>
          </a:p>
        </p:txBody>
      </p:sp>
      <p:sp>
        <p:nvSpPr>
          <p:cNvPr id="3" name="TextovéPole 2"/>
          <p:cNvSpPr txBox="1"/>
          <p:nvPr/>
        </p:nvSpPr>
        <p:spPr>
          <a:xfrm>
            <a:off x="214282" y="1000108"/>
            <a:ext cx="8161209" cy="1754326"/>
          </a:xfrm>
          <a:prstGeom prst="rect">
            <a:avLst/>
          </a:prstGeom>
          <a:noFill/>
        </p:spPr>
        <p:txBody>
          <a:bodyPr wrap="none" rtlCol="0">
            <a:spAutoFit/>
          </a:bodyPr>
          <a:lstStyle/>
          <a:p>
            <a:pPr>
              <a:buFont typeface="Arial" pitchFamily="34" charset="0"/>
              <a:buChar char="•"/>
            </a:pPr>
            <a:r>
              <a:rPr lang="cs-CZ" b="1" dirty="0" smtClean="0">
                <a:solidFill>
                  <a:schemeClr val="tx1">
                    <a:lumMod val="75000"/>
                    <a:lumOff val="25000"/>
                  </a:schemeClr>
                </a:solidFill>
              </a:rPr>
              <a:t> 2.pol. 20. stol. Evropa zaostává v dynamice ekonomického rozvoje</a:t>
            </a:r>
          </a:p>
          <a:p>
            <a:r>
              <a:rPr lang="cs-CZ" b="1" dirty="0" smtClean="0">
                <a:solidFill>
                  <a:schemeClr val="tx1">
                    <a:lumMod val="75000"/>
                    <a:lumOff val="25000"/>
                  </a:schemeClr>
                </a:solidFill>
              </a:rPr>
              <a:t> </a:t>
            </a:r>
            <a:r>
              <a:rPr lang="cs-CZ" b="1" dirty="0" smtClean="0">
                <a:solidFill>
                  <a:schemeClr val="tx1">
                    <a:lumMod val="75000"/>
                    <a:lumOff val="25000"/>
                  </a:schemeClr>
                </a:solidFill>
              </a:rPr>
              <a:t> za ostatními světovými hospodářskými centry</a:t>
            </a:r>
          </a:p>
          <a:p>
            <a:r>
              <a:rPr lang="cs-CZ" b="1" dirty="0" smtClean="0">
                <a:solidFill>
                  <a:schemeClr val="tx1">
                    <a:lumMod val="75000"/>
                    <a:lumOff val="25000"/>
                  </a:schemeClr>
                </a:solidFill>
              </a:rPr>
              <a:t>  /</a:t>
            </a:r>
            <a:r>
              <a:rPr lang="cs-CZ" b="1" dirty="0" err="1" smtClean="0">
                <a:solidFill>
                  <a:schemeClr val="tx1">
                    <a:lumMod val="75000"/>
                    <a:lumOff val="25000"/>
                  </a:schemeClr>
                </a:solidFill>
              </a:rPr>
              <a:t>rozdrobnělost</a:t>
            </a:r>
            <a:r>
              <a:rPr lang="cs-CZ" b="1" dirty="0" smtClean="0">
                <a:solidFill>
                  <a:schemeClr val="tx1">
                    <a:lumMod val="75000"/>
                    <a:lumOff val="25000"/>
                  </a:schemeClr>
                </a:solidFill>
              </a:rPr>
              <a:t> a zkostnatělost ekonomik, 2.SV, … /</a:t>
            </a:r>
          </a:p>
          <a:p>
            <a:endParaRPr lang="cs-CZ" b="1" dirty="0" smtClean="0">
              <a:solidFill>
                <a:schemeClr val="tx1">
                  <a:lumMod val="75000"/>
                  <a:lumOff val="25000"/>
                </a:schemeClr>
              </a:solidFill>
            </a:endParaRPr>
          </a:p>
          <a:p>
            <a:pPr>
              <a:buFont typeface="Arial" pitchFamily="34" charset="0"/>
              <a:buChar char="•"/>
            </a:pPr>
            <a:r>
              <a:rPr lang="cs-CZ" b="1" dirty="0" smtClean="0">
                <a:solidFill>
                  <a:schemeClr val="tx1">
                    <a:lumMod val="75000"/>
                    <a:lumOff val="25000"/>
                  </a:schemeClr>
                </a:solidFill>
              </a:rPr>
              <a:t> vedlo to již od konce 2.SV k aktivitám ohledně hospodářského</a:t>
            </a:r>
          </a:p>
          <a:p>
            <a:r>
              <a:rPr lang="cs-CZ" b="1" dirty="0" smtClean="0">
                <a:solidFill>
                  <a:schemeClr val="tx1">
                    <a:lumMod val="75000"/>
                    <a:lumOff val="25000"/>
                  </a:schemeClr>
                </a:solidFill>
              </a:rPr>
              <a:t> </a:t>
            </a:r>
            <a:r>
              <a:rPr lang="cs-CZ" b="1" dirty="0" smtClean="0">
                <a:solidFill>
                  <a:schemeClr val="tx1">
                    <a:lumMod val="75000"/>
                    <a:lumOff val="25000"/>
                  </a:schemeClr>
                </a:solidFill>
              </a:rPr>
              <a:t>  sjednocení „starého kontinentu“</a:t>
            </a:r>
          </a:p>
        </p:txBody>
      </p:sp>
      <p:sp>
        <p:nvSpPr>
          <p:cNvPr id="4" name="TextovéPole 3"/>
          <p:cNvSpPr txBox="1"/>
          <p:nvPr/>
        </p:nvSpPr>
        <p:spPr>
          <a:xfrm>
            <a:off x="285720" y="2928934"/>
            <a:ext cx="3780202"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none" rtlCol="0">
            <a:spAutoFit/>
          </a:bodyPr>
          <a:lstStyle/>
          <a:p>
            <a:r>
              <a:rPr lang="cs-CZ" sz="2400" b="1" dirty="0" smtClean="0">
                <a:solidFill>
                  <a:schemeClr val="tx1">
                    <a:lumMod val="75000"/>
                    <a:lumOff val="25000"/>
                  </a:schemeClr>
                </a:solidFill>
              </a:rPr>
              <a:t>Mezinárodní integrace</a:t>
            </a:r>
            <a:endParaRPr lang="cs-CZ" sz="2400" b="1" dirty="0">
              <a:solidFill>
                <a:schemeClr val="tx1">
                  <a:lumMod val="75000"/>
                  <a:lumOff val="25000"/>
                </a:schemeClr>
              </a:solidFill>
            </a:endParaRPr>
          </a:p>
        </p:txBody>
      </p:sp>
      <p:sp>
        <p:nvSpPr>
          <p:cNvPr id="5" name="TextovéPole 4"/>
          <p:cNvSpPr txBox="1"/>
          <p:nvPr/>
        </p:nvSpPr>
        <p:spPr>
          <a:xfrm>
            <a:off x="285720" y="3500438"/>
            <a:ext cx="8595623" cy="1200329"/>
          </a:xfrm>
          <a:prstGeom prst="rect">
            <a:avLst/>
          </a:prstGeom>
          <a:noFill/>
        </p:spPr>
        <p:txBody>
          <a:bodyPr wrap="none" rtlCol="0">
            <a:spAutoFit/>
          </a:bodyPr>
          <a:lstStyle/>
          <a:p>
            <a:pPr>
              <a:buFontTx/>
              <a:buChar char="-"/>
            </a:pPr>
            <a:r>
              <a:rPr lang="cs-CZ" b="1" dirty="0" smtClean="0"/>
              <a:t>f</a:t>
            </a:r>
            <a:r>
              <a:rPr lang="cs-CZ" b="1" dirty="0" smtClean="0"/>
              <a:t>ederalistická /sjednocení států politické s následnou </a:t>
            </a:r>
          </a:p>
          <a:p>
            <a:r>
              <a:rPr lang="cs-CZ" b="1" dirty="0" smtClean="0"/>
              <a:t> </a:t>
            </a:r>
            <a:r>
              <a:rPr lang="cs-CZ" b="1" dirty="0" smtClean="0"/>
              <a:t>                               ekonomickou integrací/ = USA</a:t>
            </a:r>
          </a:p>
          <a:p>
            <a:pPr>
              <a:buFontTx/>
              <a:buChar char="-"/>
            </a:pPr>
            <a:r>
              <a:rPr lang="cs-CZ" b="1" dirty="0" smtClean="0"/>
              <a:t> </a:t>
            </a:r>
            <a:r>
              <a:rPr lang="cs-CZ" b="1" dirty="0" smtClean="0"/>
              <a:t>funkcionalistická / státy se nejdříve propojují ekonomickými vazbami</a:t>
            </a:r>
          </a:p>
          <a:p>
            <a:r>
              <a:rPr lang="cs-CZ" b="1" dirty="0" smtClean="0"/>
              <a:t> </a:t>
            </a:r>
            <a:r>
              <a:rPr lang="cs-CZ" b="1" dirty="0" smtClean="0"/>
              <a:t>                                         a završením je politická integrace / = Evropa</a:t>
            </a:r>
            <a:endParaRPr lang="cs-CZ" b="1" dirty="0"/>
          </a:p>
        </p:txBody>
      </p:sp>
      <p:sp>
        <p:nvSpPr>
          <p:cNvPr id="7" name="TextovéPole 6"/>
          <p:cNvSpPr txBox="1"/>
          <p:nvPr/>
        </p:nvSpPr>
        <p:spPr>
          <a:xfrm>
            <a:off x="214282" y="4929198"/>
            <a:ext cx="3435556" cy="1477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pPr marL="342900" indent="-342900">
              <a:buFont typeface="+mj-lt"/>
              <a:buAutoNum type="arabicPeriod"/>
            </a:pPr>
            <a:r>
              <a:rPr lang="cs-CZ" b="1" dirty="0" smtClean="0"/>
              <a:t>Pásmo volného obchodu</a:t>
            </a:r>
          </a:p>
          <a:p>
            <a:pPr marL="342900" indent="-342900">
              <a:buFont typeface="+mj-lt"/>
              <a:buAutoNum type="arabicPeriod"/>
            </a:pPr>
            <a:r>
              <a:rPr lang="cs-CZ" b="1" dirty="0" smtClean="0"/>
              <a:t>Celní unie</a:t>
            </a:r>
          </a:p>
          <a:p>
            <a:pPr marL="342900" indent="-342900">
              <a:buFont typeface="+mj-lt"/>
              <a:buAutoNum type="arabicPeriod"/>
            </a:pPr>
            <a:r>
              <a:rPr lang="cs-CZ" b="1" dirty="0" smtClean="0"/>
              <a:t>Společný trh</a:t>
            </a:r>
          </a:p>
          <a:p>
            <a:pPr marL="342900" indent="-342900">
              <a:buFont typeface="+mj-lt"/>
              <a:buAutoNum type="arabicPeriod"/>
            </a:pPr>
            <a:r>
              <a:rPr lang="cs-CZ" b="1" dirty="0" smtClean="0"/>
              <a:t>Hospodářská unie</a:t>
            </a:r>
          </a:p>
          <a:p>
            <a:pPr marL="342900" indent="-342900">
              <a:buFont typeface="+mj-lt"/>
              <a:buAutoNum type="arabicPeriod"/>
            </a:pPr>
            <a:r>
              <a:rPr lang="cs-CZ" b="1" dirty="0" smtClean="0"/>
              <a:t>Úplná ekonomická unie</a:t>
            </a:r>
            <a:endParaRPr lang="cs-CZ" b="1" dirty="0"/>
          </a:p>
        </p:txBody>
      </p:sp>
      <p:sp>
        <p:nvSpPr>
          <p:cNvPr id="8" name="TextovéPole 7"/>
          <p:cNvSpPr txBox="1"/>
          <p:nvPr/>
        </p:nvSpPr>
        <p:spPr>
          <a:xfrm>
            <a:off x="3714744" y="4929198"/>
            <a:ext cx="5338321" cy="1477328"/>
          </a:xfrm>
          <a:prstGeom prst="rect">
            <a:avLst/>
          </a:prstGeom>
          <a:noFill/>
        </p:spPr>
        <p:txBody>
          <a:bodyPr wrap="none" rtlCol="0">
            <a:spAutoFit/>
          </a:bodyPr>
          <a:lstStyle/>
          <a:p>
            <a:r>
              <a:rPr lang="cs-CZ" dirty="0" smtClean="0"/>
              <a:t>/celní úlevy/</a:t>
            </a:r>
          </a:p>
          <a:p>
            <a:r>
              <a:rPr lang="cs-CZ" dirty="0" smtClean="0"/>
              <a:t>/odstranění cla a společná celní politika/</a:t>
            </a:r>
          </a:p>
          <a:p>
            <a:r>
              <a:rPr lang="cs-CZ" dirty="0" smtClean="0"/>
              <a:t>/ celní unie a volný pohyb výrobních faktorů/</a:t>
            </a:r>
          </a:p>
          <a:p>
            <a:r>
              <a:rPr lang="cs-CZ" dirty="0" smtClean="0"/>
              <a:t>/ společný trh a harmonizace národ. </a:t>
            </a:r>
            <a:r>
              <a:rPr lang="cs-CZ" dirty="0" smtClean="0"/>
              <a:t>e</a:t>
            </a:r>
            <a:r>
              <a:rPr lang="cs-CZ" dirty="0" smtClean="0"/>
              <a:t>konomik/</a:t>
            </a:r>
          </a:p>
          <a:p>
            <a:r>
              <a:rPr lang="cs-CZ" dirty="0" smtClean="0"/>
              <a:t>/ hospodářská unie, </a:t>
            </a:r>
            <a:r>
              <a:rPr lang="cs-CZ" dirty="0" err="1" smtClean="0"/>
              <a:t>politic</a:t>
            </a:r>
            <a:r>
              <a:rPr lang="cs-CZ" dirty="0" smtClean="0"/>
              <a:t>. </a:t>
            </a:r>
            <a:r>
              <a:rPr lang="cs-CZ" dirty="0" err="1" smtClean="0"/>
              <a:t>integr</a:t>
            </a:r>
            <a:r>
              <a:rPr lang="cs-CZ" dirty="0" smtClean="0"/>
              <a:t>., společná měna</a:t>
            </a:r>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p:cNvSpPr txBox="1"/>
          <p:nvPr/>
        </p:nvSpPr>
        <p:spPr>
          <a:xfrm>
            <a:off x="214282" y="214290"/>
            <a:ext cx="1585690" cy="3693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rtlCol="0">
            <a:spAutoFit/>
          </a:bodyPr>
          <a:lstStyle/>
          <a:p>
            <a:r>
              <a:rPr lang="cs-CZ" b="1" dirty="0" smtClean="0"/>
              <a:t>Historie EU</a:t>
            </a:r>
            <a:endParaRPr lang="cs-CZ" b="1" dirty="0"/>
          </a:p>
        </p:txBody>
      </p:sp>
      <p:sp>
        <p:nvSpPr>
          <p:cNvPr id="4" name="TextovéPole 3"/>
          <p:cNvSpPr txBox="1"/>
          <p:nvPr/>
        </p:nvSpPr>
        <p:spPr>
          <a:xfrm>
            <a:off x="214282" y="642918"/>
            <a:ext cx="7601761" cy="5755422"/>
          </a:xfrm>
          <a:prstGeom prst="rect">
            <a:avLst/>
          </a:prstGeom>
          <a:noFill/>
        </p:spPr>
        <p:txBody>
          <a:bodyPr wrap="square" rtlCol="0">
            <a:spAutoFit/>
          </a:bodyPr>
          <a:lstStyle/>
          <a:p>
            <a:r>
              <a:rPr lang="cs-CZ" b="1" dirty="0" smtClean="0">
                <a:solidFill>
                  <a:schemeClr val="accent5">
                    <a:lumMod val="75000"/>
                  </a:schemeClr>
                </a:solidFill>
              </a:rPr>
              <a:t>r.1952 – Evropské sdružení uhlí a oceli /ESUO/ - N,F,I,Benelux</a:t>
            </a:r>
          </a:p>
          <a:p>
            <a:r>
              <a:rPr lang="cs-CZ" b="1" dirty="0" smtClean="0">
                <a:solidFill>
                  <a:schemeClr val="accent5">
                    <a:lumMod val="75000"/>
                  </a:schemeClr>
                </a:solidFill>
              </a:rPr>
              <a:t>r.1957 – Evropské hospodářské společenství /EHS/</a:t>
            </a:r>
          </a:p>
          <a:p>
            <a:r>
              <a:rPr lang="cs-CZ" b="1" dirty="0" smtClean="0">
                <a:solidFill>
                  <a:schemeClr val="accent5">
                    <a:lumMod val="75000"/>
                  </a:schemeClr>
                </a:solidFill>
              </a:rPr>
              <a:t> </a:t>
            </a:r>
            <a:r>
              <a:rPr lang="cs-CZ" b="1" dirty="0" smtClean="0">
                <a:solidFill>
                  <a:schemeClr val="accent5">
                    <a:lumMod val="75000"/>
                  </a:schemeClr>
                </a:solidFill>
              </a:rPr>
              <a:t>               -  EUROATOM </a:t>
            </a:r>
          </a:p>
          <a:p>
            <a:r>
              <a:rPr lang="cs-CZ" b="1" dirty="0" smtClean="0">
                <a:solidFill>
                  <a:schemeClr val="accent5">
                    <a:lumMod val="75000"/>
                  </a:schemeClr>
                </a:solidFill>
              </a:rPr>
              <a:t>r.1959 – Evropské sdružení volného obchodu /ESVO/ - VB</a:t>
            </a:r>
          </a:p>
          <a:p>
            <a:r>
              <a:rPr lang="cs-CZ" b="1" dirty="0" smtClean="0">
                <a:solidFill>
                  <a:schemeClr val="accent5">
                    <a:lumMod val="75000"/>
                  </a:schemeClr>
                </a:solidFill>
              </a:rPr>
              <a:t>r.1967 – Evropské společenství /ES/ </a:t>
            </a:r>
          </a:p>
          <a:p>
            <a:r>
              <a:rPr lang="cs-CZ" b="1" dirty="0" smtClean="0">
                <a:solidFill>
                  <a:schemeClr val="accent5">
                    <a:lumMod val="75000"/>
                  </a:schemeClr>
                </a:solidFill>
              </a:rPr>
              <a:t>	</a:t>
            </a:r>
            <a:r>
              <a:rPr lang="cs-CZ" b="1" dirty="0" smtClean="0">
                <a:solidFill>
                  <a:schemeClr val="accent5">
                    <a:lumMod val="75000"/>
                  </a:schemeClr>
                </a:solidFill>
              </a:rPr>
              <a:t>  vzniká sjednocením EHS,ESUO,</a:t>
            </a:r>
            <a:r>
              <a:rPr lang="cs-CZ" b="1" dirty="0" err="1" smtClean="0">
                <a:solidFill>
                  <a:schemeClr val="accent5">
                    <a:lumMod val="75000"/>
                  </a:schemeClr>
                </a:solidFill>
              </a:rPr>
              <a:t>Euroatom</a:t>
            </a:r>
            <a:endParaRPr lang="cs-CZ" b="1" dirty="0" smtClean="0">
              <a:solidFill>
                <a:schemeClr val="accent5">
                  <a:lumMod val="75000"/>
                </a:schemeClr>
              </a:solidFill>
            </a:endParaRPr>
          </a:p>
          <a:p>
            <a:endParaRPr lang="cs-CZ" sz="800" b="1" dirty="0" smtClean="0">
              <a:solidFill>
                <a:schemeClr val="accent5">
                  <a:lumMod val="75000"/>
                </a:schemeClr>
              </a:solidFill>
            </a:endParaRPr>
          </a:p>
          <a:p>
            <a:r>
              <a:rPr lang="cs-CZ" b="1" dirty="0" smtClean="0">
                <a:solidFill>
                  <a:schemeClr val="accent5">
                    <a:lumMod val="75000"/>
                  </a:schemeClr>
                </a:solidFill>
              </a:rPr>
              <a:t>r.1971 – světová měnová krize</a:t>
            </a:r>
          </a:p>
          <a:p>
            <a:r>
              <a:rPr lang="cs-CZ" b="1" dirty="0" smtClean="0">
                <a:solidFill>
                  <a:schemeClr val="accent5">
                    <a:lumMod val="75000"/>
                  </a:schemeClr>
                </a:solidFill>
              </a:rPr>
              <a:t>r.1973 – ropná krize </a:t>
            </a:r>
          </a:p>
          <a:p>
            <a:r>
              <a:rPr lang="cs-CZ" b="1" dirty="0" smtClean="0">
                <a:solidFill>
                  <a:schemeClr val="accent5">
                    <a:lumMod val="75000"/>
                  </a:schemeClr>
                </a:solidFill>
              </a:rPr>
              <a:t>r.1973 – GB,Dánsko a Irsko vstupují do ES</a:t>
            </a:r>
          </a:p>
          <a:p>
            <a:r>
              <a:rPr lang="cs-CZ" b="1" dirty="0" smtClean="0">
                <a:solidFill>
                  <a:schemeClr val="accent5">
                    <a:lumMod val="75000"/>
                  </a:schemeClr>
                </a:solidFill>
              </a:rPr>
              <a:t>r.1978 – Evropský měnový systém /ECU/ - bezhotovostní styk</a:t>
            </a:r>
          </a:p>
          <a:p>
            <a:r>
              <a:rPr lang="cs-CZ" b="1" dirty="0" smtClean="0">
                <a:solidFill>
                  <a:schemeClr val="accent5">
                    <a:lumMod val="75000"/>
                  </a:schemeClr>
                </a:solidFill>
              </a:rPr>
              <a:t>r.1979 – Evropský parlament</a:t>
            </a:r>
          </a:p>
          <a:p>
            <a:r>
              <a:rPr lang="cs-CZ" b="1" dirty="0" smtClean="0">
                <a:solidFill>
                  <a:schemeClr val="accent5">
                    <a:lumMod val="75000"/>
                  </a:schemeClr>
                </a:solidFill>
              </a:rPr>
              <a:t>r.1981 – Řecko do ES</a:t>
            </a:r>
          </a:p>
          <a:p>
            <a:r>
              <a:rPr lang="cs-CZ" b="1" dirty="0" smtClean="0">
                <a:solidFill>
                  <a:schemeClr val="accent5">
                    <a:lumMod val="75000"/>
                  </a:schemeClr>
                </a:solidFill>
              </a:rPr>
              <a:t>r.1985 – </a:t>
            </a:r>
            <a:r>
              <a:rPr lang="cs-CZ" b="1" dirty="0" err="1" smtClean="0">
                <a:solidFill>
                  <a:schemeClr val="accent5">
                    <a:lumMod val="75000"/>
                  </a:schemeClr>
                </a:solidFill>
              </a:rPr>
              <a:t>Shengenská</a:t>
            </a:r>
            <a:r>
              <a:rPr lang="cs-CZ" b="1" dirty="0" smtClean="0">
                <a:solidFill>
                  <a:schemeClr val="accent5">
                    <a:lumMod val="75000"/>
                  </a:schemeClr>
                </a:solidFill>
              </a:rPr>
              <a:t> smlouva</a:t>
            </a:r>
          </a:p>
          <a:p>
            <a:r>
              <a:rPr lang="cs-CZ" b="1" dirty="0" smtClean="0">
                <a:solidFill>
                  <a:schemeClr val="accent5">
                    <a:lumMod val="75000"/>
                  </a:schemeClr>
                </a:solidFill>
              </a:rPr>
              <a:t>r.1986 – k ES přistupuje Portugalsko a Španělsko</a:t>
            </a:r>
          </a:p>
          <a:p>
            <a:r>
              <a:rPr lang="cs-CZ" b="1" dirty="0" smtClean="0">
                <a:solidFill>
                  <a:schemeClr val="accent5">
                    <a:lumMod val="75000"/>
                  </a:schemeClr>
                </a:solidFill>
              </a:rPr>
              <a:t>r.1987 – podepsán Jednotný evropský akt – jednotný trh EHS</a:t>
            </a:r>
          </a:p>
          <a:p>
            <a:r>
              <a:rPr lang="cs-CZ" b="1" dirty="0" smtClean="0">
                <a:solidFill>
                  <a:schemeClr val="accent5">
                    <a:lumMod val="75000"/>
                  </a:schemeClr>
                </a:solidFill>
              </a:rPr>
              <a:t>r.1991 – asociační smlouva s ČR</a:t>
            </a:r>
          </a:p>
          <a:p>
            <a:r>
              <a:rPr lang="cs-CZ" b="1" dirty="0" smtClean="0">
                <a:solidFill>
                  <a:schemeClr val="accent5">
                    <a:lumMod val="75000"/>
                  </a:schemeClr>
                </a:solidFill>
              </a:rPr>
              <a:t>r.1992 – Maastrichtská smlouva /EURO, pravidla EU/</a:t>
            </a:r>
          </a:p>
          <a:p>
            <a:r>
              <a:rPr lang="cs-CZ" b="1" dirty="0" smtClean="0">
                <a:solidFill>
                  <a:schemeClr val="accent5">
                    <a:lumMod val="75000"/>
                  </a:schemeClr>
                </a:solidFill>
              </a:rPr>
              <a:t>r.1995 – vstupují Švédsko, Finsko, Rakousko</a:t>
            </a:r>
          </a:p>
          <a:p>
            <a:r>
              <a:rPr lang="cs-CZ" b="1" dirty="0" smtClean="0">
                <a:solidFill>
                  <a:schemeClr val="accent5">
                    <a:lumMod val="75000"/>
                  </a:schemeClr>
                </a:solidFill>
              </a:rPr>
              <a:t>r.2002 – Euro do oběhu</a:t>
            </a:r>
          </a:p>
          <a:p>
            <a:r>
              <a:rPr lang="cs-CZ" b="1" dirty="0" smtClean="0">
                <a:solidFill>
                  <a:schemeClr val="accent5">
                    <a:lumMod val="75000"/>
                  </a:schemeClr>
                </a:solidFill>
              </a:rPr>
              <a:t>Květen 2004 – vstup České republiky</a:t>
            </a:r>
            <a:endParaRPr lang="cs-CZ" b="1" dirty="0">
              <a:solidFill>
                <a:schemeClr val="accent5">
                  <a:lumMod val="75000"/>
                </a:schemeClr>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214282" y="285728"/>
            <a:ext cx="3696846" cy="461665"/>
          </a:xfrm>
          <a:prstGeom prst="rect">
            <a:avLst/>
          </a:prstGeom>
        </p:spPr>
        <p:style>
          <a:lnRef idx="1">
            <a:schemeClr val="accent3"/>
          </a:lnRef>
          <a:fillRef idx="3">
            <a:schemeClr val="accent3"/>
          </a:fillRef>
          <a:effectRef idx="2">
            <a:schemeClr val="accent3"/>
          </a:effectRef>
          <a:fontRef idx="minor">
            <a:schemeClr val="lt1"/>
          </a:fontRef>
        </p:style>
        <p:txBody>
          <a:bodyPr wrap="none" rtlCol="0">
            <a:spAutoFit/>
          </a:bodyPr>
          <a:lstStyle/>
          <a:p>
            <a:r>
              <a:rPr lang="cs-CZ" sz="2400" b="1" dirty="0" smtClean="0"/>
              <a:t>Konvergenční kritéria</a:t>
            </a:r>
            <a:endParaRPr lang="cs-CZ" sz="2400" b="1" dirty="0"/>
          </a:p>
        </p:txBody>
      </p:sp>
      <p:sp>
        <p:nvSpPr>
          <p:cNvPr id="3" name="TextovéPole 2"/>
          <p:cNvSpPr txBox="1"/>
          <p:nvPr/>
        </p:nvSpPr>
        <p:spPr>
          <a:xfrm>
            <a:off x="214282" y="1000108"/>
            <a:ext cx="8643998" cy="258532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marL="342900" indent="-342900">
              <a:buFont typeface="+mj-lt"/>
              <a:buAutoNum type="arabicPeriod"/>
            </a:pPr>
            <a:r>
              <a:rPr lang="cs-CZ" b="1" dirty="0" smtClean="0"/>
              <a:t>Míra inflace nesmí překročit 1,5% nad průměr míry inflace tří nejlepších států EU</a:t>
            </a:r>
          </a:p>
          <a:p>
            <a:pPr marL="342900" indent="-342900">
              <a:buFont typeface="+mj-lt"/>
              <a:buAutoNum type="arabicPeriod"/>
            </a:pPr>
            <a:endParaRPr lang="cs-CZ" b="1" dirty="0" smtClean="0"/>
          </a:p>
          <a:p>
            <a:pPr marL="342900" indent="-342900">
              <a:buFont typeface="+mj-lt"/>
              <a:buAutoNum type="arabicPeriod"/>
            </a:pPr>
            <a:r>
              <a:rPr lang="cs-CZ" b="1" dirty="0" smtClean="0"/>
              <a:t>Celková zadluženost státu nesmí překročit 60% HDP země</a:t>
            </a:r>
          </a:p>
          <a:p>
            <a:pPr marL="342900" indent="-342900">
              <a:buFont typeface="+mj-lt"/>
              <a:buAutoNum type="arabicPeriod"/>
            </a:pPr>
            <a:endParaRPr lang="cs-CZ" b="1" dirty="0" smtClean="0"/>
          </a:p>
          <a:p>
            <a:pPr marL="342900" indent="-342900">
              <a:buFont typeface="+mj-lt"/>
              <a:buAutoNum type="arabicPeriod"/>
            </a:pPr>
            <a:r>
              <a:rPr lang="cs-CZ" b="1" dirty="0" smtClean="0"/>
              <a:t>Roční schodek veřejných rozpočtů nesmí překročit 3% HDP země</a:t>
            </a:r>
          </a:p>
          <a:p>
            <a:pPr marL="342900" indent="-342900">
              <a:buFont typeface="+mj-lt"/>
              <a:buAutoNum type="arabicPeriod"/>
            </a:pPr>
            <a:endParaRPr lang="cs-CZ" b="1" dirty="0" smtClean="0"/>
          </a:p>
          <a:p>
            <a:pPr marL="342900" indent="-342900">
              <a:buFont typeface="+mj-lt"/>
              <a:buAutoNum type="arabicPeriod"/>
            </a:pPr>
            <a:r>
              <a:rPr lang="cs-CZ" b="1" dirty="0" smtClean="0"/>
              <a:t>Dlouhodobá úroková míra se nesmí odchylovat o více než 2% </a:t>
            </a:r>
          </a:p>
          <a:p>
            <a:pPr marL="342900" indent="-342900"/>
            <a:r>
              <a:rPr lang="cs-CZ" b="1" dirty="0" smtClean="0"/>
              <a:t> </a:t>
            </a:r>
            <a:r>
              <a:rPr lang="cs-CZ" b="1" dirty="0" smtClean="0"/>
              <a:t>     od průměrné úrokové míry tří nejlepších států</a:t>
            </a:r>
            <a:endParaRPr lang="cs-CZ"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 – výklad pojmu</a:t>
            </a:r>
            <a:endParaRPr lang="cs-CZ" dirty="0"/>
          </a:p>
        </p:txBody>
      </p:sp>
      <p:sp>
        <p:nvSpPr>
          <p:cNvPr id="3" name="Zástupný symbol pro obsah 2"/>
          <p:cNvSpPr>
            <a:spLocks noGrp="1"/>
          </p:cNvSpPr>
          <p:nvPr>
            <p:ph sz="quarter" idx="1"/>
          </p:nvPr>
        </p:nvSpPr>
        <p:spPr/>
        <p:txBody>
          <a:bodyPr/>
          <a:lstStyle/>
          <a:p>
            <a:r>
              <a:rPr lang="cs-CZ" dirty="0" smtClean="0"/>
              <a:t>Zákon o daních z příjmů vylučuje z okruhu NO obchodní společnosti a družstva, i když nebyly založeny za účelem podnikání.</a:t>
            </a:r>
          </a:p>
          <a:p>
            <a:r>
              <a:rPr lang="cs-CZ" dirty="0" smtClean="0"/>
              <a:t>Dá se konstatovat, že organizace, která není zřízena za účelem podnikání </a:t>
            </a:r>
            <a:r>
              <a:rPr lang="cs-CZ" dirty="0" smtClean="0">
                <a:solidFill>
                  <a:srgbClr val="FF0000"/>
                </a:solidFill>
              </a:rPr>
              <a:t>musí být právnickou osobou </a:t>
            </a:r>
            <a:r>
              <a:rPr lang="cs-CZ" dirty="0" smtClean="0"/>
              <a:t>/s výjimkou organizačních složek/.</a:t>
            </a:r>
          </a:p>
          <a:p>
            <a:r>
              <a:rPr lang="cs-CZ" dirty="0" smtClean="0">
                <a:solidFill>
                  <a:srgbClr val="0070C0"/>
                </a:solidFill>
              </a:rPr>
              <a:t>Fyzická osoba /FO/ se nemůže považovat za neziskový subjekt.</a:t>
            </a:r>
          </a:p>
          <a:p>
            <a:r>
              <a:rPr lang="cs-CZ" dirty="0" smtClean="0"/>
              <a:t>NO jsou vedeny také v seznamu ekonomických subjektů a mají IČ /ČSÚ/.</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 – výklad pojmu</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OZ - Zákon č.40/1964 Sb., §18 uvádí základní rozdělení právnických osob</a:t>
            </a:r>
          </a:p>
          <a:p>
            <a:pPr>
              <a:buNone/>
            </a:pPr>
            <a:r>
              <a:rPr lang="cs-CZ" dirty="0" smtClean="0"/>
              <a:t>	- účelové sdružení majetku /nadace/</a:t>
            </a:r>
          </a:p>
          <a:p>
            <a:pPr>
              <a:buNone/>
            </a:pPr>
            <a:r>
              <a:rPr lang="cs-CZ" dirty="0" smtClean="0"/>
              <a:t>	- sdružení FO a PO /občanská sdružení/</a:t>
            </a:r>
          </a:p>
          <a:p>
            <a:pPr>
              <a:buNone/>
            </a:pPr>
            <a:r>
              <a:rPr lang="cs-CZ" dirty="0" smtClean="0"/>
              <a:t>	- jednotky územní samosprávy</a:t>
            </a:r>
          </a:p>
          <a:p>
            <a:pPr>
              <a:buNone/>
            </a:pPr>
            <a:r>
              <a:rPr lang="cs-CZ" dirty="0" smtClean="0"/>
              <a:t>	- jiné /ČT, </a:t>
            </a:r>
            <a:r>
              <a:rPr lang="cs-CZ" dirty="0" err="1" smtClean="0"/>
              <a:t>ČRo</a:t>
            </a:r>
            <a:r>
              <a:rPr lang="cs-CZ" dirty="0" smtClean="0"/>
              <a:t>, AV ČR, komory, …/</a:t>
            </a:r>
          </a:p>
          <a:p>
            <a:r>
              <a:rPr lang="cs-CZ" dirty="0" smtClean="0"/>
              <a:t>S.r.o. a A.s. – také mohou být založeny jako neziskové, ale nevyužívají výhody odpočtu, paušálních daní, ale nemusí sledovat činnosti podle druhů.</a:t>
            </a: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 – výklad pojmu</a:t>
            </a:r>
            <a:endParaRPr lang="cs-CZ" dirty="0"/>
          </a:p>
        </p:txBody>
      </p:sp>
      <p:sp>
        <p:nvSpPr>
          <p:cNvPr id="3" name="Zástupný symbol pro obsah 2"/>
          <p:cNvSpPr>
            <a:spLocks noGrp="1"/>
          </p:cNvSpPr>
          <p:nvPr>
            <p:ph sz="quarter" idx="1"/>
          </p:nvPr>
        </p:nvSpPr>
        <p:spPr/>
        <p:txBody>
          <a:bodyPr/>
          <a:lstStyle/>
          <a:p>
            <a:r>
              <a:rPr lang="cs-CZ" dirty="0" smtClean="0"/>
              <a:t>Zákon o daních z příjmů – uvozuje subjekty, které nebyly zřízeny za účelem podnikání, ale z toho </a:t>
            </a:r>
            <a:r>
              <a:rPr lang="cs-CZ" dirty="0" smtClean="0">
                <a:solidFill>
                  <a:srgbClr val="FF0000"/>
                </a:solidFill>
              </a:rPr>
              <a:t>nevyplývá všeobecný zákaz podnikání </a:t>
            </a:r>
            <a:r>
              <a:rPr lang="cs-CZ" dirty="0" smtClean="0"/>
              <a:t>jako takového.</a:t>
            </a:r>
          </a:p>
          <a:p>
            <a:r>
              <a:rPr lang="cs-CZ" dirty="0" smtClean="0"/>
              <a:t>Sdružování občanů – zákon předpokládá, že se nebudou zakládat k výkonu výdělečné činnosti.</a:t>
            </a:r>
          </a:p>
          <a:p>
            <a:r>
              <a:rPr lang="cs-CZ" dirty="0" smtClean="0"/>
              <a:t>Není dořešena otázka jasného rozdělení hlavní a hospodářské činnosti a jejich vzájemného poměru.</a:t>
            </a:r>
          </a:p>
          <a:p>
            <a:r>
              <a:rPr lang="cs-CZ" dirty="0" smtClean="0"/>
              <a:t>Pro účely účetnictví je hlavní činnost ta, která je uvedena ve </a:t>
            </a:r>
            <a:r>
              <a:rPr lang="cs-CZ" smtClean="0"/>
              <a:t>zřizovacích listinách.</a:t>
            </a:r>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28596" y="285728"/>
            <a:ext cx="8286808" cy="3416320"/>
          </a:xfrm>
          <a:prstGeom prst="rect">
            <a:avLst/>
          </a:prstGeom>
        </p:spPr>
        <p:txBody>
          <a:bodyPr wrap="square">
            <a:spAutoFit/>
          </a:bodyPr>
          <a:lstStyle/>
          <a:p>
            <a:r>
              <a:rPr lang="cs-CZ" b="1" dirty="0" smtClean="0">
                <a:solidFill>
                  <a:schemeClr val="accent1">
                    <a:lumMod val="75000"/>
                  </a:schemeClr>
                </a:solidFill>
              </a:rPr>
              <a:t>Jak darovat</a:t>
            </a:r>
          </a:p>
          <a:p>
            <a:r>
              <a:rPr lang="cs-CZ" dirty="0" smtClean="0"/>
              <a:t>Rozhodnete-li se stát dárcem některé neziskové organizace, máte několik možností:</a:t>
            </a:r>
          </a:p>
          <a:p>
            <a:endParaRPr lang="cs-CZ" dirty="0" smtClean="0"/>
          </a:p>
          <a:p>
            <a:r>
              <a:rPr lang="cs-CZ" b="1" dirty="0" smtClean="0"/>
              <a:t>Finanční dary</a:t>
            </a:r>
            <a:endParaRPr lang="cs-CZ" dirty="0" smtClean="0"/>
          </a:p>
          <a:p>
            <a:r>
              <a:rPr lang="cs-CZ" dirty="0" smtClean="0"/>
              <a:t>Důležité je vědět, z jaké pozice finanční dar věnujete. To lze učinit třemi způsoby:</a:t>
            </a:r>
            <a:endParaRPr lang="cs-CZ" dirty="0" smtClean="0">
              <a:solidFill>
                <a:schemeClr val="accent1">
                  <a:lumMod val="75000"/>
                </a:schemeClr>
              </a:solidFill>
            </a:endParaRPr>
          </a:p>
          <a:p>
            <a:pPr>
              <a:buFont typeface="Arial" pitchFamily="34" charset="0"/>
              <a:buChar char="•"/>
            </a:pPr>
            <a:r>
              <a:rPr lang="cs-CZ" b="1" dirty="0" smtClean="0">
                <a:solidFill>
                  <a:schemeClr val="accent1">
                    <a:lumMod val="75000"/>
                  </a:schemeClr>
                </a:solidFill>
              </a:rPr>
              <a:t> jako běžný občan, zaměstnanec firmy nebo organizace – fyzická   </a:t>
            </a:r>
          </a:p>
          <a:p>
            <a:r>
              <a:rPr lang="cs-CZ" b="1" dirty="0" smtClean="0">
                <a:solidFill>
                  <a:schemeClr val="accent1">
                    <a:lumMod val="75000"/>
                  </a:schemeClr>
                </a:solidFill>
              </a:rPr>
              <a:t>  osoba</a:t>
            </a:r>
            <a:endParaRPr lang="cs-CZ" dirty="0" smtClean="0">
              <a:solidFill>
                <a:schemeClr val="accent1">
                  <a:lumMod val="75000"/>
                </a:schemeClr>
              </a:solidFill>
            </a:endParaRPr>
          </a:p>
          <a:p>
            <a:pPr>
              <a:buFont typeface="Arial" pitchFamily="34" charset="0"/>
              <a:buChar char="•"/>
            </a:pPr>
            <a:r>
              <a:rPr lang="cs-CZ" b="1" dirty="0" smtClean="0">
                <a:solidFill>
                  <a:schemeClr val="accent1">
                    <a:lumMod val="75000"/>
                  </a:schemeClr>
                </a:solidFill>
              </a:rPr>
              <a:t> jako podnikatel (např. živnostník) – fyzická osoba s přiděleným  </a:t>
            </a:r>
          </a:p>
          <a:p>
            <a:r>
              <a:rPr lang="cs-CZ" b="1" dirty="0" smtClean="0">
                <a:solidFill>
                  <a:schemeClr val="accent1">
                    <a:lumMod val="75000"/>
                  </a:schemeClr>
                </a:solidFill>
              </a:rPr>
              <a:t>  identifikačním číslem</a:t>
            </a:r>
            <a:endParaRPr lang="cs-CZ" dirty="0" smtClean="0">
              <a:solidFill>
                <a:schemeClr val="accent1">
                  <a:lumMod val="75000"/>
                </a:schemeClr>
              </a:solidFill>
            </a:endParaRPr>
          </a:p>
          <a:p>
            <a:pPr>
              <a:buFont typeface="Arial" pitchFamily="34" charset="0"/>
              <a:buChar char="•"/>
            </a:pPr>
            <a:r>
              <a:rPr lang="cs-CZ" b="1" dirty="0" smtClean="0">
                <a:solidFill>
                  <a:schemeClr val="accent1">
                    <a:lumMod val="75000"/>
                  </a:schemeClr>
                </a:solidFill>
              </a:rPr>
              <a:t> jako zástupce firmy – právnická osoba</a:t>
            </a:r>
            <a:endParaRPr lang="cs-CZ" dirty="0">
              <a:solidFill>
                <a:schemeClr val="accent1">
                  <a:lumMod val="75000"/>
                </a:schemeClr>
              </a:solidFill>
            </a:endParaRPr>
          </a:p>
        </p:txBody>
      </p:sp>
      <p:sp>
        <p:nvSpPr>
          <p:cNvPr id="3" name="Obdélník 2"/>
          <p:cNvSpPr/>
          <p:nvPr/>
        </p:nvSpPr>
        <p:spPr>
          <a:xfrm>
            <a:off x="285720" y="3857628"/>
            <a:ext cx="8572560" cy="2246769"/>
          </a:xfrm>
          <a:prstGeom prst="rect">
            <a:avLst/>
          </a:prstGeom>
        </p:spPr>
        <p:txBody>
          <a:bodyPr wrap="square">
            <a:spAutoFit/>
          </a:bodyPr>
          <a:lstStyle/>
          <a:p>
            <a:r>
              <a:rPr lang="cs-CZ" sz="2000" dirty="0" smtClean="0"/>
              <a:t>V prvních dvou případech je dárcem </a:t>
            </a:r>
            <a:r>
              <a:rPr lang="cs-CZ" sz="2000" b="1" dirty="0" smtClean="0"/>
              <a:t>fyzická osoba</a:t>
            </a:r>
            <a:r>
              <a:rPr lang="cs-CZ" sz="2000" dirty="0" smtClean="0"/>
              <a:t>. Vždy si nechte od neziskové organizace vystavit doklad o poskytnutém daru (darovací smlouvu, při hotovostní platbě postačí pouze příjmový  pokladní doklad). V darovací smlouvě nebo na příjmovém pokladním dokladu musí být vždy uveden účel, na který dar věnujete. Nárok na vaše daňové zvýhodnění vzniká, pokud je tento účel v souladu se zákonem č. 586/1992 Sb., § 15 odst. 1, kde jsou účely taxativně vyjmenovány.</a:t>
            </a:r>
            <a:endParaRPr lang="cs-CZ"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571472" y="357166"/>
            <a:ext cx="8072494" cy="6001643"/>
          </a:xfrm>
          <a:prstGeom prst="rect">
            <a:avLst/>
          </a:prstGeom>
        </p:spPr>
        <p:txBody>
          <a:bodyPr wrap="square">
            <a:spAutoFit/>
          </a:bodyPr>
          <a:lstStyle/>
          <a:p>
            <a:r>
              <a:rPr lang="cs-CZ" sz="2400" dirty="0" smtClean="0"/>
              <a:t>Pokud jste </a:t>
            </a:r>
            <a:r>
              <a:rPr lang="cs-CZ" sz="2400" b="1" dirty="0" smtClean="0"/>
              <a:t>fyzickou osobou bez identifikačního čísla</a:t>
            </a:r>
            <a:r>
              <a:rPr lang="cs-CZ" sz="2400" dirty="0" smtClean="0"/>
              <a:t>, odevzdejte doklad o poskytnutém daru zaměstnavateli do 15. 2. následujícího roku, který je povinen zohlednit dar při zpracování vašeho ročního zúčtování daně.</a:t>
            </a:r>
          </a:p>
          <a:p>
            <a:endParaRPr lang="cs-CZ" sz="1200" b="1" dirty="0" smtClean="0"/>
          </a:p>
          <a:p>
            <a:r>
              <a:rPr lang="cs-CZ" sz="2400" b="1" dirty="0" smtClean="0"/>
              <a:t>Fyzické osoby</a:t>
            </a:r>
            <a:r>
              <a:rPr lang="cs-CZ" sz="2400" dirty="0" smtClean="0"/>
              <a:t> podnikatelé </a:t>
            </a:r>
            <a:r>
              <a:rPr lang="cs-CZ" sz="2400" b="1" dirty="0" smtClean="0"/>
              <a:t>(živnostníci)</a:t>
            </a:r>
            <a:r>
              <a:rPr lang="cs-CZ" sz="2400" dirty="0" smtClean="0"/>
              <a:t> zohlední doklad o daru při zpracování svého daňového přiznání k dani z příjmů fyzických osob.</a:t>
            </a:r>
          </a:p>
          <a:p>
            <a:endParaRPr lang="cs-CZ" sz="1200" dirty="0" smtClean="0"/>
          </a:p>
          <a:p>
            <a:r>
              <a:rPr lang="cs-CZ" sz="2400" b="1" dirty="0" smtClean="0">
                <a:solidFill>
                  <a:schemeClr val="accent1">
                    <a:lumMod val="75000"/>
                  </a:schemeClr>
                </a:solidFill>
              </a:rPr>
              <a:t>Dárce – fyzická osoba může podle zákona o daních z příjmů odečíst hodnotu daru ze svého základu pro výpočet daně, pokud celková hodnota darů v daném roce je větší než 2 % základu daně poplatníka nebo činí alespoň 1000 Kč. Od základu daně lze však odečíst nejvýše 10 % hodnoty základu daně</a:t>
            </a:r>
            <a:r>
              <a:rPr lang="cs-CZ" b="1" dirty="0" smtClean="0">
                <a:solidFill>
                  <a:schemeClr val="accent1">
                    <a:lumMod val="75000"/>
                  </a:schemeClr>
                </a:solidFill>
              </a:rPr>
              <a:t>.</a:t>
            </a:r>
            <a:endParaRPr lang="cs-CZ" b="1" dirty="0">
              <a:solidFill>
                <a:schemeClr val="accent1">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428596" y="428605"/>
            <a:ext cx="8358246" cy="5632311"/>
          </a:xfrm>
          <a:prstGeom prst="rect">
            <a:avLst/>
          </a:prstGeom>
        </p:spPr>
        <p:txBody>
          <a:bodyPr wrap="square">
            <a:spAutoFit/>
          </a:bodyPr>
          <a:lstStyle/>
          <a:p>
            <a:r>
              <a:rPr lang="cs-CZ" sz="2400" b="1" i="1" dirty="0" smtClean="0">
                <a:solidFill>
                  <a:schemeClr val="accent1">
                    <a:lumMod val="75000"/>
                  </a:schemeClr>
                </a:solidFill>
              </a:rPr>
              <a:t>PŘÍKLAD  UPLATŇOVÁNÍ ODPOČTU DARU             U FYZICKÉ OSOBY</a:t>
            </a:r>
          </a:p>
          <a:p>
            <a:endParaRPr lang="cs-CZ" sz="2400" dirty="0" smtClean="0"/>
          </a:p>
          <a:p>
            <a:r>
              <a:rPr lang="cs-CZ" sz="2400" i="1" dirty="0" smtClean="0"/>
              <a:t>Poplatník –  fyzická osoba s příjmem 200 000 Kč v roce 2005 daruje 1 000 Kč neziskové organizaci, žádné jiné odpočty neuplatňuje.</a:t>
            </a:r>
            <a:endParaRPr lang="cs-CZ" sz="2400" dirty="0" smtClean="0"/>
          </a:p>
          <a:p>
            <a:r>
              <a:rPr lang="cs-CZ" sz="2400" i="1" dirty="0" smtClean="0"/>
              <a:t>Základ daně = </a:t>
            </a:r>
            <a:r>
              <a:rPr lang="cs-CZ" sz="2400" b="1" i="1" dirty="0" smtClean="0"/>
              <a:t>200 000 Kč</a:t>
            </a:r>
            <a:endParaRPr lang="cs-CZ" sz="2400" dirty="0" smtClean="0"/>
          </a:p>
          <a:p>
            <a:r>
              <a:rPr lang="cs-CZ" sz="2400" i="1" dirty="0" smtClean="0"/>
              <a:t>Základní nezdanitelná částka na poplatníka = </a:t>
            </a:r>
            <a:r>
              <a:rPr lang="cs-CZ" sz="2400" b="1" i="1" dirty="0" smtClean="0"/>
              <a:t>38 040 Kč</a:t>
            </a:r>
          </a:p>
          <a:p>
            <a:endParaRPr lang="cs-CZ" sz="2400" dirty="0" smtClean="0"/>
          </a:p>
          <a:p>
            <a:r>
              <a:rPr lang="cs-CZ" sz="2400" b="1" i="1" dirty="0" smtClean="0">
                <a:solidFill>
                  <a:schemeClr val="accent1">
                    <a:lumMod val="75000"/>
                  </a:schemeClr>
                </a:solidFill>
              </a:rPr>
              <a:t>1. Neuplatňuje odpočet daru</a:t>
            </a:r>
            <a:endParaRPr lang="cs-CZ" sz="2400" dirty="0" smtClean="0">
              <a:solidFill>
                <a:schemeClr val="accent1">
                  <a:lumMod val="75000"/>
                </a:schemeClr>
              </a:solidFill>
            </a:endParaRPr>
          </a:p>
          <a:p>
            <a:r>
              <a:rPr lang="cs-CZ" sz="2400" i="1" dirty="0" smtClean="0"/>
              <a:t>Základ daně snížený o nezdanitelné části základu daně a položky odčitatelné od základu daně (zaokrouhleno na stokoruny dolů) = </a:t>
            </a:r>
            <a:r>
              <a:rPr lang="cs-CZ" sz="2400" b="1" i="1" dirty="0" smtClean="0"/>
              <a:t>161 900 Kč</a:t>
            </a:r>
            <a:r>
              <a:rPr lang="cs-CZ" sz="2400" i="1" dirty="0" smtClean="0"/>
              <a:t> (200 000 Kč - 38 040 Kč).</a:t>
            </a:r>
            <a:endParaRPr lang="cs-CZ" sz="2400" dirty="0" smtClean="0"/>
          </a:p>
          <a:p>
            <a:r>
              <a:rPr lang="cs-CZ" sz="2400" i="1" dirty="0" smtClean="0"/>
              <a:t>Daň z příjmů = 26 920 Kč (16 380 Kč + 20 % z (161 900 Kč - 109 200 Kč)).</a:t>
            </a:r>
            <a:endParaRPr lang="cs-CZ" sz="24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248</TotalTime>
  <Words>2116</Words>
  <Application>Microsoft Office PowerPoint</Application>
  <PresentationFormat>Předvádění na obrazovce (4:3)</PresentationFormat>
  <Paragraphs>303</Paragraphs>
  <Slides>33</Slides>
  <Notes>0</Notes>
  <HiddenSlides>0</HiddenSlides>
  <MMClips>0</MMClips>
  <ScaleCrop>false</ScaleCrop>
  <HeadingPairs>
    <vt:vector size="4" baseType="variant">
      <vt:variant>
        <vt:lpstr>Motiv</vt:lpstr>
      </vt:variant>
      <vt:variant>
        <vt:i4>1</vt:i4>
      </vt:variant>
      <vt:variant>
        <vt:lpstr>Nadpisy snímků</vt:lpstr>
      </vt:variant>
      <vt:variant>
        <vt:i4>33</vt:i4>
      </vt:variant>
    </vt:vector>
  </HeadingPairs>
  <TitlesOfParts>
    <vt:vector size="34" baseType="lpstr">
      <vt:lpstr>Administrativní</vt:lpstr>
      <vt:lpstr>EKONOMIKA</vt:lpstr>
      <vt:lpstr>Současný stav a právní úprava</vt:lpstr>
      <vt:lpstr>Výklad pojmu - NO</vt:lpstr>
      <vt:lpstr>NO – výklad pojmu</vt:lpstr>
      <vt:lpstr>NO – výklad pojmu</vt:lpstr>
      <vt:lpstr>NO – výklad pojmu</vt:lpstr>
      <vt:lpstr>Snímek 7</vt:lpstr>
      <vt:lpstr>Snímek 8</vt:lpstr>
      <vt:lpstr>Snímek 9</vt:lpstr>
      <vt:lpstr>Snímek 10</vt:lpstr>
      <vt:lpstr>Snímek 11</vt:lpstr>
      <vt:lpstr>Snímek 12</vt:lpstr>
      <vt:lpstr>Snímek 13</vt:lpstr>
      <vt:lpstr>Snímek 14</vt:lpstr>
      <vt:lpstr>Snímek 15</vt:lpstr>
      <vt:lpstr>Snímek 16</vt:lpstr>
      <vt:lpstr>Snímek 17</vt:lpstr>
      <vt:lpstr>Snímek 18</vt:lpstr>
      <vt:lpstr>Snímek 19</vt:lpstr>
      <vt:lpstr>Snímek 20</vt:lpstr>
      <vt:lpstr>Snímek 21</vt:lpstr>
      <vt:lpstr>Snímek 22</vt:lpstr>
      <vt:lpstr>Snímek 23</vt:lpstr>
      <vt:lpstr>Snímek 24</vt:lpstr>
      <vt:lpstr>Snímek 25</vt:lpstr>
      <vt:lpstr>Snímek 26</vt:lpstr>
      <vt:lpstr>Snímek 27</vt:lpstr>
      <vt:lpstr>Snímek 28</vt:lpstr>
      <vt:lpstr>Snímek 29</vt:lpstr>
      <vt:lpstr>Snímek 30</vt:lpstr>
      <vt:lpstr>Snímek 31</vt:lpstr>
      <vt:lpstr>Snímek 32</vt:lpstr>
      <vt:lpstr>Snímek 33</vt:lpstr>
    </vt:vector>
  </TitlesOfParts>
  <Company>JABOK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EKONOMIKA</dc:title>
  <dc:creator>hnizdil</dc:creator>
  <cp:lastModifiedBy>hnizdil</cp:lastModifiedBy>
  <cp:revision>28</cp:revision>
  <dcterms:created xsi:type="dcterms:W3CDTF">2009-11-12T08:30:11Z</dcterms:created>
  <dcterms:modified xsi:type="dcterms:W3CDTF">2010-03-18T09:06:18Z</dcterms:modified>
</cp:coreProperties>
</file>