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A7F30F8-0EAD-4AD7-8F00-EE2DA95A4394}" type="datetimeFigureOut">
              <a:rPr lang="cs-CZ" smtClean="0"/>
              <a:pPr/>
              <a:t>19.11.2009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696498-33A2-4445-955A-126FECCD18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 smtClean="0"/>
              <a:t>Neziskové organizace</a:t>
            </a:r>
          </a:p>
          <a:p>
            <a:r>
              <a:rPr lang="cs-CZ" sz="3600" dirty="0" smtClean="0"/>
              <a:t>- </a:t>
            </a:r>
            <a:r>
              <a:rPr lang="cs-CZ" sz="2800" dirty="0" smtClean="0"/>
              <a:t>výklad pojmu</a:t>
            </a:r>
            <a:endParaRPr lang="cs-CZ" sz="3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90612"/>
          </a:xfrm>
        </p:spPr>
        <p:txBody>
          <a:bodyPr>
            <a:normAutofit/>
          </a:bodyPr>
          <a:lstStyle/>
          <a:p>
            <a:r>
              <a:rPr lang="cs-CZ" sz="6000" dirty="0" smtClean="0"/>
              <a:t>EKONOMIKA</a:t>
            </a:r>
            <a:endParaRPr lang="cs-CZ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používá výnosy z doplňkové činnosti přednostně pro pokrytí výdajů hlavní činnosti a dle rozpočtových pravidel tvoří fondy /Rez, </a:t>
            </a:r>
            <a:r>
              <a:rPr lang="cs-CZ" dirty="0" err="1" smtClean="0"/>
              <a:t>Inv</a:t>
            </a:r>
            <a:r>
              <a:rPr lang="cs-CZ" dirty="0" smtClean="0"/>
              <a:t>, Odměn, FKSP, …/</a:t>
            </a:r>
          </a:p>
          <a:p>
            <a:r>
              <a:rPr lang="cs-CZ" dirty="0" smtClean="0"/>
              <a:t>!!! Zisk hospodaření nemusí znamenat finanční prostředky pro tvorbu fondů /</a:t>
            </a:r>
            <a:r>
              <a:rPr lang="cs-CZ" dirty="0" err="1" smtClean="0"/>
              <a:t>nevyskl.mater</a:t>
            </a:r>
            <a:r>
              <a:rPr lang="cs-CZ" dirty="0" smtClean="0"/>
              <a:t>./ !!!</a:t>
            </a:r>
          </a:p>
          <a:p>
            <a:r>
              <a:rPr lang="cs-CZ" dirty="0" smtClean="0"/>
              <a:t>PO = od  r.2003 sem patří i předškolní a školská zařízení</a:t>
            </a:r>
          </a:p>
          <a:p>
            <a:r>
              <a:rPr lang="cs-CZ" dirty="0" smtClean="0"/>
              <a:t>Zák.č.561/2004 /o předškolním, základním, středním a VOŠ vzdělávání/ zrušil toto ustanovení a nově mohou vznikat ŠPO /škol.práv.osoba/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Veřejná nezisková ústavní zdravotnická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Zák.č</a:t>
            </a:r>
            <a:r>
              <a:rPr lang="cs-CZ" dirty="0" smtClean="0"/>
              <a:t>. 245/2006 SB., o VNÚZZ – hlavní činností je provozování zdravotnického zařízení s ústavní péčí /ambulantní není vyloučena/</a:t>
            </a:r>
          </a:p>
          <a:p>
            <a:r>
              <a:rPr lang="cs-CZ" dirty="0" smtClean="0"/>
              <a:t>S hlavní činností mohou provozovat i doplňkovou, která HČ nesmí omezit</a:t>
            </a:r>
          </a:p>
          <a:p>
            <a:r>
              <a:rPr lang="cs-CZ" dirty="0" smtClean="0"/>
              <a:t>Zapisuje se do rejstříku ZZ</a:t>
            </a:r>
          </a:p>
          <a:p>
            <a:r>
              <a:rPr lang="cs-CZ" dirty="0" smtClean="0"/>
              <a:t>Všechny příjmu musí být použity na provoz, obnovu a rozvoj</a:t>
            </a:r>
          </a:p>
          <a:p>
            <a:r>
              <a:rPr lang="cs-CZ" dirty="0" smtClean="0"/>
              <a:t>Přijaté prostředky jdou na HČ, DČ, </a:t>
            </a:r>
            <a:r>
              <a:rPr lang="cs-CZ" dirty="0" err="1" smtClean="0"/>
              <a:t>Inv.Č</a:t>
            </a:r>
            <a:r>
              <a:rPr lang="cs-CZ" dirty="0" smtClean="0"/>
              <a:t>, fondy /</a:t>
            </a:r>
          </a:p>
          <a:p>
            <a:r>
              <a:rPr lang="cs-CZ" dirty="0" smtClean="0"/>
              <a:t>Fond: rezervní,účelový,reprodukce majetku a sociální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Zák.č.219/2000 Sb., o majetku ČR</a:t>
            </a:r>
          </a:p>
          <a:p>
            <a:r>
              <a:rPr lang="cs-CZ" dirty="0" smtClean="0"/>
              <a:t>Nabývání majetku: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bezúplatný převod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dar se souhlasem zřizovatele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dědění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jiné způsoby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Bezúplatný převod – nutno odlišit od daru, za dar se nepovažuje!!, je užitečný pokud očekáváme dosažení výnosů /různé výklady/</a:t>
            </a:r>
          </a:p>
          <a:p>
            <a:r>
              <a:rPr lang="cs-CZ" dirty="0" err="1" smtClean="0"/>
              <a:t>Bezúpl.převod</a:t>
            </a:r>
            <a:r>
              <a:rPr lang="cs-CZ" dirty="0" smtClean="0"/>
              <a:t> není darem = neposuzuje se podle zák.357/92Sb., od dani darovací, … Pokud majetek slouží k dosahování příjmů, tak také odpisy budou do daňového základu zahrnuty</a:t>
            </a:r>
          </a:p>
          <a:p>
            <a:r>
              <a:rPr lang="cs-CZ" dirty="0" err="1" smtClean="0"/>
              <a:t>Bezúpl.převod</a:t>
            </a:r>
            <a:r>
              <a:rPr lang="cs-CZ" dirty="0" smtClean="0"/>
              <a:t> je klasifikován jako dar = PO nebude hradit darovací daň /je osvobozena/, ale majetek je vyloučen z možnosti zahrnou odpisy do nákladů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Dědění – pouze se souhlasem zřizovatele /dědictví je možno odmítnout/</a:t>
            </a:r>
          </a:p>
          <a:p>
            <a:r>
              <a:rPr lang="cs-CZ" dirty="0" smtClean="0"/>
              <a:t>Jiné způsoby nabytí majetku do vlastnictví /nutno definovat ve zřizovacích listinách/</a:t>
            </a:r>
          </a:p>
          <a:p>
            <a:r>
              <a:rPr lang="cs-CZ" dirty="0" err="1" smtClean="0"/>
              <a:t>Příkl</a:t>
            </a:r>
            <a:r>
              <a:rPr lang="cs-CZ" dirty="0" smtClean="0"/>
              <a:t>.: školní jídelna – nákup potravin = vlastnictví zřizovatele, obědy nemůže prodávat, je to cizí majetek, dosažený výnos by byl výnosem zřizovatele = obtížně řešitelné situace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Pronájem – jen na dobu výkonu HČ, nájemcem je PO, na ostatní dobu možno pronajímat za tržní cenu. Zisk jde zřizovateli /obci/ a ten po zdanění prostředky převede zpět PO</a:t>
            </a:r>
          </a:p>
          <a:p>
            <a:r>
              <a:rPr lang="cs-CZ" dirty="0" smtClean="0"/>
              <a:t>Pronájem – s plným využitím za cenu obvyklou pro HČ = PO musí sama danit /ovšem nájemce není vlastník a nemůže uplatnit odpisy !!!/ = technické zhodnocení může odepisovat nájemce</a:t>
            </a:r>
          </a:p>
          <a:p>
            <a:r>
              <a:rPr lang="cs-CZ" dirty="0" smtClean="0"/>
              <a:t>Nutno rozumět pojmům – vlastník, nájemce, podnájemce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vztahy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Výpůjčka – dle § 659 OZ = </a:t>
            </a:r>
            <a:r>
              <a:rPr lang="cs-CZ" dirty="0" err="1" smtClean="0"/>
              <a:t>výpůjčitel</a:t>
            </a:r>
            <a:r>
              <a:rPr lang="cs-CZ" dirty="0" smtClean="0"/>
              <a:t> má právo po dobu výpůjčky věc bezplatně používat, vlastnictví nepřechází a věc se vrací, </a:t>
            </a:r>
            <a:r>
              <a:rPr lang="cs-CZ" dirty="0" smtClean="0">
                <a:solidFill>
                  <a:srgbClr val="FF0000"/>
                </a:solidFill>
              </a:rPr>
              <a:t>bez daň.odpisů </a:t>
            </a:r>
            <a:r>
              <a:rPr lang="cs-CZ" dirty="0" smtClean="0"/>
              <a:t>!!</a:t>
            </a:r>
          </a:p>
          <a:p>
            <a:r>
              <a:rPr lang="cs-CZ" dirty="0" smtClean="0"/>
              <a:t>Půjčka - §657 OZ = jakákoli věc, zpravidla </a:t>
            </a:r>
            <a:r>
              <a:rPr lang="cs-CZ" dirty="0" smtClean="0">
                <a:solidFill>
                  <a:srgbClr val="FF0000"/>
                </a:solidFill>
              </a:rPr>
              <a:t>peníze. </a:t>
            </a:r>
            <a:r>
              <a:rPr lang="cs-CZ" dirty="0" smtClean="0"/>
              <a:t>Po dobu půjčky dochází ke změně vlastníka /přechod vlastnictví/</a:t>
            </a:r>
          </a:p>
          <a:p>
            <a:r>
              <a:rPr lang="cs-CZ" dirty="0" smtClean="0"/>
              <a:t>Bezúplatný převod – vlastnické právo přechází s plným rozsahem</a:t>
            </a:r>
          </a:p>
          <a:p>
            <a:r>
              <a:rPr lang="cs-CZ" dirty="0" smtClean="0"/>
              <a:t>Mandátní smlouvy – </a:t>
            </a:r>
            <a:r>
              <a:rPr lang="cs-CZ" dirty="0" err="1" smtClean="0"/>
              <a:t>smlouvy</a:t>
            </a:r>
            <a:r>
              <a:rPr lang="cs-CZ" dirty="0" smtClean="0"/>
              <a:t> na zajištění správy majetku dle §566 OZ na jeho účet/mandatář a mandant/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nabytí majetku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Koupě /KS podle OZ/ majetek je oceněn kupní cenou a souvisejícími náklady</a:t>
            </a:r>
          </a:p>
          <a:p>
            <a:r>
              <a:rPr lang="cs-CZ" dirty="0" smtClean="0"/>
              <a:t>Ve vlastní režii – vytvořený vlastní činností a je oceněn vlastními náklady</a:t>
            </a:r>
          </a:p>
          <a:p>
            <a:r>
              <a:rPr lang="cs-CZ" dirty="0" smtClean="0"/>
              <a:t>Darem – věci se ocení cenou v místě obvyklou</a:t>
            </a:r>
          </a:p>
          <a:p>
            <a:r>
              <a:rPr lang="cs-CZ" dirty="0" smtClean="0"/>
              <a:t>Dědění – cena je totožná s cenou stanovenou pro dědické řízení</a:t>
            </a:r>
          </a:p>
          <a:p>
            <a:r>
              <a:rPr lang="cs-CZ" dirty="0" smtClean="0"/>
              <a:t>Vklad</a:t>
            </a:r>
          </a:p>
          <a:p>
            <a:r>
              <a:rPr lang="cs-CZ" dirty="0" smtClean="0"/>
              <a:t>Členské příspěvky</a:t>
            </a:r>
          </a:p>
          <a:p>
            <a:r>
              <a:rPr lang="cs-CZ" dirty="0" smtClean="0"/>
              <a:t>D</a:t>
            </a:r>
            <a:r>
              <a:rPr lang="cs-CZ" dirty="0" smtClean="0"/>
              <a:t>otace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 a 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Neziskové organizace – obecně používaný pojem bez jakékoli definice nějakým platným právním předpisem v ČR /vznik, hospodaření,zdanění, …/.</a:t>
            </a:r>
          </a:p>
          <a:p>
            <a:r>
              <a:rPr lang="cs-CZ" dirty="0" smtClean="0"/>
              <a:t>Objevují se snahy definovat veřejnou prospěšnost      - aby neziskovost nebyla založena na právní subjektivitě, ale na činnosti.</a:t>
            </a:r>
          </a:p>
          <a:p>
            <a:r>
              <a:rPr lang="cs-CZ" dirty="0" smtClean="0"/>
              <a:t>Zákon č.586/1992 Sb. – hromadně se o neziskových organizacích zmiňuje bez bližšího vysvětlení a specifikace /výčet v jedné skupině s vymezením skupiny TV, </a:t>
            </a:r>
            <a:r>
              <a:rPr lang="cs-CZ" dirty="0" err="1" smtClean="0"/>
              <a:t>Rozhl</a:t>
            </a:r>
            <a:r>
              <a:rPr lang="cs-CZ" dirty="0" smtClean="0"/>
              <a:t>., VVŠ, </a:t>
            </a:r>
            <a:r>
              <a:rPr lang="cs-CZ" dirty="0" err="1" smtClean="0"/>
              <a:t>Zdr.zař</a:t>
            </a:r>
            <a:r>
              <a:rPr lang="cs-CZ" dirty="0" smtClean="0"/>
              <a:t>./.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 pojmu -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roku 2003 zavádějí předpisy pro účetnictví nový pojem - </a:t>
            </a:r>
            <a:r>
              <a:rPr lang="cs-CZ" sz="3600" dirty="0" smtClean="0">
                <a:solidFill>
                  <a:srgbClr val="FF0000"/>
                </a:solidFill>
              </a:rPr>
              <a:t>NEVÝDĚLEČNÉ ORGANIZACE</a:t>
            </a:r>
            <a:r>
              <a:rPr lang="cs-CZ" dirty="0" smtClean="0"/>
              <a:t>, podchycují jen určitou část neziskového sektoru. </a:t>
            </a:r>
          </a:p>
          <a:p>
            <a:r>
              <a:rPr lang="cs-CZ" dirty="0" smtClean="0"/>
              <a:t>Nyní tyto subjekty označujeme jako organizace, u nichž hlavním předmětem činnosti není podnikání.</a:t>
            </a:r>
          </a:p>
          <a:p>
            <a:r>
              <a:rPr lang="cs-CZ" dirty="0" smtClean="0"/>
              <a:t>Druhou část NO tvoří organizace veřejného sektoru /</a:t>
            </a:r>
            <a:r>
              <a:rPr lang="cs-CZ" dirty="0" err="1" smtClean="0"/>
              <a:t>org.složky</a:t>
            </a:r>
            <a:r>
              <a:rPr lang="cs-CZ" dirty="0" smtClean="0"/>
              <a:t> státu, ÚSC, příspěvkové organizace/.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NO – jsou založeny za účelem provozování činnosti ve prospěch toho, kdo měl zájem na jejich zřízení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sz="3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 – výklad pojmu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o daních z příjmů vylučuje z okruhu NO obchodní společnosti a družstva, i když nebyly založeny za účelem podnikání.</a:t>
            </a:r>
          </a:p>
          <a:p>
            <a:r>
              <a:rPr lang="cs-CZ" dirty="0" smtClean="0"/>
              <a:t>Dá se konstatovat, že organizace, která není zřízena za účelem podnikání </a:t>
            </a:r>
            <a:r>
              <a:rPr lang="cs-CZ" dirty="0" smtClean="0">
                <a:solidFill>
                  <a:srgbClr val="FF0000"/>
                </a:solidFill>
              </a:rPr>
              <a:t>musí být právnickou osobou </a:t>
            </a:r>
            <a:r>
              <a:rPr lang="cs-CZ" dirty="0" smtClean="0"/>
              <a:t>/s výjimkou organizačních složek/.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Fyzická osoba /FO/ se nemůže považovat za neziskový subjekt.</a:t>
            </a:r>
          </a:p>
          <a:p>
            <a:r>
              <a:rPr lang="cs-CZ" dirty="0" smtClean="0"/>
              <a:t>NO jsou vedeny také v seznamu ekonomických subjektů a mají IČ /ČSÚ/.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 – výklad pojmu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OZ - Zákon č.40/1964 Sb., §18 uvádí základní rozdělení právnických osob</a:t>
            </a:r>
          </a:p>
          <a:p>
            <a:pPr>
              <a:buNone/>
            </a:pPr>
            <a:r>
              <a:rPr lang="cs-CZ" dirty="0" smtClean="0"/>
              <a:t>	- účelové sdružení majetku /nadace/</a:t>
            </a:r>
          </a:p>
          <a:p>
            <a:pPr>
              <a:buNone/>
            </a:pPr>
            <a:r>
              <a:rPr lang="cs-CZ" dirty="0" smtClean="0"/>
              <a:t>	- sdružení FO a PO /občanská sdružení/</a:t>
            </a:r>
          </a:p>
          <a:p>
            <a:pPr>
              <a:buNone/>
            </a:pPr>
            <a:r>
              <a:rPr lang="cs-CZ" dirty="0" smtClean="0"/>
              <a:t>	- jednotky územní samosprávy</a:t>
            </a:r>
          </a:p>
          <a:p>
            <a:pPr>
              <a:buNone/>
            </a:pPr>
            <a:r>
              <a:rPr lang="cs-CZ" dirty="0" smtClean="0"/>
              <a:t>	- jiné /ČT, </a:t>
            </a:r>
            <a:r>
              <a:rPr lang="cs-CZ" dirty="0" err="1" smtClean="0"/>
              <a:t>ČRo</a:t>
            </a:r>
            <a:r>
              <a:rPr lang="cs-CZ" dirty="0" smtClean="0"/>
              <a:t>, AV ČR, komory, …/</a:t>
            </a:r>
          </a:p>
          <a:p>
            <a:r>
              <a:rPr lang="cs-CZ" dirty="0" smtClean="0"/>
              <a:t>S.r.o. a A.s. – také mohou být založeny jako neziskové, ale nevyužívají výhody odpočtu, paušálních daní, ale nemusí sledovat činnosti podle druhů.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 – výklad pojmu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o daních z příjmů – uvozuje subjekty, které nebyly zřízeny za účelem podnikání, ale z toho </a:t>
            </a:r>
            <a:r>
              <a:rPr lang="cs-CZ" dirty="0" smtClean="0">
                <a:solidFill>
                  <a:srgbClr val="FF0000"/>
                </a:solidFill>
              </a:rPr>
              <a:t>nevyplývá všeobecný zákaz podnikání </a:t>
            </a:r>
            <a:r>
              <a:rPr lang="cs-CZ" dirty="0" smtClean="0"/>
              <a:t>jako takového.</a:t>
            </a:r>
          </a:p>
          <a:p>
            <a:r>
              <a:rPr lang="cs-CZ" dirty="0" smtClean="0"/>
              <a:t>Sdružování občanů – zákon předpokládá, že se nebudou zakládat k výkonu výdělečné činnosti.</a:t>
            </a:r>
          </a:p>
          <a:p>
            <a:r>
              <a:rPr lang="cs-CZ" dirty="0" smtClean="0"/>
              <a:t>Není dořešena otázka jasného rozdělení hlavní a hospodářské činnosti a jejich vzájemného poměru.</a:t>
            </a:r>
          </a:p>
          <a:p>
            <a:r>
              <a:rPr lang="cs-CZ" dirty="0" smtClean="0"/>
              <a:t>Pro účely účetnictví je hlavní činnost ta, která je uvedena ve </a:t>
            </a:r>
            <a:r>
              <a:rPr lang="cs-CZ" smtClean="0"/>
              <a:t>zřizovacích listinách.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č.219/2000 Sb. /o majetku ČR/ řídí výkon zřizovatelských nebo zakladatelských funkcí pro PO zřízené organizačními složkami státu</a:t>
            </a:r>
          </a:p>
          <a:p>
            <a:r>
              <a:rPr lang="cs-CZ" dirty="0" smtClean="0"/>
              <a:t>Nová PO – vznik pouze na základě zvláštního právního předpisu /pro nově zakládanou PO se státním majetkem musí být schválen zvláštní zákon/.</a:t>
            </a:r>
          </a:p>
          <a:p>
            <a:r>
              <a:rPr lang="cs-CZ" dirty="0" smtClean="0"/>
              <a:t>Zákon č.218/2000 Sb., o rozpočtových pravidlech řídí vlastní hospodaření PO</a:t>
            </a:r>
          </a:p>
          <a:p>
            <a:r>
              <a:rPr lang="cs-CZ" dirty="0" smtClean="0"/>
              <a:t>Záměr: snížit počet PO – oddělit výkon veřejné správy /činnost bezúplatná a činnosti hospodářské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8803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 zřízená organizační složkou státu vykonává:</a:t>
            </a:r>
          </a:p>
          <a:p>
            <a:pPr>
              <a:buNone/>
            </a:pPr>
            <a:r>
              <a:rPr lang="cs-CZ" dirty="0" smtClean="0"/>
              <a:t>	- hlavní činnost /zřizovací listina, </a:t>
            </a:r>
            <a:r>
              <a:rPr lang="cs-CZ" dirty="0" err="1" smtClean="0"/>
              <a:t>zvl.zákon</a:t>
            </a:r>
            <a:r>
              <a:rPr lang="cs-CZ" dirty="0" smtClean="0"/>
              <a:t>/ a i ta může být vykonávána za úplatu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hospodaří s prostředky fondů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jiná /ostatní/ činnost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činnost s peněžními prostředky a dary, …</a:t>
            </a:r>
          </a:p>
          <a:p>
            <a:r>
              <a:rPr lang="cs-CZ" dirty="0" smtClean="0"/>
              <a:t>Kritérium: veškeré příjmy PO jsou prostředky získané pro stát /striktní rozpočtová pravidla/</a:t>
            </a:r>
          </a:p>
          <a:p>
            <a:r>
              <a:rPr lang="cs-CZ" dirty="0" smtClean="0"/>
              <a:t>Rozpočet zahrnuje pouze náklady a výnosy z HČ a vždy se sestavuje jako vyrovnaný 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zřízené ÚSC /kraje a obce/ pouze v kompetenci zastupitelstev</a:t>
            </a:r>
          </a:p>
          <a:p>
            <a:r>
              <a:rPr lang="cs-CZ" dirty="0" smtClean="0"/>
              <a:t>PO ÚSC se zapisují obchodního rejstříku</a:t>
            </a:r>
          </a:p>
          <a:p>
            <a:r>
              <a:rPr lang="cs-CZ" dirty="0" smtClean="0"/>
              <a:t>PO „obecní“ mají příjmy i z doplňkové činnosti</a:t>
            </a:r>
          </a:p>
          <a:p>
            <a:r>
              <a:rPr lang="cs-CZ" dirty="0" smtClean="0"/>
              <a:t>PO hospodaří s prostředky:</a:t>
            </a:r>
          </a:p>
          <a:p>
            <a:pPr>
              <a:buNone/>
            </a:pPr>
            <a:r>
              <a:rPr lang="cs-CZ" dirty="0" smtClean="0"/>
              <a:t>	- od zřizovatele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získanými vlastní činností /hlavní i doplňkové/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fondy a dary</a:t>
            </a:r>
          </a:p>
          <a:p>
            <a:r>
              <a:rPr lang="cs-CZ" dirty="0" smtClean="0"/>
              <a:t>Zřizovatel může odčerpávat volné peněžní prostředky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117</TotalTime>
  <Words>952</Words>
  <Application>Microsoft Office PowerPoint</Application>
  <PresentationFormat>Předvádění na obrazovce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EKONOMIKA</vt:lpstr>
      <vt:lpstr>Současný stav a právní úprava</vt:lpstr>
      <vt:lpstr>Výklad pojmu - NO</vt:lpstr>
      <vt:lpstr>NO – výklad pojmu</vt:lpstr>
      <vt:lpstr>NO – výklad pojmu</vt:lpstr>
      <vt:lpstr>NO – výklad pojmu</vt:lpstr>
      <vt:lpstr>Příspěvkové organizace</vt:lpstr>
      <vt:lpstr>Příspěvkové organizace</vt:lpstr>
      <vt:lpstr>Příspěvkové organizace</vt:lpstr>
      <vt:lpstr>Příspěvkové organizace</vt:lpstr>
      <vt:lpstr>Veřejná nezisková ústavní zdravotnická zařízení</vt:lpstr>
      <vt:lpstr>Vlastnické vztahy NO</vt:lpstr>
      <vt:lpstr>Vlastnické vztahy</vt:lpstr>
      <vt:lpstr>Vlastnické vztahy PO</vt:lpstr>
      <vt:lpstr>Vlastnické vztahy PO</vt:lpstr>
      <vt:lpstr>Vlastnické vztahy PO</vt:lpstr>
      <vt:lpstr>Způsoby nabytí majetku </vt:lpstr>
      <vt:lpstr>Snímek 18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</dc:title>
  <dc:creator>hnizdil</dc:creator>
  <cp:lastModifiedBy>hnizdil</cp:lastModifiedBy>
  <cp:revision>13</cp:revision>
  <dcterms:created xsi:type="dcterms:W3CDTF">2009-11-12T08:30:11Z</dcterms:created>
  <dcterms:modified xsi:type="dcterms:W3CDTF">2009-11-19T09:08:46Z</dcterms:modified>
</cp:coreProperties>
</file>